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04"/>
  </p:notesMasterIdLst>
  <p:sldIdLst>
    <p:sldId id="332" r:id="rId2"/>
    <p:sldId id="256" r:id="rId3"/>
    <p:sldId id="257" r:id="rId4"/>
    <p:sldId id="258" r:id="rId5"/>
    <p:sldId id="259" r:id="rId6"/>
    <p:sldId id="260" r:id="rId7"/>
    <p:sldId id="261" r:id="rId8"/>
    <p:sldId id="262" r:id="rId9"/>
    <p:sldId id="263" r:id="rId10"/>
    <p:sldId id="264" r:id="rId11"/>
    <p:sldId id="265" r:id="rId12"/>
    <p:sldId id="266" r:id="rId13"/>
    <p:sldId id="268" r:id="rId14"/>
    <p:sldId id="331" r:id="rId15"/>
    <p:sldId id="269" r:id="rId16"/>
    <p:sldId id="270" r:id="rId17"/>
    <p:sldId id="271" r:id="rId18"/>
    <p:sldId id="272" r:id="rId19"/>
    <p:sldId id="273" r:id="rId20"/>
    <p:sldId id="274" r:id="rId21"/>
    <p:sldId id="275" r:id="rId22"/>
    <p:sldId id="276" r:id="rId23"/>
    <p:sldId id="277" r:id="rId24"/>
    <p:sldId id="278" r:id="rId25"/>
    <p:sldId id="279" r:id="rId26"/>
    <p:sldId id="283" r:id="rId27"/>
    <p:sldId id="280" r:id="rId28"/>
    <p:sldId id="284" r:id="rId29"/>
    <p:sldId id="285" r:id="rId30"/>
    <p:sldId id="281" r:id="rId31"/>
    <p:sldId id="286" r:id="rId32"/>
    <p:sldId id="282" r:id="rId33"/>
    <p:sldId id="287" r:id="rId34"/>
    <p:sldId id="333" r:id="rId35"/>
    <p:sldId id="334" r:id="rId36"/>
    <p:sldId id="335" r:id="rId37"/>
    <p:sldId id="336" r:id="rId38"/>
    <p:sldId id="337" r:id="rId39"/>
    <p:sldId id="338" r:id="rId40"/>
    <p:sldId id="339" r:id="rId41"/>
    <p:sldId id="340" r:id="rId42"/>
    <p:sldId id="341" r:id="rId43"/>
    <p:sldId id="342" r:id="rId44"/>
    <p:sldId id="343" r:id="rId45"/>
    <p:sldId id="344" r:id="rId46"/>
    <p:sldId id="345" r:id="rId47"/>
    <p:sldId id="346" r:id="rId48"/>
    <p:sldId id="347" r:id="rId49"/>
    <p:sldId id="348" r:id="rId50"/>
    <p:sldId id="349" r:id="rId51"/>
    <p:sldId id="350" r:id="rId52"/>
    <p:sldId id="351" r:id="rId53"/>
    <p:sldId id="352" r:id="rId54"/>
    <p:sldId id="353" r:id="rId55"/>
    <p:sldId id="354" r:id="rId56"/>
    <p:sldId id="355" r:id="rId57"/>
    <p:sldId id="356" r:id="rId58"/>
    <p:sldId id="357" r:id="rId59"/>
    <p:sldId id="358" r:id="rId60"/>
    <p:sldId id="359" r:id="rId61"/>
    <p:sldId id="360" r:id="rId62"/>
    <p:sldId id="361" r:id="rId63"/>
    <p:sldId id="362" r:id="rId64"/>
    <p:sldId id="363" r:id="rId65"/>
    <p:sldId id="364" r:id="rId66"/>
    <p:sldId id="365" r:id="rId67"/>
    <p:sldId id="366" r:id="rId68"/>
    <p:sldId id="367" r:id="rId69"/>
    <p:sldId id="368" r:id="rId70"/>
    <p:sldId id="369" r:id="rId71"/>
    <p:sldId id="370" r:id="rId72"/>
    <p:sldId id="371" r:id="rId73"/>
    <p:sldId id="372" r:id="rId74"/>
    <p:sldId id="373" r:id="rId75"/>
    <p:sldId id="374" r:id="rId76"/>
    <p:sldId id="375" r:id="rId77"/>
    <p:sldId id="376" r:id="rId78"/>
    <p:sldId id="377" r:id="rId79"/>
    <p:sldId id="378" r:id="rId80"/>
    <p:sldId id="379" r:id="rId81"/>
    <p:sldId id="380" r:id="rId82"/>
    <p:sldId id="381" r:id="rId83"/>
    <p:sldId id="382" r:id="rId84"/>
    <p:sldId id="383" r:id="rId85"/>
    <p:sldId id="384" r:id="rId86"/>
    <p:sldId id="385" r:id="rId87"/>
    <p:sldId id="386" r:id="rId88"/>
    <p:sldId id="387" r:id="rId89"/>
    <p:sldId id="388" r:id="rId90"/>
    <p:sldId id="389" r:id="rId91"/>
    <p:sldId id="390" r:id="rId92"/>
    <p:sldId id="391" r:id="rId93"/>
    <p:sldId id="392" r:id="rId94"/>
    <p:sldId id="393" r:id="rId95"/>
    <p:sldId id="394" r:id="rId96"/>
    <p:sldId id="395" r:id="rId97"/>
    <p:sldId id="396" r:id="rId98"/>
    <p:sldId id="397" r:id="rId99"/>
    <p:sldId id="398" r:id="rId100"/>
    <p:sldId id="399" r:id="rId101"/>
    <p:sldId id="400" r:id="rId102"/>
    <p:sldId id="401" r:id="rId103"/>
    <p:sldId id="402" r:id="rId104"/>
    <p:sldId id="403" r:id="rId105"/>
    <p:sldId id="404" r:id="rId106"/>
    <p:sldId id="405" r:id="rId107"/>
    <p:sldId id="406" r:id="rId108"/>
    <p:sldId id="407" r:id="rId109"/>
    <p:sldId id="408" r:id="rId110"/>
    <p:sldId id="409" r:id="rId111"/>
    <p:sldId id="410" r:id="rId112"/>
    <p:sldId id="411" r:id="rId113"/>
    <p:sldId id="412" r:id="rId114"/>
    <p:sldId id="413" r:id="rId115"/>
    <p:sldId id="414" r:id="rId116"/>
    <p:sldId id="415" r:id="rId117"/>
    <p:sldId id="416" r:id="rId118"/>
    <p:sldId id="417" r:id="rId119"/>
    <p:sldId id="418" r:id="rId120"/>
    <p:sldId id="419" r:id="rId121"/>
    <p:sldId id="420" r:id="rId122"/>
    <p:sldId id="421" r:id="rId123"/>
    <p:sldId id="422" r:id="rId124"/>
    <p:sldId id="423" r:id="rId125"/>
    <p:sldId id="424" r:id="rId126"/>
    <p:sldId id="425" r:id="rId127"/>
    <p:sldId id="426" r:id="rId128"/>
    <p:sldId id="427" r:id="rId129"/>
    <p:sldId id="428" r:id="rId130"/>
    <p:sldId id="429" r:id="rId131"/>
    <p:sldId id="430" r:id="rId132"/>
    <p:sldId id="431" r:id="rId133"/>
    <p:sldId id="432" r:id="rId134"/>
    <p:sldId id="433" r:id="rId135"/>
    <p:sldId id="434" r:id="rId136"/>
    <p:sldId id="435" r:id="rId137"/>
    <p:sldId id="436" r:id="rId138"/>
    <p:sldId id="437" r:id="rId139"/>
    <p:sldId id="438" r:id="rId140"/>
    <p:sldId id="439" r:id="rId141"/>
    <p:sldId id="440" r:id="rId142"/>
    <p:sldId id="441" r:id="rId143"/>
    <p:sldId id="442" r:id="rId144"/>
    <p:sldId id="443" r:id="rId145"/>
    <p:sldId id="444" r:id="rId146"/>
    <p:sldId id="445" r:id="rId147"/>
    <p:sldId id="446" r:id="rId148"/>
    <p:sldId id="447" r:id="rId149"/>
    <p:sldId id="448" r:id="rId150"/>
    <p:sldId id="449" r:id="rId151"/>
    <p:sldId id="450" r:id="rId152"/>
    <p:sldId id="451" r:id="rId153"/>
    <p:sldId id="452" r:id="rId154"/>
    <p:sldId id="453" r:id="rId155"/>
    <p:sldId id="454" r:id="rId156"/>
    <p:sldId id="455" r:id="rId157"/>
    <p:sldId id="456" r:id="rId158"/>
    <p:sldId id="457" r:id="rId159"/>
    <p:sldId id="458" r:id="rId160"/>
    <p:sldId id="459" r:id="rId161"/>
    <p:sldId id="460" r:id="rId162"/>
    <p:sldId id="461" r:id="rId163"/>
    <p:sldId id="462" r:id="rId164"/>
    <p:sldId id="463" r:id="rId165"/>
    <p:sldId id="464" r:id="rId166"/>
    <p:sldId id="465" r:id="rId167"/>
    <p:sldId id="466" r:id="rId168"/>
    <p:sldId id="467" r:id="rId169"/>
    <p:sldId id="468" r:id="rId170"/>
    <p:sldId id="469" r:id="rId171"/>
    <p:sldId id="470" r:id="rId172"/>
    <p:sldId id="471" r:id="rId173"/>
    <p:sldId id="472" r:id="rId174"/>
    <p:sldId id="473" r:id="rId175"/>
    <p:sldId id="474" r:id="rId176"/>
    <p:sldId id="475" r:id="rId177"/>
    <p:sldId id="476" r:id="rId178"/>
    <p:sldId id="477" r:id="rId179"/>
    <p:sldId id="478" r:id="rId180"/>
    <p:sldId id="479" r:id="rId181"/>
    <p:sldId id="480" r:id="rId182"/>
    <p:sldId id="481" r:id="rId183"/>
    <p:sldId id="482" r:id="rId184"/>
    <p:sldId id="483" r:id="rId185"/>
    <p:sldId id="484" r:id="rId186"/>
    <p:sldId id="485" r:id="rId187"/>
    <p:sldId id="486" r:id="rId188"/>
    <p:sldId id="487" r:id="rId189"/>
    <p:sldId id="488" r:id="rId190"/>
    <p:sldId id="489" r:id="rId191"/>
    <p:sldId id="490" r:id="rId192"/>
    <p:sldId id="491" r:id="rId193"/>
    <p:sldId id="492" r:id="rId194"/>
    <p:sldId id="493" r:id="rId195"/>
    <p:sldId id="494" r:id="rId196"/>
    <p:sldId id="495" r:id="rId197"/>
    <p:sldId id="496" r:id="rId198"/>
    <p:sldId id="497" r:id="rId199"/>
    <p:sldId id="498" r:id="rId200"/>
    <p:sldId id="499" r:id="rId201"/>
    <p:sldId id="500" r:id="rId202"/>
    <p:sldId id="501" r:id="rId203"/>
    <p:sldId id="502" r:id="rId204"/>
    <p:sldId id="503" r:id="rId205"/>
    <p:sldId id="504" r:id="rId206"/>
    <p:sldId id="505" r:id="rId207"/>
    <p:sldId id="506" r:id="rId208"/>
    <p:sldId id="507" r:id="rId209"/>
    <p:sldId id="508" r:id="rId210"/>
    <p:sldId id="509" r:id="rId211"/>
    <p:sldId id="510" r:id="rId212"/>
    <p:sldId id="511" r:id="rId213"/>
    <p:sldId id="512" r:id="rId214"/>
    <p:sldId id="513" r:id="rId215"/>
    <p:sldId id="514" r:id="rId216"/>
    <p:sldId id="515" r:id="rId217"/>
    <p:sldId id="516" r:id="rId218"/>
    <p:sldId id="517" r:id="rId219"/>
    <p:sldId id="518" r:id="rId220"/>
    <p:sldId id="519" r:id="rId221"/>
    <p:sldId id="520" r:id="rId222"/>
    <p:sldId id="521" r:id="rId223"/>
    <p:sldId id="522" r:id="rId224"/>
    <p:sldId id="523" r:id="rId225"/>
    <p:sldId id="524" r:id="rId226"/>
    <p:sldId id="525" r:id="rId227"/>
    <p:sldId id="526" r:id="rId228"/>
    <p:sldId id="527" r:id="rId229"/>
    <p:sldId id="528" r:id="rId230"/>
    <p:sldId id="529" r:id="rId231"/>
    <p:sldId id="530" r:id="rId232"/>
    <p:sldId id="531" r:id="rId233"/>
    <p:sldId id="532" r:id="rId234"/>
    <p:sldId id="533" r:id="rId235"/>
    <p:sldId id="534" r:id="rId236"/>
    <p:sldId id="535" r:id="rId237"/>
    <p:sldId id="536" r:id="rId238"/>
    <p:sldId id="537" r:id="rId239"/>
    <p:sldId id="538" r:id="rId240"/>
    <p:sldId id="539" r:id="rId241"/>
    <p:sldId id="540" r:id="rId242"/>
    <p:sldId id="541" r:id="rId243"/>
    <p:sldId id="542" r:id="rId244"/>
    <p:sldId id="543" r:id="rId245"/>
    <p:sldId id="544" r:id="rId246"/>
    <p:sldId id="545" r:id="rId247"/>
    <p:sldId id="546" r:id="rId248"/>
    <p:sldId id="547" r:id="rId249"/>
    <p:sldId id="548" r:id="rId250"/>
    <p:sldId id="549" r:id="rId251"/>
    <p:sldId id="550" r:id="rId252"/>
    <p:sldId id="551" r:id="rId253"/>
    <p:sldId id="552" r:id="rId254"/>
    <p:sldId id="553" r:id="rId255"/>
    <p:sldId id="554" r:id="rId256"/>
    <p:sldId id="555" r:id="rId257"/>
    <p:sldId id="556" r:id="rId258"/>
    <p:sldId id="557" r:id="rId259"/>
    <p:sldId id="558" r:id="rId260"/>
    <p:sldId id="559" r:id="rId261"/>
    <p:sldId id="560" r:id="rId262"/>
    <p:sldId id="561" r:id="rId263"/>
    <p:sldId id="562" r:id="rId264"/>
    <p:sldId id="563" r:id="rId265"/>
    <p:sldId id="564" r:id="rId266"/>
    <p:sldId id="565" r:id="rId267"/>
    <p:sldId id="566" r:id="rId268"/>
    <p:sldId id="567" r:id="rId269"/>
    <p:sldId id="568" r:id="rId270"/>
    <p:sldId id="569" r:id="rId271"/>
    <p:sldId id="570" r:id="rId272"/>
    <p:sldId id="571" r:id="rId273"/>
    <p:sldId id="572" r:id="rId274"/>
    <p:sldId id="573" r:id="rId275"/>
    <p:sldId id="574" r:id="rId276"/>
    <p:sldId id="575" r:id="rId277"/>
    <p:sldId id="576" r:id="rId278"/>
    <p:sldId id="577" r:id="rId279"/>
    <p:sldId id="578" r:id="rId280"/>
    <p:sldId id="579" r:id="rId281"/>
    <p:sldId id="580" r:id="rId282"/>
    <p:sldId id="581" r:id="rId283"/>
    <p:sldId id="582" r:id="rId284"/>
    <p:sldId id="583" r:id="rId285"/>
    <p:sldId id="584" r:id="rId286"/>
    <p:sldId id="585" r:id="rId287"/>
    <p:sldId id="586" r:id="rId288"/>
    <p:sldId id="587" r:id="rId289"/>
    <p:sldId id="588" r:id="rId290"/>
    <p:sldId id="589" r:id="rId291"/>
    <p:sldId id="590" r:id="rId292"/>
    <p:sldId id="591" r:id="rId293"/>
    <p:sldId id="592" r:id="rId294"/>
    <p:sldId id="593" r:id="rId295"/>
    <p:sldId id="594" r:id="rId296"/>
    <p:sldId id="595" r:id="rId297"/>
    <p:sldId id="596" r:id="rId298"/>
    <p:sldId id="597" r:id="rId299"/>
    <p:sldId id="598" r:id="rId300"/>
    <p:sldId id="599" r:id="rId301"/>
    <p:sldId id="600" r:id="rId302"/>
    <p:sldId id="601" r:id="rId303"/>
  </p:sldIdLst>
  <p:sldSz cx="9144000" cy="6858000" type="screen4x3"/>
  <p:notesSz cx="6858000" cy="9144000"/>
  <p:custDataLst>
    <p:tags r:id="rId305"/>
  </p:custDataLst>
  <p:defaultTextStyle>
    <a:defPPr>
      <a:defRPr lang="en-US"/>
    </a:defPPr>
    <a:lvl1pPr algn="l" rtl="0" fontAlgn="base">
      <a:spcBef>
        <a:spcPct val="0"/>
      </a:spcBef>
      <a:spcAft>
        <a:spcPct val="0"/>
      </a:spcAft>
      <a:defRPr sz="2000" kern="1200">
        <a:solidFill>
          <a:schemeClr val="tx1"/>
        </a:solidFill>
        <a:latin typeface="Book Antiqua" panose="02040602050305030304" pitchFamily="18" charset="0"/>
        <a:ea typeface="+mn-ea"/>
        <a:cs typeface="+mn-cs"/>
      </a:defRPr>
    </a:lvl1pPr>
    <a:lvl2pPr marL="457200" algn="l" rtl="0" fontAlgn="base">
      <a:spcBef>
        <a:spcPct val="0"/>
      </a:spcBef>
      <a:spcAft>
        <a:spcPct val="0"/>
      </a:spcAft>
      <a:defRPr sz="2000" kern="1200">
        <a:solidFill>
          <a:schemeClr val="tx1"/>
        </a:solidFill>
        <a:latin typeface="Book Antiqua" panose="02040602050305030304" pitchFamily="18" charset="0"/>
        <a:ea typeface="+mn-ea"/>
        <a:cs typeface="+mn-cs"/>
      </a:defRPr>
    </a:lvl2pPr>
    <a:lvl3pPr marL="914400" algn="l" rtl="0" fontAlgn="base">
      <a:spcBef>
        <a:spcPct val="0"/>
      </a:spcBef>
      <a:spcAft>
        <a:spcPct val="0"/>
      </a:spcAft>
      <a:defRPr sz="2000" kern="1200">
        <a:solidFill>
          <a:schemeClr val="tx1"/>
        </a:solidFill>
        <a:latin typeface="Book Antiqua" panose="02040602050305030304" pitchFamily="18" charset="0"/>
        <a:ea typeface="+mn-ea"/>
        <a:cs typeface="+mn-cs"/>
      </a:defRPr>
    </a:lvl3pPr>
    <a:lvl4pPr marL="1371600" algn="l" rtl="0" fontAlgn="base">
      <a:spcBef>
        <a:spcPct val="0"/>
      </a:spcBef>
      <a:spcAft>
        <a:spcPct val="0"/>
      </a:spcAft>
      <a:defRPr sz="2000" kern="1200">
        <a:solidFill>
          <a:schemeClr val="tx1"/>
        </a:solidFill>
        <a:latin typeface="Book Antiqua" panose="02040602050305030304" pitchFamily="18" charset="0"/>
        <a:ea typeface="+mn-ea"/>
        <a:cs typeface="+mn-cs"/>
      </a:defRPr>
    </a:lvl4pPr>
    <a:lvl5pPr marL="1828800" algn="l" rtl="0" fontAlgn="base">
      <a:spcBef>
        <a:spcPct val="0"/>
      </a:spcBef>
      <a:spcAft>
        <a:spcPct val="0"/>
      </a:spcAft>
      <a:defRPr sz="2000" kern="1200">
        <a:solidFill>
          <a:schemeClr val="tx1"/>
        </a:solidFill>
        <a:latin typeface="Book Antiqua" panose="02040602050305030304" pitchFamily="18" charset="0"/>
        <a:ea typeface="+mn-ea"/>
        <a:cs typeface="+mn-cs"/>
      </a:defRPr>
    </a:lvl5pPr>
    <a:lvl6pPr marL="2286000" algn="l" defTabSz="914400" rtl="0" eaLnBrk="1" latinLnBrk="0" hangingPunct="1">
      <a:defRPr sz="2000" kern="1200">
        <a:solidFill>
          <a:schemeClr val="tx1"/>
        </a:solidFill>
        <a:latin typeface="Book Antiqua" panose="02040602050305030304" pitchFamily="18" charset="0"/>
        <a:ea typeface="+mn-ea"/>
        <a:cs typeface="+mn-cs"/>
      </a:defRPr>
    </a:lvl6pPr>
    <a:lvl7pPr marL="2743200" algn="l" defTabSz="914400" rtl="0" eaLnBrk="1" latinLnBrk="0" hangingPunct="1">
      <a:defRPr sz="2000" kern="1200">
        <a:solidFill>
          <a:schemeClr val="tx1"/>
        </a:solidFill>
        <a:latin typeface="Book Antiqua" panose="02040602050305030304" pitchFamily="18" charset="0"/>
        <a:ea typeface="+mn-ea"/>
        <a:cs typeface="+mn-cs"/>
      </a:defRPr>
    </a:lvl7pPr>
    <a:lvl8pPr marL="3200400" algn="l" defTabSz="914400" rtl="0" eaLnBrk="1" latinLnBrk="0" hangingPunct="1">
      <a:defRPr sz="2000" kern="1200">
        <a:solidFill>
          <a:schemeClr val="tx1"/>
        </a:solidFill>
        <a:latin typeface="Book Antiqua" panose="02040602050305030304" pitchFamily="18" charset="0"/>
        <a:ea typeface="+mn-ea"/>
        <a:cs typeface="+mn-cs"/>
      </a:defRPr>
    </a:lvl8pPr>
    <a:lvl9pPr marL="3657600" algn="l" defTabSz="914400" rtl="0" eaLnBrk="1" latinLnBrk="0" hangingPunct="1">
      <a:defRPr sz="2000" kern="1200">
        <a:solidFill>
          <a:schemeClr val="tx1"/>
        </a:solidFill>
        <a:latin typeface="Book Antiqua" panose="0204060205030503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095" autoAdjust="0"/>
  </p:normalViewPr>
  <p:slideViewPr>
    <p:cSldViewPr>
      <p:cViewPr varScale="1">
        <p:scale>
          <a:sx n="66" d="100"/>
          <a:sy n="66" d="100"/>
        </p:scale>
        <p:origin x="128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notesMaster" Target="notesMasters/notesMaster1.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presProps" Target="presProp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viewProps" Target="viewProps.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theme" Target="theme/theme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tableStyles" Target="tableStyle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F4C4C8-4CA6-4BB5-8F69-4C03213031E8}" type="doc">
      <dgm:prSet loTypeId="urn:microsoft.com/office/officeart/2005/8/layout/hProcess3" loCatId="process" qsTypeId="urn:microsoft.com/office/officeart/2005/8/quickstyle/simple1" qsCatId="simple" csTypeId="urn:microsoft.com/office/officeart/2005/8/colors/accent1_2" csCatId="accent1" phldr="1"/>
      <dgm:spPr/>
    </dgm:pt>
    <dgm:pt modelId="{5723B4B4-07D9-42EA-B3CE-CB22D3363CE2}">
      <dgm:prSet phldrT="[Text]"/>
      <dgm:spPr/>
      <dgm:t>
        <a:bodyPr/>
        <a:lstStyle/>
        <a:p>
          <a:r>
            <a:rPr lang="id-ID" dirty="0" smtClean="0"/>
            <a:t>Terimakasih</a:t>
          </a:r>
          <a:endParaRPr lang="id-ID" dirty="0"/>
        </a:p>
      </dgm:t>
    </dgm:pt>
    <dgm:pt modelId="{78F0838D-BA13-425F-A0E7-5096174B9896}" type="parTrans" cxnId="{F841EC0C-C7AF-4710-8EF0-B54FC058B0AF}">
      <dgm:prSet/>
      <dgm:spPr/>
      <dgm:t>
        <a:bodyPr/>
        <a:lstStyle/>
        <a:p>
          <a:endParaRPr lang="id-ID"/>
        </a:p>
      </dgm:t>
    </dgm:pt>
    <dgm:pt modelId="{41A72BC4-DB08-4C27-B3C9-2FA3F967CD8F}" type="sibTrans" cxnId="{F841EC0C-C7AF-4710-8EF0-B54FC058B0AF}">
      <dgm:prSet/>
      <dgm:spPr/>
      <dgm:t>
        <a:bodyPr/>
        <a:lstStyle/>
        <a:p>
          <a:endParaRPr lang="id-ID"/>
        </a:p>
      </dgm:t>
    </dgm:pt>
    <dgm:pt modelId="{CC1220E1-2E9D-4439-A065-83FC94D1426D}">
      <dgm:prSet phldrT="[Text]"/>
      <dgm:spPr/>
      <dgm:t>
        <a:bodyPr/>
        <a:lstStyle/>
        <a:p>
          <a:r>
            <a:rPr lang="id-ID" dirty="0" smtClean="0"/>
            <a:t>Jangan lupa belajar</a:t>
          </a:r>
          <a:endParaRPr lang="id-ID" dirty="0"/>
        </a:p>
      </dgm:t>
    </dgm:pt>
    <dgm:pt modelId="{8C163EC0-1452-41E1-87E3-B12443685468}" type="parTrans" cxnId="{0AEA3250-FE4C-4C1E-9628-52E88F1FC072}">
      <dgm:prSet/>
      <dgm:spPr/>
      <dgm:t>
        <a:bodyPr/>
        <a:lstStyle/>
        <a:p>
          <a:endParaRPr lang="id-ID"/>
        </a:p>
      </dgm:t>
    </dgm:pt>
    <dgm:pt modelId="{9D87ED44-EACA-4606-B155-1F9FEC5FE89D}" type="sibTrans" cxnId="{0AEA3250-FE4C-4C1E-9628-52E88F1FC072}">
      <dgm:prSet/>
      <dgm:spPr/>
      <dgm:t>
        <a:bodyPr/>
        <a:lstStyle/>
        <a:p>
          <a:endParaRPr lang="id-ID"/>
        </a:p>
      </dgm:t>
    </dgm:pt>
    <dgm:pt modelId="{57065710-2910-4C0F-8761-794D46E91305}">
      <dgm:prSet phldrT="[Text]"/>
      <dgm:spPr/>
      <dgm:t>
        <a:bodyPr/>
        <a:lstStyle/>
        <a:p>
          <a:r>
            <a:rPr lang="id-ID" dirty="0" smtClean="0"/>
            <a:t>Sukses selalu</a:t>
          </a:r>
          <a:endParaRPr lang="id-ID" dirty="0"/>
        </a:p>
      </dgm:t>
    </dgm:pt>
    <dgm:pt modelId="{398C6423-A157-4F88-97EB-675B67BD6F0F}" type="parTrans" cxnId="{287FB52E-1746-40AC-B57A-E9AC7D166096}">
      <dgm:prSet/>
      <dgm:spPr/>
      <dgm:t>
        <a:bodyPr/>
        <a:lstStyle/>
        <a:p>
          <a:endParaRPr lang="id-ID"/>
        </a:p>
      </dgm:t>
    </dgm:pt>
    <dgm:pt modelId="{AC6D585B-803E-4AB5-8E0C-64BC5E15D976}" type="sibTrans" cxnId="{287FB52E-1746-40AC-B57A-E9AC7D166096}">
      <dgm:prSet/>
      <dgm:spPr/>
      <dgm:t>
        <a:bodyPr/>
        <a:lstStyle/>
        <a:p>
          <a:endParaRPr lang="id-ID"/>
        </a:p>
      </dgm:t>
    </dgm:pt>
    <dgm:pt modelId="{04EBDD55-9EF5-4F18-A281-119A39BCF53B}" type="pres">
      <dgm:prSet presAssocID="{6AF4C4C8-4CA6-4BB5-8F69-4C03213031E8}" presName="Name0" presStyleCnt="0">
        <dgm:presLayoutVars>
          <dgm:dir/>
          <dgm:animLvl val="lvl"/>
          <dgm:resizeHandles val="exact"/>
        </dgm:presLayoutVars>
      </dgm:prSet>
      <dgm:spPr/>
    </dgm:pt>
    <dgm:pt modelId="{7A13D87E-CB59-4748-953D-3818FD12B2E9}" type="pres">
      <dgm:prSet presAssocID="{6AF4C4C8-4CA6-4BB5-8F69-4C03213031E8}" presName="dummy" presStyleCnt="0"/>
      <dgm:spPr/>
    </dgm:pt>
    <dgm:pt modelId="{BBB6B7C6-0C1C-41E5-9A1C-BE6FC9B9FC83}" type="pres">
      <dgm:prSet presAssocID="{6AF4C4C8-4CA6-4BB5-8F69-4C03213031E8}" presName="linH" presStyleCnt="0"/>
      <dgm:spPr/>
    </dgm:pt>
    <dgm:pt modelId="{B6C75705-8B8F-4ADD-AB0E-1E735B46800C}" type="pres">
      <dgm:prSet presAssocID="{6AF4C4C8-4CA6-4BB5-8F69-4C03213031E8}" presName="padding1" presStyleCnt="0"/>
      <dgm:spPr/>
    </dgm:pt>
    <dgm:pt modelId="{8754B7DA-09DD-4072-B6C2-83443E0A5485}" type="pres">
      <dgm:prSet presAssocID="{5723B4B4-07D9-42EA-B3CE-CB22D3363CE2}" presName="linV" presStyleCnt="0"/>
      <dgm:spPr/>
    </dgm:pt>
    <dgm:pt modelId="{1FAC9AC0-9520-4193-B5DD-D239CAC21819}" type="pres">
      <dgm:prSet presAssocID="{5723B4B4-07D9-42EA-B3CE-CB22D3363CE2}" presName="spVertical1" presStyleCnt="0"/>
      <dgm:spPr/>
    </dgm:pt>
    <dgm:pt modelId="{65E5A826-6250-49DF-8D74-2B867193BA68}" type="pres">
      <dgm:prSet presAssocID="{5723B4B4-07D9-42EA-B3CE-CB22D3363CE2}" presName="parTx" presStyleLbl="revTx" presStyleIdx="0" presStyleCnt="3">
        <dgm:presLayoutVars>
          <dgm:chMax val="0"/>
          <dgm:chPref val="0"/>
          <dgm:bulletEnabled val="1"/>
        </dgm:presLayoutVars>
      </dgm:prSet>
      <dgm:spPr/>
      <dgm:t>
        <a:bodyPr/>
        <a:lstStyle/>
        <a:p>
          <a:endParaRPr lang="id-ID"/>
        </a:p>
      </dgm:t>
    </dgm:pt>
    <dgm:pt modelId="{0952C3AC-9ACB-43C1-BE09-D07DFC89DA62}" type="pres">
      <dgm:prSet presAssocID="{5723B4B4-07D9-42EA-B3CE-CB22D3363CE2}" presName="spVertical2" presStyleCnt="0"/>
      <dgm:spPr/>
    </dgm:pt>
    <dgm:pt modelId="{49482370-8831-45DC-B96F-AB807172CC05}" type="pres">
      <dgm:prSet presAssocID="{5723B4B4-07D9-42EA-B3CE-CB22D3363CE2}" presName="spVertical3" presStyleCnt="0"/>
      <dgm:spPr/>
    </dgm:pt>
    <dgm:pt modelId="{AA51823F-4F37-401A-A734-7C8FA469E3D8}" type="pres">
      <dgm:prSet presAssocID="{41A72BC4-DB08-4C27-B3C9-2FA3F967CD8F}" presName="space" presStyleCnt="0"/>
      <dgm:spPr/>
    </dgm:pt>
    <dgm:pt modelId="{A6C7F13A-6401-49AE-993D-5582886B4208}" type="pres">
      <dgm:prSet presAssocID="{CC1220E1-2E9D-4439-A065-83FC94D1426D}" presName="linV" presStyleCnt="0"/>
      <dgm:spPr/>
    </dgm:pt>
    <dgm:pt modelId="{E8909CFC-C1BD-4A6A-880A-3EC4BA4C01FE}" type="pres">
      <dgm:prSet presAssocID="{CC1220E1-2E9D-4439-A065-83FC94D1426D}" presName="spVertical1" presStyleCnt="0"/>
      <dgm:spPr/>
    </dgm:pt>
    <dgm:pt modelId="{5C82BED0-AD43-4BC4-966C-DC66C34C59D6}" type="pres">
      <dgm:prSet presAssocID="{CC1220E1-2E9D-4439-A065-83FC94D1426D}" presName="parTx" presStyleLbl="revTx" presStyleIdx="1" presStyleCnt="3">
        <dgm:presLayoutVars>
          <dgm:chMax val="0"/>
          <dgm:chPref val="0"/>
          <dgm:bulletEnabled val="1"/>
        </dgm:presLayoutVars>
      </dgm:prSet>
      <dgm:spPr/>
      <dgm:t>
        <a:bodyPr/>
        <a:lstStyle/>
        <a:p>
          <a:endParaRPr lang="en-US"/>
        </a:p>
      </dgm:t>
    </dgm:pt>
    <dgm:pt modelId="{91906727-5C55-43BB-BBBC-D24712A42137}" type="pres">
      <dgm:prSet presAssocID="{CC1220E1-2E9D-4439-A065-83FC94D1426D}" presName="spVertical2" presStyleCnt="0"/>
      <dgm:spPr/>
    </dgm:pt>
    <dgm:pt modelId="{41E1CA65-A5B1-482E-810B-B3D91F773CAE}" type="pres">
      <dgm:prSet presAssocID="{CC1220E1-2E9D-4439-A065-83FC94D1426D}" presName="spVertical3" presStyleCnt="0"/>
      <dgm:spPr/>
    </dgm:pt>
    <dgm:pt modelId="{973ED467-A75D-48CA-A2B1-44B690A0D885}" type="pres">
      <dgm:prSet presAssocID="{9D87ED44-EACA-4606-B155-1F9FEC5FE89D}" presName="space" presStyleCnt="0"/>
      <dgm:spPr/>
    </dgm:pt>
    <dgm:pt modelId="{E17CE51A-9E9A-4769-A4E9-2CB7E74A5B44}" type="pres">
      <dgm:prSet presAssocID="{57065710-2910-4C0F-8761-794D46E91305}" presName="linV" presStyleCnt="0"/>
      <dgm:spPr/>
    </dgm:pt>
    <dgm:pt modelId="{F98964B0-E5DD-4942-BC75-1ADBBA0D3E28}" type="pres">
      <dgm:prSet presAssocID="{57065710-2910-4C0F-8761-794D46E91305}" presName="spVertical1" presStyleCnt="0"/>
      <dgm:spPr/>
    </dgm:pt>
    <dgm:pt modelId="{874ACB76-7183-4EC8-BFF6-925A80CED7B0}" type="pres">
      <dgm:prSet presAssocID="{57065710-2910-4C0F-8761-794D46E91305}" presName="parTx" presStyleLbl="revTx" presStyleIdx="2" presStyleCnt="3">
        <dgm:presLayoutVars>
          <dgm:chMax val="0"/>
          <dgm:chPref val="0"/>
          <dgm:bulletEnabled val="1"/>
        </dgm:presLayoutVars>
      </dgm:prSet>
      <dgm:spPr/>
      <dgm:t>
        <a:bodyPr/>
        <a:lstStyle/>
        <a:p>
          <a:endParaRPr lang="en-US"/>
        </a:p>
      </dgm:t>
    </dgm:pt>
    <dgm:pt modelId="{DA75CC24-A302-4118-AACE-2A6713699A3B}" type="pres">
      <dgm:prSet presAssocID="{57065710-2910-4C0F-8761-794D46E91305}" presName="spVertical2" presStyleCnt="0"/>
      <dgm:spPr/>
    </dgm:pt>
    <dgm:pt modelId="{32900953-4D5E-4140-ACC0-F75E08530CB6}" type="pres">
      <dgm:prSet presAssocID="{57065710-2910-4C0F-8761-794D46E91305}" presName="spVertical3" presStyleCnt="0"/>
      <dgm:spPr/>
    </dgm:pt>
    <dgm:pt modelId="{04905C19-F12D-4A36-A7B2-E8163B256825}" type="pres">
      <dgm:prSet presAssocID="{6AF4C4C8-4CA6-4BB5-8F69-4C03213031E8}" presName="padding2" presStyleCnt="0"/>
      <dgm:spPr/>
    </dgm:pt>
    <dgm:pt modelId="{EAD8C978-60B6-40F2-A837-95BA43D87A06}" type="pres">
      <dgm:prSet presAssocID="{6AF4C4C8-4CA6-4BB5-8F69-4C03213031E8}" presName="negArrow" presStyleCnt="0"/>
      <dgm:spPr/>
    </dgm:pt>
    <dgm:pt modelId="{83057A3A-AAE6-4791-AD0E-79FF4BB16F6A}" type="pres">
      <dgm:prSet presAssocID="{6AF4C4C8-4CA6-4BB5-8F69-4C03213031E8}" presName="backgroundArrow" presStyleLbl="node1" presStyleIdx="0" presStyleCnt="1"/>
      <dgm:spPr/>
    </dgm:pt>
  </dgm:ptLst>
  <dgm:cxnLst>
    <dgm:cxn modelId="{287FB52E-1746-40AC-B57A-E9AC7D166096}" srcId="{6AF4C4C8-4CA6-4BB5-8F69-4C03213031E8}" destId="{57065710-2910-4C0F-8761-794D46E91305}" srcOrd="2" destOrd="0" parTransId="{398C6423-A157-4F88-97EB-675B67BD6F0F}" sibTransId="{AC6D585B-803E-4AB5-8E0C-64BC5E15D976}"/>
    <dgm:cxn modelId="{F841EC0C-C7AF-4710-8EF0-B54FC058B0AF}" srcId="{6AF4C4C8-4CA6-4BB5-8F69-4C03213031E8}" destId="{5723B4B4-07D9-42EA-B3CE-CB22D3363CE2}" srcOrd="0" destOrd="0" parTransId="{78F0838D-BA13-425F-A0E7-5096174B9896}" sibTransId="{41A72BC4-DB08-4C27-B3C9-2FA3F967CD8F}"/>
    <dgm:cxn modelId="{19B76A24-407D-469E-84AC-1CD66437B6ED}" type="presOf" srcId="{6AF4C4C8-4CA6-4BB5-8F69-4C03213031E8}" destId="{04EBDD55-9EF5-4F18-A281-119A39BCF53B}" srcOrd="0" destOrd="0" presId="urn:microsoft.com/office/officeart/2005/8/layout/hProcess3"/>
    <dgm:cxn modelId="{0AEA3250-FE4C-4C1E-9628-52E88F1FC072}" srcId="{6AF4C4C8-4CA6-4BB5-8F69-4C03213031E8}" destId="{CC1220E1-2E9D-4439-A065-83FC94D1426D}" srcOrd="1" destOrd="0" parTransId="{8C163EC0-1452-41E1-87E3-B12443685468}" sibTransId="{9D87ED44-EACA-4606-B155-1F9FEC5FE89D}"/>
    <dgm:cxn modelId="{4C86D52E-A566-450C-8A79-9B63BC50BABA}" type="presOf" srcId="{5723B4B4-07D9-42EA-B3CE-CB22D3363CE2}" destId="{65E5A826-6250-49DF-8D74-2B867193BA68}" srcOrd="0" destOrd="0" presId="urn:microsoft.com/office/officeart/2005/8/layout/hProcess3"/>
    <dgm:cxn modelId="{ECEF1C4A-4904-4B90-A1CB-3F82462B6F8B}" type="presOf" srcId="{57065710-2910-4C0F-8761-794D46E91305}" destId="{874ACB76-7183-4EC8-BFF6-925A80CED7B0}" srcOrd="0" destOrd="0" presId="urn:microsoft.com/office/officeart/2005/8/layout/hProcess3"/>
    <dgm:cxn modelId="{A5D7FB0E-41CF-4121-8F83-48BD7A2ED1AE}" type="presOf" srcId="{CC1220E1-2E9D-4439-A065-83FC94D1426D}" destId="{5C82BED0-AD43-4BC4-966C-DC66C34C59D6}" srcOrd="0" destOrd="0" presId="urn:microsoft.com/office/officeart/2005/8/layout/hProcess3"/>
    <dgm:cxn modelId="{8842862F-FCB4-42CF-B375-940B9B5A3A91}" type="presParOf" srcId="{04EBDD55-9EF5-4F18-A281-119A39BCF53B}" destId="{7A13D87E-CB59-4748-953D-3818FD12B2E9}" srcOrd="0" destOrd="0" presId="urn:microsoft.com/office/officeart/2005/8/layout/hProcess3"/>
    <dgm:cxn modelId="{9D3C9368-E255-40AC-AAE0-7F573C59DB5D}" type="presParOf" srcId="{04EBDD55-9EF5-4F18-A281-119A39BCF53B}" destId="{BBB6B7C6-0C1C-41E5-9A1C-BE6FC9B9FC83}" srcOrd="1" destOrd="0" presId="urn:microsoft.com/office/officeart/2005/8/layout/hProcess3"/>
    <dgm:cxn modelId="{993AF0B6-2CDC-4050-B597-731DB69C4EF6}" type="presParOf" srcId="{BBB6B7C6-0C1C-41E5-9A1C-BE6FC9B9FC83}" destId="{B6C75705-8B8F-4ADD-AB0E-1E735B46800C}" srcOrd="0" destOrd="0" presId="urn:microsoft.com/office/officeart/2005/8/layout/hProcess3"/>
    <dgm:cxn modelId="{F16D8CD4-459D-48EC-B570-A21CACEC4902}" type="presParOf" srcId="{BBB6B7C6-0C1C-41E5-9A1C-BE6FC9B9FC83}" destId="{8754B7DA-09DD-4072-B6C2-83443E0A5485}" srcOrd="1" destOrd="0" presId="urn:microsoft.com/office/officeart/2005/8/layout/hProcess3"/>
    <dgm:cxn modelId="{D439F0D4-B7EE-4435-B29E-60AEB87C9F76}" type="presParOf" srcId="{8754B7DA-09DD-4072-B6C2-83443E0A5485}" destId="{1FAC9AC0-9520-4193-B5DD-D239CAC21819}" srcOrd="0" destOrd="0" presId="urn:microsoft.com/office/officeart/2005/8/layout/hProcess3"/>
    <dgm:cxn modelId="{CFD3E328-2998-4017-827B-49E32767E819}" type="presParOf" srcId="{8754B7DA-09DD-4072-B6C2-83443E0A5485}" destId="{65E5A826-6250-49DF-8D74-2B867193BA68}" srcOrd="1" destOrd="0" presId="urn:microsoft.com/office/officeart/2005/8/layout/hProcess3"/>
    <dgm:cxn modelId="{1B789B95-22F6-4EF9-9E6E-8381FBFE8A80}" type="presParOf" srcId="{8754B7DA-09DD-4072-B6C2-83443E0A5485}" destId="{0952C3AC-9ACB-43C1-BE09-D07DFC89DA62}" srcOrd="2" destOrd="0" presId="urn:microsoft.com/office/officeart/2005/8/layout/hProcess3"/>
    <dgm:cxn modelId="{E0464C85-AA00-49D6-A39C-DA8B13A8AB65}" type="presParOf" srcId="{8754B7DA-09DD-4072-B6C2-83443E0A5485}" destId="{49482370-8831-45DC-B96F-AB807172CC05}" srcOrd="3" destOrd="0" presId="urn:microsoft.com/office/officeart/2005/8/layout/hProcess3"/>
    <dgm:cxn modelId="{25FE69C1-E969-4915-94B9-1E8E39B0AB29}" type="presParOf" srcId="{BBB6B7C6-0C1C-41E5-9A1C-BE6FC9B9FC83}" destId="{AA51823F-4F37-401A-A734-7C8FA469E3D8}" srcOrd="2" destOrd="0" presId="urn:microsoft.com/office/officeart/2005/8/layout/hProcess3"/>
    <dgm:cxn modelId="{41351A64-70BA-4321-A0B6-DB7618F156A3}" type="presParOf" srcId="{BBB6B7C6-0C1C-41E5-9A1C-BE6FC9B9FC83}" destId="{A6C7F13A-6401-49AE-993D-5582886B4208}" srcOrd="3" destOrd="0" presId="urn:microsoft.com/office/officeart/2005/8/layout/hProcess3"/>
    <dgm:cxn modelId="{17C48AE4-8F7B-4A46-930A-A45550BEA2CD}" type="presParOf" srcId="{A6C7F13A-6401-49AE-993D-5582886B4208}" destId="{E8909CFC-C1BD-4A6A-880A-3EC4BA4C01FE}" srcOrd="0" destOrd="0" presId="urn:microsoft.com/office/officeart/2005/8/layout/hProcess3"/>
    <dgm:cxn modelId="{42431021-CB15-4A20-9824-0DDA9AC57D34}" type="presParOf" srcId="{A6C7F13A-6401-49AE-993D-5582886B4208}" destId="{5C82BED0-AD43-4BC4-966C-DC66C34C59D6}" srcOrd="1" destOrd="0" presId="urn:microsoft.com/office/officeart/2005/8/layout/hProcess3"/>
    <dgm:cxn modelId="{1069C0DD-E4E4-40DC-A829-71B776584A25}" type="presParOf" srcId="{A6C7F13A-6401-49AE-993D-5582886B4208}" destId="{91906727-5C55-43BB-BBBC-D24712A42137}" srcOrd="2" destOrd="0" presId="urn:microsoft.com/office/officeart/2005/8/layout/hProcess3"/>
    <dgm:cxn modelId="{B119DDBA-926F-4935-BC67-25EF17417DD5}" type="presParOf" srcId="{A6C7F13A-6401-49AE-993D-5582886B4208}" destId="{41E1CA65-A5B1-482E-810B-B3D91F773CAE}" srcOrd="3" destOrd="0" presId="urn:microsoft.com/office/officeart/2005/8/layout/hProcess3"/>
    <dgm:cxn modelId="{5A16CC11-B8AF-49AE-82B4-EB69711F7C0E}" type="presParOf" srcId="{BBB6B7C6-0C1C-41E5-9A1C-BE6FC9B9FC83}" destId="{973ED467-A75D-48CA-A2B1-44B690A0D885}" srcOrd="4" destOrd="0" presId="urn:microsoft.com/office/officeart/2005/8/layout/hProcess3"/>
    <dgm:cxn modelId="{8C3E2C33-CD0D-4C95-838A-68B4E7BC98AF}" type="presParOf" srcId="{BBB6B7C6-0C1C-41E5-9A1C-BE6FC9B9FC83}" destId="{E17CE51A-9E9A-4769-A4E9-2CB7E74A5B44}" srcOrd="5" destOrd="0" presId="urn:microsoft.com/office/officeart/2005/8/layout/hProcess3"/>
    <dgm:cxn modelId="{6068130C-26C8-48C1-8E02-B4C0524D7ADF}" type="presParOf" srcId="{E17CE51A-9E9A-4769-A4E9-2CB7E74A5B44}" destId="{F98964B0-E5DD-4942-BC75-1ADBBA0D3E28}" srcOrd="0" destOrd="0" presId="urn:microsoft.com/office/officeart/2005/8/layout/hProcess3"/>
    <dgm:cxn modelId="{F466F018-D5E1-435C-86FD-60BA37FCFC8C}" type="presParOf" srcId="{E17CE51A-9E9A-4769-A4E9-2CB7E74A5B44}" destId="{874ACB76-7183-4EC8-BFF6-925A80CED7B0}" srcOrd="1" destOrd="0" presId="urn:microsoft.com/office/officeart/2005/8/layout/hProcess3"/>
    <dgm:cxn modelId="{33E8BF8A-FFDD-45D5-980C-328A8EEBE706}" type="presParOf" srcId="{E17CE51A-9E9A-4769-A4E9-2CB7E74A5B44}" destId="{DA75CC24-A302-4118-AACE-2A6713699A3B}" srcOrd="2" destOrd="0" presId="urn:microsoft.com/office/officeart/2005/8/layout/hProcess3"/>
    <dgm:cxn modelId="{DE30C0CC-F075-49D9-AF28-47F5ACE57518}" type="presParOf" srcId="{E17CE51A-9E9A-4769-A4E9-2CB7E74A5B44}" destId="{32900953-4D5E-4140-ACC0-F75E08530CB6}" srcOrd="3" destOrd="0" presId="urn:microsoft.com/office/officeart/2005/8/layout/hProcess3"/>
    <dgm:cxn modelId="{8C650599-18C6-4830-9F09-08BB1B37D739}" type="presParOf" srcId="{BBB6B7C6-0C1C-41E5-9A1C-BE6FC9B9FC83}" destId="{04905C19-F12D-4A36-A7B2-E8163B256825}" srcOrd="6" destOrd="0" presId="urn:microsoft.com/office/officeart/2005/8/layout/hProcess3"/>
    <dgm:cxn modelId="{17F933AE-4C3B-4E34-80E1-DA6D0C56B4CC}" type="presParOf" srcId="{BBB6B7C6-0C1C-41E5-9A1C-BE6FC9B9FC83}" destId="{EAD8C978-60B6-40F2-A837-95BA43D87A06}" srcOrd="7" destOrd="0" presId="urn:microsoft.com/office/officeart/2005/8/layout/hProcess3"/>
    <dgm:cxn modelId="{E9B18DDC-705C-4903-8C06-DFA5CBD53ADD}" type="presParOf" srcId="{BBB6B7C6-0C1C-41E5-9A1C-BE6FC9B9FC83}" destId="{83057A3A-AAE6-4791-AD0E-79FF4BB16F6A}" srcOrd="8"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 Id="rId4" Type="http://schemas.openxmlformats.org/officeDocument/2006/relationships/image" Target="../media/image83.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image" Target="../media/image84.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5.wmf"/><Relationship Id="rId1" Type="http://schemas.openxmlformats.org/officeDocument/2006/relationships/image" Target="../media/image84.wmf"/><Relationship Id="rId5" Type="http://schemas.openxmlformats.org/officeDocument/2006/relationships/image" Target="../media/image92.wmf"/><Relationship Id="rId4" Type="http://schemas.openxmlformats.org/officeDocument/2006/relationships/image" Target="../media/image91.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85.wmf"/><Relationship Id="rId1" Type="http://schemas.openxmlformats.org/officeDocument/2006/relationships/image" Target="../media/image84.wmf"/><Relationship Id="rId4" Type="http://schemas.openxmlformats.org/officeDocument/2006/relationships/image" Target="../media/image95.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98.wmf"/><Relationship Id="rId1" Type="http://schemas.openxmlformats.org/officeDocument/2006/relationships/image" Target="../media/image9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05.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22.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26.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30.wmf"/><Relationship Id="rId2" Type="http://schemas.openxmlformats.org/officeDocument/2006/relationships/image" Target="../media/image129.wmf"/><Relationship Id="rId1" Type="http://schemas.openxmlformats.org/officeDocument/2006/relationships/image" Target="../media/image128.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31.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image" Target="../media/image133.wmf"/><Relationship Id="rId1" Type="http://schemas.openxmlformats.org/officeDocument/2006/relationships/image" Target="../media/image132.wmf"/><Relationship Id="rId5" Type="http://schemas.openxmlformats.org/officeDocument/2006/relationships/image" Target="../media/image136.wmf"/><Relationship Id="rId4" Type="http://schemas.openxmlformats.org/officeDocument/2006/relationships/image" Target="../media/image135.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138.wmf"/><Relationship Id="rId1" Type="http://schemas.openxmlformats.org/officeDocument/2006/relationships/image" Target="../media/image137.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42.wmf"/><Relationship Id="rId2" Type="http://schemas.openxmlformats.org/officeDocument/2006/relationships/image" Target="../media/image141.wmf"/><Relationship Id="rId1" Type="http://schemas.openxmlformats.org/officeDocument/2006/relationships/image" Target="../media/image140.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46.wmf"/><Relationship Id="rId2" Type="http://schemas.openxmlformats.org/officeDocument/2006/relationships/image" Target="../media/image145.wmf"/><Relationship Id="rId1" Type="http://schemas.openxmlformats.org/officeDocument/2006/relationships/image" Target="../media/image144.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4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150.wmf"/><Relationship Id="rId1" Type="http://schemas.openxmlformats.org/officeDocument/2006/relationships/image" Target="../media/image149.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51.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162.wmf"/><Relationship Id="rId1" Type="http://schemas.openxmlformats.org/officeDocument/2006/relationships/image" Target="../media/image161.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165.wmf"/><Relationship Id="rId1" Type="http://schemas.openxmlformats.org/officeDocument/2006/relationships/image" Target="../media/image164.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72.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176.wmf"/><Relationship Id="rId2" Type="http://schemas.openxmlformats.org/officeDocument/2006/relationships/image" Target="../media/image175.wmf"/><Relationship Id="rId1" Type="http://schemas.openxmlformats.org/officeDocument/2006/relationships/image" Target="../media/image174.wmf"/><Relationship Id="rId4" Type="http://schemas.openxmlformats.org/officeDocument/2006/relationships/image" Target="../media/image177.w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179.wmf"/><Relationship Id="rId1" Type="http://schemas.openxmlformats.org/officeDocument/2006/relationships/image" Target="../media/image178.w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181.wmf"/><Relationship Id="rId1" Type="http://schemas.openxmlformats.org/officeDocument/2006/relationships/image" Target="../media/image180.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83.w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185.wmf"/><Relationship Id="rId1" Type="http://schemas.openxmlformats.org/officeDocument/2006/relationships/image" Target="../media/image18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5" Type="http://schemas.openxmlformats.org/officeDocument/2006/relationships/image" Target="../media/image36.wmf"/><Relationship Id="rId4" Type="http://schemas.openxmlformats.org/officeDocument/2006/relationships/image" Target="../media/image35.wmf"/></Relationships>
</file>

<file path=ppt/drawings/_rels/vmlDrawing50.vml.rels><?xml version="1.0" encoding="UTF-8" standalone="yes"?>
<Relationships xmlns="http://schemas.openxmlformats.org/package/2006/relationships"><Relationship Id="rId2" Type="http://schemas.openxmlformats.org/officeDocument/2006/relationships/image" Target="../media/image194.wmf"/><Relationship Id="rId1" Type="http://schemas.openxmlformats.org/officeDocument/2006/relationships/image" Target="../media/image193.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197.wmf"/><Relationship Id="rId2" Type="http://schemas.openxmlformats.org/officeDocument/2006/relationships/image" Target="../media/image196.wmf"/><Relationship Id="rId1" Type="http://schemas.openxmlformats.org/officeDocument/2006/relationships/image" Target="../media/image195.wmf"/><Relationship Id="rId5" Type="http://schemas.openxmlformats.org/officeDocument/2006/relationships/image" Target="../media/image199.wmf"/><Relationship Id="rId4" Type="http://schemas.openxmlformats.org/officeDocument/2006/relationships/image" Target="../media/image198.wmf"/></Relationships>
</file>

<file path=ppt/drawings/_rels/vmlDrawing52.vml.rels><?xml version="1.0" encoding="UTF-8" standalone="yes"?>
<Relationships xmlns="http://schemas.openxmlformats.org/package/2006/relationships"><Relationship Id="rId2" Type="http://schemas.openxmlformats.org/officeDocument/2006/relationships/image" Target="../media/image201.wmf"/><Relationship Id="rId1" Type="http://schemas.openxmlformats.org/officeDocument/2006/relationships/image" Target="../media/image200.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205.wmf"/><Relationship Id="rId2" Type="http://schemas.openxmlformats.org/officeDocument/2006/relationships/image" Target="../media/image204.wmf"/><Relationship Id="rId1" Type="http://schemas.openxmlformats.org/officeDocument/2006/relationships/image" Target="../media/image203.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208.wmf"/><Relationship Id="rId2" Type="http://schemas.openxmlformats.org/officeDocument/2006/relationships/image" Target="../media/image207.wmf"/><Relationship Id="rId1" Type="http://schemas.openxmlformats.org/officeDocument/2006/relationships/image" Target="../media/image206.wmf"/></Relationships>
</file>

<file path=ppt/drawings/_rels/vmlDrawing55.vml.rels><?xml version="1.0" encoding="UTF-8" standalone="yes"?>
<Relationships xmlns="http://schemas.openxmlformats.org/package/2006/relationships"><Relationship Id="rId2" Type="http://schemas.openxmlformats.org/officeDocument/2006/relationships/image" Target="../media/image210.wmf"/><Relationship Id="rId1" Type="http://schemas.openxmlformats.org/officeDocument/2006/relationships/image" Target="../media/image209.w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17.wmf"/></Relationships>
</file>

<file path=ppt/drawings/_rels/vmlDrawing57.vml.rels><?xml version="1.0" encoding="UTF-8" standalone="yes"?>
<Relationships xmlns="http://schemas.openxmlformats.org/package/2006/relationships"><Relationship Id="rId3" Type="http://schemas.openxmlformats.org/officeDocument/2006/relationships/image" Target="../media/image226.wmf"/><Relationship Id="rId2" Type="http://schemas.openxmlformats.org/officeDocument/2006/relationships/image" Target="../media/image225.wmf"/><Relationship Id="rId1" Type="http://schemas.openxmlformats.org/officeDocument/2006/relationships/image" Target="../media/image224.wmf"/></Relationships>
</file>

<file path=ppt/drawings/_rels/vmlDrawing58.vml.rels><?xml version="1.0" encoding="UTF-8" standalone="yes"?>
<Relationships xmlns="http://schemas.openxmlformats.org/package/2006/relationships"><Relationship Id="rId2" Type="http://schemas.openxmlformats.org/officeDocument/2006/relationships/image" Target="../media/image237.wmf"/><Relationship Id="rId1" Type="http://schemas.openxmlformats.org/officeDocument/2006/relationships/image" Target="../media/image236.wmf"/></Relationships>
</file>

<file path=ppt/drawings/_rels/vmlDrawing59.vml.rels><?xml version="1.0" encoding="UTF-8" standalone="yes"?>
<Relationships xmlns="http://schemas.openxmlformats.org/package/2006/relationships"><Relationship Id="rId2" Type="http://schemas.openxmlformats.org/officeDocument/2006/relationships/image" Target="../media/image240.wmf"/><Relationship Id="rId1" Type="http://schemas.openxmlformats.org/officeDocument/2006/relationships/image" Target="../media/image23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60.vml.rels><?xml version="1.0" encoding="UTF-8" standalone="yes"?>
<Relationships xmlns="http://schemas.openxmlformats.org/package/2006/relationships"><Relationship Id="rId2" Type="http://schemas.openxmlformats.org/officeDocument/2006/relationships/image" Target="../media/image242.wmf"/><Relationship Id="rId1" Type="http://schemas.openxmlformats.org/officeDocument/2006/relationships/image" Target="../media/image241.w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247.wmf"/></Relationships>
</file>

<file path=ppt/drawings/_rels/vmlDrawing62.vml.rels><?xml version="1.0" encoding="UTF-8" standalone="yes"?>
<Relationships xmlns="http://schemas.openxmlformats.org/package/2006/relationships"><Relationship Id="rId3" Type="http://schemas.openxmlformats.org/officeDocument/2006/relationships/image" Target="../media/image251.wmf"/><Relationship Id="rId2" Type="http://schemas.openxmlformats.org/officeDocument/2006/relationships/image" Target="../media/image250.wmf"/><Relationship Id="rId1" Type="http://schemas.openxmlformats.org/officeDocument/2006/relationships/image" Target="../media/image249.wmf"/><Relationship Id="rId4" Type="http://schemas.openxmlformats.org/officeDocument/2006/relationships/image" Target="../media/image252.wmf"/></Relationships>
</file>

<file path=ppt/drawings/_rels/vmlDrawing63.vml.rels><?xml version="1.0" encoding="UTF-8" standalone="yes"?>
<Relationships xmlns="http://schemas.openxmlformats.org/package/2006/relationships"><Relationship Id="rId2" Type="http://schemas.openxmlformats.org/officeDocument/2006/relationships/image" Target="../media/image255.wmf"/><Relationship Id="rId1" Type="http://schemas.openxmlformats.org/officeDocument/2006/relationships/image" Target="../media/image25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defRPr>
            </a:lvl1pPr>
          </a:lstStyle>
          <a:p>
            <a:endParaRPr lang="en-US" altLang="id-ID"/>
          </a:p>
        </p:txBody>
      </p:sp>
      <p:sp>
        <p:nvSpPr>
          <p:cNvPr id="1607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defRPr>
            </a:lvl1pPr>
          </a:lstStyle>
          <a:p>
            <a:endParaRPr lang="en-US" altLang="id-ID"/>
          </a:p>
        </p:txBody>
      </p:sp>
      <p:sp>
        <p:nvSpPr>
          <p:cNvPr id="160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07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id-ID" smtClean="0"/>
              <a:t>Click to edit Master text styles</a:t>
            </a:r>
          </a:p>
          <a:p>
            <a:pPr lvl="1"/>
            <a:r>
              <a:rPr lang="en-US" altLang="id-ID" smtClean="0"/>
              <a:t>Second level</a:t>
            </a:r>
          </a:p>
          <a:p>
            <a:pPr lvl="2"/>
            <a:r>
              <a:rPr lang="en-US" altLang="id-ID" smtClean="0"/>
              <a:t>Third level</a:t>
            </a:r>
          </a:p>
          <a:p>
            <a:pPr lvl="3"/>
            <a:r>
              <a:rPr lang="en-US" altLang="id-ID" smtClean="0"/>
              <a:t>Fourth level</a:t>
            </a:r>
          </a:p>
          <a:p>
            <a:pPr lvl="4"/>
            <a:r>
              <a:rPr lang="en-US" altLang="id-ID" smtClean="0"/>
              <a:t>Fifth level</a:t>
            </a:r>
          </a:p>
        </p:txBody>
      </p:sp>
      <p:sp>
        <p:nvSpPr>
          <p:cNvPr id="1607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defRPr>
            </a:lvl1pPr>
          </a:lstStyle>
          <a:p>
            <a:endParaRPr lang="en-US" altLang="id-ID"/>
          </a:p>
        </p:txBody>
      </p:sp>
      <p:sp>
        <p:nvSpPr>
          <p:cNvPr id="1607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F6C3CBD6-010F-474D-9FC7-6E48584B6960}" type="slidenum">
              <a:rPr lang="en-US" altLang="id-ID"/>
              <a:pPr/>
              <a:t>‹#›</a:t>
            </a:fld>
            <a:endParaRPr lang="en-US" altLang="id-ID"/>
          </a:p>
        </p:txBody>
      </p:sp>
    </p:spTree>
    <p:extLst>
      <p:ext uri="{BB962C8B-B14F-4D97-AF65-F5344CB8AC3E}">
        <p14:creationId xmlns:p14="http://schemas.microsoft.com/office/powerpoint/2010/main" val="21187486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F6C3CBD6-010F-474D-9FC7-6E48584B6960}" type="slidenum">
              <a:rPr lang="en-US" altLang="id-ID" smtClean="0"/>
              <a:pPr/>
              <a:t>1</a:t>
            </a:fld>
            <a:endParaRPr lang="en-US" altLang="id-ID"/>
          </a:p>
        </p:txBody>
      </p:sp>
    </p:spTree>
    <p:extLst>
      <p:ext uri="{BB962C8B-B14F-4D97-AF65-F5344CB8AC3E}">
        <p14:creationId xmlns:p14="http://schemas.microsoft.com/office/powerpoint/2010/main" val="3794184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F6C3CBD6-010F-474D-9FC7-6E48584B6960}" type="slidenum">
              <a:rPr lang="en-US" altLang="id-ID" smtClean="0"/>
              <a:pPr/>
              <a:t>262</a:t>
            </a:fld>
            <a:endParaRPr lang="en-US" altLang="id-ID"/>
          </a:p>
        </p:txBody>
      </p:sp>
    </p:spTree>
    <p:extLst>
      <p:ext uri="{BB962C8B-B14F-4D97-AF65-F5344CB8AC3E}">
        <p14:creationId xmlns:p14="http://schemas.microsoft.com/office/powerpoint/2010/main" val="3062491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F6C3CBD6-010F-474D-9FC7-6E48584B6960}" type="slidenum">
              <a:rPr lang="en-US" altLang="id-ID" smtClean="0"/>
              <a:pPr/>
              <a:t>35</a:t>
            </a:fld>
            <a:endParaRPr lang="en-US" altLang="id-ID"/>
          </a:p>
        </p:txBody>
      </p:sp>
    </p:spTree>
    <p:extLst>
      <p:ext uri="{BB962C8B-B14F-4D97-AF65-F5344CB8AC3E}">
        <p14:creationId xmlns:p14="http://schemas.microsoft.com/office/powerpoint/2010/main" val="3418143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F6C3CBD6-010F-474D-9FC7-6E48584B6960}" type="slidenum">
              <a:rPr lang="en-US" altLang="id-ID" smtClean="0"/>
              <a:pPr/>
              <a:t>57</a:t>
            </a:fld>
            <a:endParaRPr lang="en-US" altLang="id-ID"/>
          </a:p>
        </p:txBody>
      </p:sp>
    </p:spTree>
    <p:extLst>
      <p:ext uri="{BB962C8B-B14F-4D97-AF65-F5344CB8AC3E}">
        <p14:creationId xmlns:p14="http://schemas.microsoft.com/office/powerpoint/2010/main" val="4191981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F6C3CBD6-010F-474D-9FC7-6E48584B6960}" type="slidenum">
              <a:rPr lang="en-US" altLang="id-ID" smtClean="0"/>
              <a:pPr/>
              <a:t>74</a:t>
            </a:fld>
            <a:endParaRPr lang="en-US" altLang="id-ID"/>
          </a:p>
        </p:txBody>
      </p:sp>
    </p:spTree>
    <p:extLst>
      <p:ext uri="{BB962C8B-B14F-4D97-AF65-F5344CB8AC3E}">
        <p14:creationId xmlns:p14="http://schemas.microsoft.com/office/powerpoint/2010/main" val="3344743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F6C3CBD6-010F-474D-9FC7-6E48584B6960}" type="slidenum">
              <a:rPr lang="en-US" altLang="id-ID" smtClean="0"/>
              <a:pPr/>
              <a:t>88</a:t>
            </a:fld>
            <a:endParaRPr lang="en-US" altLang="id-ID"/>
          </a:p>
        </p:txBody>
      </p:sp>
    </p:spTree>
    <p:extLst>
      <p:ext uri="{BB962C8B-B14F-4D97-AF65-F5344CB8AC3E}">
        <p14:creationId xmlns:p14="http://schemas.microsoft.com/office/powerpoint/2010/main" val="2661906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F6C3CBD6-010F-474D-9FC7-6E48584B6960}" type="slidenum">
              <a:rPr lang="en-US" altLang="id-ID" smtClean="0"/>
              <a:pPr/>
              <a:t>108</a:t>
            </a:fld>
            <a:endParaRPr lang="en-US" altLang="id-ID"/>
          </a:p>
        </p:txBody>
      </p:sp>
    </p:spTree>
    <p:extLst>
      <p:ext uri="{BB962C8B-B14F-4D97-AF65-F5344CB8AC3E}">
        <p14:creationId xmlns:p14="http://schemas.microsoft.com/office/powerpoint/2010/main" val="2736626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F6C3CBD6-010F-474D-9FC7-6E48584B6960}" type="slidenum">
              <a:rPr lang="en-US" altLang="id-ID" smtClean="0"/>
              <a:pPr/>
              <a:t>123</a:t>
            </a:fld>
            <a:endParaRPr lang="en-US" altLang="id-ID"/>
          </a:p>
        </p:txBody>
      </p:sp>
    </p:spTree>
    <p:extLst>
      <p:ext uri="{BB962C8B-B14F-4D97-AF65-F5344CB8AC3E}">
        <p14:creationId xmlns:p14="http://schemas.microsoft.com/office/powerpoint/2010/main" val="2060266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F6C3CBD6-010F-474D-9FC7-6E48584B6960}" type="slidenum">
              <a:rPr lang="en-US" altLang="id-ID" smtClean="0"/>
              <a:pPr/>
              <a:t>146</a:t>
            </a:fld>
            <a:endParaRPr lang="en-US" altLang="id-ID"/>
          </a:p>
        </p:txBody>
      </p:sp>
    </p:spTree>
    <p:extLst>
      <p:ext uri="{BB962C8B-B14F-4D97-AF65-F5344CB8AC3E}">
        <p14:creationId xmlns:p14="http://schemas.microsoft.com/office/powerpoint/2010/main" val="327854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F6C3CBD6-010F-474D-9FC7-6E48584B6960}" type="slidenum">
              <a:rPr lang="en-US" altLang="id-ID" smtClean="0"/>
              <a:pPr/>
              <a:t>182</a:t>
            </a:fld>
            <a:endParaRPr lang="en-US" altLang="id-ID"/>
          </a:p>
        </p:txBody>
      </p:sp>
    </p:spTree>
    <p:extLst>
      <p:ext uri="{BB962C8B-B14F-4D97-AF65-F5344CB8AC3E}">
        <p14:creationId xmlns:p14="http://schemas.microsoft.com/office/powerpoint/2010/main" val="1998591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F07802E-24A8-470C-B1F2-0A3B7EB573A6}" type="datetime1">
              <a:rPr lang="en-US" altLang="id-ID" smtClean="0"/>
              <a:t>5/15/2017</a:t>
            </a:fld>
            <a:endParaRPr lang="en-US" altLang="id-ID"/>
          </a:p>
        </p:txBody>
      </p:sp>
      <p:sp>
        <p:nvSpPr>
          <p:cNvPr id="5" name="Footer Placeholder 4"/>
          <p:cNvSpPr>
            <a:spLocks noGrp="1"/>
          </p:cNvSpPr>
          <p:nvPr>
            <p:ph type="ftr" sz="quarter" idx="11"/>
          </p:nvPr>
        </p:nvSpPr>
        <p:spPr/>
        <p:txBody>
          <a:bodyPr/>
          <a:lstStyle/>
          <a:p>
            <a:endParaRPr lang="en-US" altLang="id-ID"/>
          </a:p>
        </p:txBody>
      </p:sp>
      <p:sp>
        <p:nvSpPr>
          <p:cNvPr id="6" name="Slide Number Placeholder 5"/>
          <p:cNvSpPr>
            <a:spLocks noGrp="1"/>
          </p:cNvSpPr>
          <p:nvPr>
            <p:ph type="sldNum" sz="quarter" idx="12"/>
          </p:nvPr>
        </p:nvSpPr>
        <p:spPr/>
        <p:txBody>
          <a:bodyPr/>
          <a:lstStyle/>
          <a:p>
            <a:fld id="{B66C6673-D28C-4D6C-89DB-5AF224FB7E85}" type="slidenum">
              <a:rPr lang="en-US" altLang="id-ID" smtClean="0"/>
              <a:pPr/>
              <a:t>‹#›</a:t>
            </a:fld>
            <a:endParaRPr lang="en-US" altLang="id-ID"/>
          </a:p>
        </p:txBody>
      </p:sp>
    </p:spTree>
    <p:extLst>
      <p:ext uri="{BB962C8B-B14F-4D97-AF65-F5344CB8AC3E}">
        <p14:creationId xmlns:p14="http://schemas.microsoft.com/office/powerpoint/2010/main" val="2650274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1D7363-A5C1-451F-8796-F926B0ECA676}" type="datetime1">
              <a:rPr lang="en-US" altLang="id-ID" smtClean="0"/>
              <a:t>5/15/2017</a:t>
            </a:fld>
            <a:endParaRPr lang="en-US" altLang="id-ID"/>
          </a:p>
        </p:txBody>
      </p:sp>
      <p:sp>
        <p:nvSpPr>
          <p:cNvPr id="5" name="Footer Placeholder 4"/>
          <p:cNvSpPr>
            <a:spLocks noGrp="1"/>
          </p:cNvSpPr>
          <p:nvPr>
            <p:ph type="ftr" sz="quarter" idx="11"/>
          </p:nvPr>
        </p:nvSpPr>
        <p:spPr/>
        <p:txBody>
          <a:bodyPr/>
          <a:lstStyle/>
          <a:p>
            <a:endParaRPr lang="en-US" altLang="id-ID"/>
          </a:p>
        </p:txBody>
      </p:sp>
      <p:sp>
        <p:nvSpPr>
          <p:cNvPr id="6" name="Slide Number Placeholder 5"/>
          <p:cNvSpPr>
            <a:spLocks noGrp="1"/>
          </p:cNvSpPr>
          <p:nvPr>
            <p:ph type="sldNum" sz="quarter" idx="12"/>
          </p:nvPr>
        </p:nvSpPr>
        <p:spPr/>
        <p:txBody>
          <a:bodyPr/>
          <a:lstStyle/>
          <a:p>
            <a:fld id="{CACC1391-4742-49BD-997D-2DD995980A59}" type="slidenum">
              <a:rPr lang="en-US" altLang="id-ID" smtClean="0"/>
              <a:pPr/>
              <a:t>‹#›</a:t>
            </a:fld>
            <a:endParaRPr lang="en-US" altLang="id-ID"/>
          </a:p>
        </p:txBody>
      </p:sp>
    </p:spTree>
    <p:extLst>
      <p:ext uri="{BB962C8B-B14F-4D97-AF65-F5344CB8AC3E}">
        <p14:creationId xmlns:p14="http://schemas.microsoft.com/office/powerpoint/2010/main" val="2292275227"/>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1D7363-A5C1-451F-8796-F926B0ECA676}" type="datetime1">
              <a:rPr lang="en-US" altLang="id-ID" smtClean="0"/>
              <a:t>5/15/2017</a:t>
            </a:fld>
            <a:endParaRPr lang="en-US" altLang="id-ID"/>
          </a:p>
        </p:txBody>
      </p:sp>
      <p:sp>
        <p:nvSpPr>
          <p:cNvPr id="5" name="Footer Placeholder 4"/>
          <p:cNvSpPr>
            <a:spLocks noGrp="1"/>
          </p:cNvSpPr>
          <p:nvPr>
            <p:ph type="ftr" sz="quarter" idx="11"/>
          </p:nvPr>
        </p:nvSpPr>
        <p:spPr/>
        <p:txBody>
          <a:bodyPr/>
          <a:lstStyle/>
          <a:p>
            <a:endParaRPr lang="en-US" altLang="id-ID"/>
          </a:p>
        </p:txBody>
      </p:sp>
      <p:sp>
        <p:nvSpPr>
          <p:cNvPr id="6" name="Slide Number Placeholder 5"/>
          <p:cNvSpPr>
            <a:spLocks noGrp="1"/>
          </p:cNvSpPr>
          <p:nvPr>
            <p:ph type="sldNum" sz="quarter" idx="12"/>
          </p:nvPr>
        </p:nvSpPr>
        <p:spPr/>
        <p:txBody>
          <a:bodyPr/>
          <a:lstStyle/>
          <a:p>
            <a:fld id="{CACC1391-4742-49BD-997D-2DD995980A59}" type="slidenum">
              <a:rPr lang="en-US" altLang="id-ID" smtClean="0"/>
              <a:pPr/>
              <a:t>‹#›</a:t>
            </a:fld>
            <a:endParaRPr lang="en-US" altLang="id-ID"/>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3144491"/>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1D7363-A5C1-451F-8796-F926B0ECA676}" type="datetime1">
              <a:rPr lang="en-US" altLang="id-ID" smtClean="0"/>
              <a:t>5/15/2017</a:t>
            </a:fld>
            <a:endParaRPr lang="en-US" altLang="id-ID"/>
          </a:p>
        </p:txBody>
      </p:sp>
      <p:sp>
        <p:nvSpPr>
          <p:cNvPr id="5" name="Footer Placeholder 4"/>
          <p:cNvSpPr>
            <a:spLocks noGrp="1"/>
          </p:cNvSpPr>
          <p:nvPr>
            <p:ph type="ftr" sz="quarter" idx="11"/>
          </p:nvPr>
        </p:nvSpPr>
        <p:spPr/>
        <p:txBody>
          <a:bodyPr/>
          <a:lstStyle/>
          <a:p>
            <a:endParaRPr lang="en-US" altLang="id-ID"/>
          </a:p>
        </p:txBody>
      </p:sp>
      <p:sp>
        <p:nvSpPr>
          <p:cNvPr id="6" name="Slide Number Placeholder 5"/>
          <p:cNvSpPr>
            <a:spLocks noGrp="1"/>
          </p:cNvSpPr>
          <p:nvPr>
            <p:ph type="sldNum" sz="quarter" idx="12"/>
          </p:nvPr>
        </p:nvSpPr>
        <p:spPr/>
        <p:txBody>
          <a:bodyPr/>
          <a:lstStyle/>
          <a:p>
            <a:fld id="{CACC1391-4742-49BD-997D-2DD995980A59}" type="slidenum">
              <a:rPr lang="en-US" altLang="id-ID" smtClean="0"/>
              <a:pPr/>
              <a:t>‹#›</a:t>
            </a:fld>
            <a:endParaRPr lang="en-US" altLang="id-ID"/>
          </a:p>
        </p:txBody>
      </p:sp>
    </p:spTree>
    <p:extLst>
      <p:ext uri="{BB962C8B-B14F-4D97-AF65-F5344CB8AC3E}">
        <p14:creationId xmlns:p14="http://schemas.microsoft.com/office/powerpoint/2010/main" val="1667945948"/>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1D7363-A5C1-451F-8796-F926B0ECA676}" type="datetime1">
              <a:rPr lang="en-US" altLang="id-ID" smtClean="0"/>
              <a:t>5/15/2017</a:t>
            </a:fld>
            <a:endParaRPr lang="en-US" altLang="id-ID"/>
          </a:p>
        </p:txBody>
      </p:sp>
      <p:sp>
        <p:nvSpPr>
          <p:cNvPr id="5" name="Footer Placeholder 4"/>
          <p:cNvSpPr>
            <a:spLocks noGrp="1"/>
          </p:cNvSpPr>
          <p:nvPr>
            <p:ph type="ftr" sz="quarter" idx="11"/>
          </p:nvPr>
        </p:nvSpPr>
        <p:spPr/>
        <p:txBody>
          <a:bodyPr/>
          <a:lstStyle/>
          <a:p>
            <a:endParaRPr lang="en-US" altLang="id-ID"/>
          </a:p>
        </p:txBody>
      </p:sp>
      <p:sp>
        <p:nvSpPr>
          <p:cNvPr id="6" name="Slide Number Placeholder 5"/>
          <p:cNvSpPr>
            <a:spLocks noGrp="1"/>
          </p:cNvSpPr>
          <p:nvPr>
            <p:ph type="sldNum" sz="quarter" idx="12"/>
          </p:nvPr>
        </p:nvSpPr>
        <p:spPr/>
        <p:txBody>
          <a:bodyPr/>
          <a:lstStyle/>
          <a:p>
            <a:fld id="{CACC1391-4742-49BD-997D-2DD995980A59}" type="slidenum">
              <a:rPr lang="en-US" altLang="id-ID" smtClean="0"/>
              <a:pPr/>
              <a:t>‹#›</a:t>
            </a:fld>
            <a:endParaRPr lang="en-US" altLang="id-ID"/>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37275353"/>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1D7363-A5C1-451F-8796-F926B0ECA676}" type="datetime1">
              <a:rPr lang="en-US" altLang="id-ID" smtClean="0"/>
              <a:t>5/15/2017</a:t>
            </a:fld>
            <a:endParaRPr lang="en-US" altLang="id-ID"/>
          </a:p>
        </p:txBody>
      </p:sp>
      <p:sp>
        <p:nvSpPr>
          <p:cNvPr id="5" name="Footer Placeholder 4"/>
          <p:cNvSpPr>
            <a:spLocks noGrp="1"/>
          </p:cNvSpPr>
          <p:nvPr>
            <p:ph type="ftr" sz="quarter" idx="11"/>
          </p:nvPr>
        </p:nvSpPr>
        <p:spPr/>
        <p:txBody>
          <a:bodyPr/>
          <a:lstStyle/>
          <a:p>
            <a:endParaRPr lang="en-US" altLang="id-ID"/>
          </a:p>
        </p:txBody>
      </p:sp>
      <p:sp>
        <p:nvSpPr>
          <p:cNvPr id="6" name="Slide Number Placeholder 5"/>
          <p:cNvSpPr>
            <a:spLocks noGrp="1"/>
          </p:cNvSpPr>
          <p:nvPr>
            <p:ph type="sldNum" sz="quarter" idx="12"/>
          </p:nvPr>
        </p:nvSpPr>
        <p:spPr/>
        <p:txBody>
          <a:bodyPr/>
          <a:lstStyle/>
          <a:p>
            <a:fld id="{CACC1391-4742-49BD-997D-2DD995980A59}" type="slidenum">
              <a:rPr lang="en-US" altLang="id-ID" smtClean="0"/>
              <a:pPr/>
              <a:t>‹#›</a:t>
            </a:fld>
            <a:endParaRPr lang="en-US" altLang="id-ID"/>
          </a:p>
        </p:txBody>
      </p:sp>
    </p:spTree>
    <p:extLst>
      <p:ext uri="{BB962C8B-B14F-4D97-AF65-F5344CB8AC3E}">
        <p14:creationId xmlns:p14="http://schemas.microsoft.com/office/powerpoint/2010/main" val="2541398104"/>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EE5A96-9AC8-43BD-865F-D4E6C44BB256}" type="datetime1">
              <a:rPr lang="en-US" altLang="id-ID" smtClean="0"/>
              <a:t>5/15/2017</a:t>
            </a:fld>
            <a:endParaRPr lang="en-US" altLang="id-ID"/>
          </a:p>
        </p:txBody>
      </p:sp>
      <p:sp>
        <p:nvSpPr>
          <p:cNvPr id="5" name="Footer Placeholder 4"/>
          <p:cNvSpPr>
            <a:spLocks noGrp="1"/>
          </p:cNvSpPr>
          <p:nvPr>
            <p:ph type="ftr" sz="quarter" idx="11"/>
          </p:nvPr>
        </p:nvSpPr>
        <p:spPr/>
        <p:txBody>
          <a:bodyPr/>
          <a:lstStyle/>
          <a:p>
            <a:endParaRPr lang="en-US" altLang="id-ID"/>
          </a:p>
        </p:txBody>
      </p:sp>
      <p:sp>
        <p:nvSpPr>
          <p:cNvPr id="6" name="Slide Number Placeholder 5"/>
          <p:cNvSpPr>
            <a:spLocks noGrp="1"/>
          </p:cNvSpPr>
          <p:nvPr>
            <p:ph type="sldNum" sz="quarter" idx="12"/>
          </p:nvPr>
        </p:nvSpPr>
        <p:spPr/>
        <p:txBody>
          <a:bodyPr/>
          <a:lstStyle/>
          <a:p>
            <a:fld id="{FEF1A18C-5CED-48B9-ACAD-C324B5DEACF8}" type="slidenum">
              <a:rPr lang="en-US" altLang="id-ID" smtClean="0"/>
              <a:pPr/>
              <a:t>‹#›</a:t>
            </a:fld>
            <a:endParaRPr lang="en-US" altLang="id-ID"/>
          </a:p>
        </p:txBody>
      </p:sp>
    </p:spTree>
    <p:extLst>
      <p:ext uri="{BB962C8B-B14F-4D97-AF65-F5344CB8AC3E}">
        <p14:creationId xmlns:p14="http://schemas.microsoft.com/office/powerpoint/2010/main" val="2458527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77068F-CBB0-46E1-AB5C-15039538E580}" type="datetime1">
              <a:rPr lang="en-US" altLang="id-ID" smtClean="0"/>
              <a:t>5/15/2017</a:t>
            </a:fld>
            <a:endParaRPr lang="en-US" altLang="id-ID"/>
          </a:p>
        </p:txBody>
      </p:sp>
      <p:sp>
        <p:nvSpPr>
          <p:cNvPr id="5" name="Footer Placeholder 4"/>
          <p:cNvSpPr>
            <a:spLocks noGrp="1"/>
          </p:cNvSpPr>
          <p:nvPr>
            <p:ph type="ftr" sz="quarter" idx="11"/>
          </p:nvPr>
        </p:nvSpPr>
        <p:spPr/>
        <p:txBody>
          <a:bodyPr/>
          <a:lstStyle/>
          <a:p>
            <a:endParaRPr lang="en-US" altLang="id-ID"/>
          </a:p>
        </p:txBody>
      </p:sp>
      <p:sp>
        <p:nvSpPr>
          <p:cNvPr id="6" name="Slide Number Placeholder 5"/>
          <p:cNvSpPr>
            <a:spLocks noGrp="1"/>
          </p:cNvSpPr>
          <p:nvPr>
            <p:ph type="sldNum" sz="quarter" idx="12"/>
          </p:nvPr>
        </p:nvSpPr>
        <p:spPr/>
        <p:txBody>
          <a:bodyPr/>
          <a:lstStyle/>
          <a:p>
            <a:fld id="{9771D56F-3C11-4547-B89D-B13E46CB1FD9}" type="slidenum">
              <a:rPr lang="en-US" altLang="id-ID" smtClean="0"/>
              <a:pPr/>
              <a:t>‹#›</a:t>
            </a:fld>
            <a:endParaRPr lang="en-US" altLang="id-ID"/>
          </a:p>
        </p:txBody>
      </p:sp>
    </p:spTree>
    <p:extLst>
      <p:ext uri="{BB962C8B-B14F-4D97-AF65-F5344CB8AC3E}">
        <p14:creationId xmlns:p14="http://schemas.microsoft.com/office/powerpoint/2010/main" val="4260613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Footer Placeholder 4"/>
          <p:cNvSpPr>
            <a:spLocks noGrp="1"/>
          </p:cNvSpPr>
          <p:nvPr>
            <p:ph type="ftr" sz="quarter" idx="11"/>
          </p:nvPr>
        </p:nvSpPr>
        <p:spPr/>
        <p:txBody>
          <a:bodyPr/>
          <a:lstStyle/>
          <a:p>
            <a:endParaRPr lang="en-US" altLang="id-ID"/>
          </a:p>
        </p:txBody>
      </p:sp>
      <p:sp>
        <p:nvSpPr>
          <p:cNvPr id="6" name="Slide Number Placeholder 5"/>
          <p:cNvSpPr>
            <a:spLocks noGrp="1"/>
          </p:cNvSpPr>
          <p:nvPr>
            <p:ph type="sldNum" sz="quarter" idx="12"/>
          </p:nvPr>
        </p:nvSpPr>
        <p:spPr/>
        <p:txBody>
          <a:bodyPr/>
          <a:lstStyle/>
          <a:p>
            <a:fld id="{24F3844A-602E-4E13-8682-1CA3AA8999A3}" type="slidenum">
              <a:rPr lang="en-US" altLang="id-ID" smtClean="0"/>
              <a:pPr/>
              <a:t>‹#›</a:t>
            </a:fld>
            <a:endParaRPr lang="en-US" altLang="id-ID"/>
          </a:p>
        </p:txBody>
      </p:sp>
    </p:spTree>
    <p:extLst>
      <p:ext uri="{BB962C8B-B14F-4D97-AF65-F5344CB8AC3E}">
        <p14:creationId xmlns:p14="http://schemas.microsoft.com/office/powerpoint/2010/main" val="697916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97AB68-B96C-4E85-84BE-BBA4106333BF}" type="datetime1">
              <a:rPr lang="en-US" altLang="id-ID" smtClean="0"/>
              <a:t>5/15/2017</a:t>
            </a:fld>
            <a:endParaRPr lang="en-US" altLang="id-ID"/>
          </a:p>
        </p:txBody>
      </p:sp>
      <p:sp>
        <p:nvSpPr>
          <p:cNvPr id="5" name="Footer Placeholder 4"/>
          <p:cNvSpPr>
            <a:spLocks noGrp="1"/>
          </p:cNvSpPr>
          <p:nvPr>
            <p:ph type="ftr" sz="quarter" idx="11"/>
          </p:nvPr>
        </p:nvSpPr>
        <p:spPr/>
        <p:txBody>
          <a:bodyPr/>
          <a:lstStyle/>
          <a:p>
            <a:endParaRPr lang="en-US" altLang="id-ID"/>
          </a:p>
        </p:txBody>
      </p:sp>
      <p:sp>
        <p:nvSpPr>
          <p:cNvPr id="6" name="Slide Number Placeholder 5"/>
          <p:cNvSpPr>
            <a:spLocks noGrp="1"/>
          </p:cNvSpPr>
          <p:nvPr>
            <p:ph type="sldNum" sz="quarter" idx="12"/>
          </p:nvPr>
        </p:nvSpPr>
        <p:spPr/>
        <p:txBody>
          <a:bodyPr/>
          <a:lstStyle/>
          <a:p>
            <a:fld id="{9FE4933F-26F6-41E7-872D-6BA15BA1B427}" type="slidenum">
              <a:rPr lang="en-US" altLang="id-ID" smtClean="0"/>
              <a:pPr/>
              <a:t>‹#›</a:t>
            </a:fld>
            <a:endParaRPr lang="en-US" altLang="id-ID"/>
          </a:p>
        </p:txBody>
      </p:sp>
    </p:spTree>
    <p:extLst>
      <p:ext uri="{BB962C8B-B14F-4D97-AF65-F5344CB8AC3E}">
        <p14:creationId xmlns:p14="http://schemas.microsoft.com/office/powerpoint/2010/main" val="560411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AB3C50-8590-481A-8C95-EF1A80342D1A}" type="datetime1">
              <a:rPr lang="en-US" altLang="id-ID" smtClean="0"/>
              <a:t>5/15/2017</a:t>
            </a:fld>
            <a:endParaRPr lang="en-US" altLang="id-ID"/>
          </a:p>
        </p:txBody>
      </p:sp>
      <p:sp>
        <p:nvSpPr>
          <p:cNvPr id="6" name="Footer Placeholder 5"/>
          <p:cNvSpPr>
            <a:spLocks noGrp="1"/>
          </p:cNvSpPr>
          <p:nvPr>
            <p:ph type="ftr" sz="quarter" idx="11"/>
          </p:nvPr>
        </p:nvSpPr>
        <p:spPr/>
        <p:txBody>
          <a:bodyPr/>
          <a:lstStyle/>
          <a:p>
            <a:endParaRPr lang="en-US" altLang="id-ID"/>
          </a:p>
        </p:txBody>
      </p:sp>
      <p:sp>
        <p:nvSpPr>
          <p:cNvPr id="7" name="Slide Number Placeholder 6"/>
          <p:cNvSpPr>
            <a:spLocks noGrp="1"/>
          </p:cNvSpPr>
          <p:nvPr>
            <p:ph type="sldNum" sz="quarter" idx="12"/>
          </p:nvPr>
        </p:nvSpPr>
        <p:spPr/>
        <p:txBody>
          <a:bodyPr/>
          <a:lstStyle/>
          <a:p>
            <a:fld id="{6A12C638-9CB9-4503-A58B-0D9E1169A0CE}" type="slidenum">
              <a:rPr lang="en-US" altLang="id-ID" smtClean="0"/>
              <a:pPr/>
              <a:t>‹#›</a:t>
            </a:fld>
            <a:endParaRPr lang="en-US" altLang="id-ID"/>
          </a:p>
        </p:txBody>
      </p:sp>
    </p:spTree>
    <p:extLst>
      <p:ext uri="{BB962C8B-B14F-4D97-AF65-F5344CB8AC3E}">
        <p14:creationId xmlns:p14="http://schemas.microsoft.com/office/powerpoint/2010/main" val="2743221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A28A0A3-32B7-4AF1-BD85-A43FFAA11558}" type="datetime1">
              <a:rPr lang="en-US" altLang="id-ID" smtClean="0"/>
              <a:t>5/15/2017</a:t>
            </a:fld>
            <a:endParaRPr lang="en-US" altLang="id-ID"/>
          </a:p>
        </p:txBody>
      </p:sp>
      <p:sp>
        <p:nvSpPr>
          <p:cNvPr id="8" name="Footer Placeholder 7"/>
          <p:cNvSpPr>
            <a:spLocks noGrp="1"/>
          </p:cNvSpPr>
          <p:nvPr>
            <p:ph type="ftr" sz="quarter" idx="11"/>
          </p:nvPr>
        </p:nvSpPr>
        <p:spPr/>
        <p:txBody>
          <a:bodyPr/>
          <a:lstStyle/>
          <a:p>
            <a:endParaRPr lang="en-US" altLang="id-ID"/>
          </a:p>
        </p:txBody>
      </p:sp>
      <p:sp>
        <p:nvSpPr>
          <p:cNvPr id="9" name="Slide Number Placeholder 8"/>
          <p:cNvSpPr>
            <a:spLocks noGrp="1"/>
          </p:cNvSpPr>
          <p:nvPr>
            <p:ph type="sldNum" sz="quarter" idx="12"/>
          </p:nvPr>
        </p:nvSpPr>
        <p:spPr/>
        <p:txBody>
          <a:bodyPr/>
          <a:lstStyle/>
          <a:p>
            <a:fld id="{F3EDFD5C-BFE1-4734-8014-2D88CA00CB9A}" type="slidenum">
              <a:rPr lang="en-US" altLang="id-ID" smtClean="0"/>
              <a:pPr/>
              <a:t>‹#›</a:t>
            </a:fld>
            <a:endParaRPr lang="en-US" altLang="id-ID"/>
          </a:p>
        </p:txBody>
      </p:sp>
    </p:spTree>
    <p:extLst>
      <p:ext uri="{BB962C8B-B14F-4D97-AF65-F5344CB8AC3E}">
        <p14:creationId xmlns:p14="http://schemas.microsoft.com/office/powerpoint/2010/main" val="561910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33024BC-DD7A-4D50-BD25-DD869951646A}" type="datetime1">
              <a:rPr lang="en-US" altLang="id-ID" smtClean="0"/>
              <a:t>5/15/2017</a:t>
            </a:fld>
            <a:endParaRPr lang="en-US" altLang="id-ID"/>
          </a:p>
        </p:txBody>
      </p:sp>
      <p:sp>
        <p:nvSpPr>
          <p:cNvPr id="4" name="Footer Placeholder 3"/>
          <p:cNvSpPr>
            <a:spLocks noGrp="1"/>
          </p:cNvSpPr>
          <p:nvPr>
            <p:ph type="ftr" sz="quarter" idx="11"/>
          </p:nvPr>
        </p:nvSpPr>
        <p:spPr/>
        <p:txBody>
          <a:bodyPr/>
          <a:lstStyle/>
          <a:p>
            <a:endParaRPr lang="en-US" altLang="id-ID"/>
          </a:p>
        </p:txBody>
      </p:sp>
      <p:sp>
        <p:nvSpPr>
          <p:cNvPr id="5" name="Slide Number Placeholder 4"/>
          <p:cNvSpPr>
            <a:spLocks noGrp="1"/>
          </p:cNvSpPr>
          <p:nvPr>
            <p:ph type="sldNum" sz="quarter" idx="12"/>
          </p:nvPr>
        </p:nvSpPr>
        <p:spPr/>
        <p:txBody>
          <a:bodyPr/>
          <a:lstStyle/>
          <a:p>
            <a:fld id="{6941D92E-565C-45F1-888E-E808DF19162A}" type="slidenum">
              <a:rPr lang="en-US" altLang="id-ID" smtClean="0"/>
              <a:pPr/>
              <a:t>‹#›</a:t>
            </a:fld>
            <a:endParaRPr lang="en-US" altLang="id-ID"/>
          </a:p>
        </p:txBody>
      </p:sp>
    </p:spTree>
    <p:extLst>
      <p:ext uri="{BB962C8B-B14F-4D97-AF65-F5344CB8AC3E}">
        <p14:creationId xmlns:p14="http://schemas.microsoft.com/office/powerpoint/2010/main" val="3963071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986456-8A03-4B91-9499-11FBACBEA437}" type="datetime1">
              <a:rPr lang="en-US" altLang="id-ID" smtClean="0"/>
              <a:t>5/15/2017</a:t>
            </a:fld>
            <a:endParaRPr lang="en-US" altLang="id-ID"/>
          </a:p>
        </p:txBody>
      </p:sp>
      <p:sp>
        <p:nvSpPr>
          <p:cNvPr id="3" name="Footer Placeholder 2"/>
          <p:cNvSpPr>
            <a:spLocks noGrp="1"/>
          </p:cNvSpPr>
          <p:nvPr>
            <p:ph type="ftr" sz="quarter" idx="11"/>
          </p:nvPr>
        </p:nvSpPr>
        <p:spPr/>
        <p:txBody>
          <a:bodyPr/>
          <a:lstStyle/>
          <a:p>
            <a:endParaRPr lang="en-US" altLang="id-ID"/>
          </a:p>
        </p:txBody>
      </p:sp>
      <p:sp>
        <p:nvSpPr>
          <p:cNvPr id="4" name="Slide Number Placeholder 3"/>
          <p:cNvSpPr>
            <a:spLocks noGrp="1"/>
          </p:cNvSpPr>
          <p:nvPr>
            <p:ph type="sldNum" sz="quarter" idx="12"/>
          </p:nvPr>
        </p:nvSpPr>
        <p:spPr/>
        <p:txBody>
          <a:bodyPr/>
          <a:lstStyle/>
          <a:p>
            <a:fld id="{56AC43A3-1988-469A-88CA-5B44BEB8AEAA}" type="slidenum">
              <a:rPr lang="en-US" altLang="id-ID" smtClean="0"/>
              <a:pPr/>
              <a:t>‹#›</a:t>
            </a:fld>
            <a:endParaRPr lang="en-US" altLang="id-ID"/>
          </a:p>
        </p:txBody>
      </p:sp>
    </p:spTree>
    <p:extLst>
      <p:ext uri="{BB962C8B-B14F-4D97-AF65-F5344CB8AC3E}">
        <p14:creationId xmlns:p14="http://schemas.microsoft.com/office/powerpoint/2010/main" val="95434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8127BC-30E8-4657-A50F-6043747454CC}" type="datetime1">
              <a:rPr lang="en-US" altLang="id-ID" smtClean="0"/>
              <a:t>5/15/2017</a:t>
            </a:fld>
            <a:endParaRPr lang="en-US" altLang="id-ID"/>
          </a:p>
        </p:txBody>
      </p:sp>
      <p:sp>
        <p:nvSpPr>
          <p:cNvPr id="6" name="Footer Placeholder 5"/>
          <p:cNvSpPr>
            <a:spLocks noGrp="1"/>
          </p:cNvSpPr>
          <p:nvPr>
            <p:ph type="ftr" sz="quarter" idx="11"/>
          </p:nvPr>
        </p:nvSpPr>
        <p:spPr/>
        <p:txBody>
          <a:bodyPr/>
          <a:lstStyle/>
          <a:p>
            <a:endParaRPr lang="en-US" altLang="id-ID"/>
          </a:p>
        </p:txBody>
      </p:sp>
      <p:sp>
        <p:nvSpPr>
          <p:cNvPr id="7" name="Slide Number Placeholder 6"/>
          <p:cNvSpPr>
            <a:spLocks noGrp="1"/>
          </p:cNvSpPr>
          <p:nvPr>
            <p:ph type="sldNum" sz="quarter" idx="12"/>
          </p:nvPr>
        </p:nvSpPr>
        <p:spPr/>
        <p:txBody>
          <a:bodyPr/>
          <a:lstStyle/>
          <a:p>
            <a:fld id="{21019289-107C-4BE3-8407-1FDCEF3C0C70}" type="slidenum">
              <a:rPr lang="en-US" altLang="id-ID" smtClean="0"/>
              <a:pPr/>
              <a:t>‹#›</a:t>
            </a:fld>
            <a:endParaRPr lang="en-US" altLang="id-ID"/>
          </a:p>
        </p:txBody>
      </p:sp>
    </p:spTree>
    <p:extLst>
      <p:ext uri="{BB962C8B-B14F-4D97-AF65-F5344CB8AC3E}">
        <p14:creationId xmlns:p14="http://schemas.microsoft.com/office/powerpoint/2010/main" val="446013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5F7155-8F2E-4F69-A03A-0135E38676B7}" type="datetime1">
              <a:rPr lang="en-US" altLang="id-ID" smtClean="0"/>
              <a:t>5/15/2017</a:t>
            </a:fld>
            <a:endParaRPr lang="en-US" altLang="id-ID"/>
          </a:p>
        </p:txBody>
      </p:sp>
      <p:sp>
        <p:nvSpPr>
          <p:cNvPr id="6" name="Footer Placeholder 5"/>
          <p:cNvSpPr>
            <a:spLocks noGrp="1"/>
          </p:cNvSpPr>
          <p:nvPr>
            <p:ph type="ftr" sz="quarter" idx="11"/>
          </p:nvPr>
        </p:nvSpPr>
        <p:spPr/>
        <p:txBody>
          <a:bodyPr/>
          <a:lstStyle/>
          <a:p>
            <a:endParaRPr lang="en-US" altLang="id-ID"/>
          </a:p>
        </p:txBody>
      </p:sp>
      <p:sp>
        <p:nvSpPr>
          <p:cNvPr id="7" name="Slide Number Placeholder 6"/>
          <p:cNvSpPr>
            <a:spLocks noGrp="1"/>
          </p:cNvSpPr>
          <p:nvPr>
            <p:ph type="sldNum" sz="quarter" idx="12"/>
          </p:nvPr>
        </p:nvSpPr>
        <p:spPr/>
        <p:txBody>
          <a:bodyPr/>
          <a:lstStyle/>
          <a:p>
            <a:fld id="{D1654FB5-F26C-4235-B8B4-445C311AC06A}" type="slidenum">
              <a:rPr lang="en-US" altLang="id-ID" smtClean="0"/>
              <a:pPr/>
              <a:t>‹#›</a:t>
            </a:fld>
            <a:endParaRPr lang="en-US" altLang="id-ID"/>
          </a:p>
        </p:txBody>
      </p:sp>
    </p:spTree>
    <p:extLst>
      <p:ext uri="{BB962C8B-B14F-4D97-AF65-F5344CB8AC3E}">
        <p14:creationId xmlns:p14="http://schemas.microsoft.com/office/powerpoint/2010/main" val="2252935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A1D7363-A5C1-451F-8796-F926B0ECA676}" type="datetime1">
              <a:rPr lang="en-US" altLang="id-ID" smtClean="0"/>
              <a:t>5/15/2017</a:t>
            </a:fld>
            <a:endParaRPr lang="en-US" altLang="id-ID"/>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id-ID"/>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CACC1391-4742-49BD-997D-2DD995980A59}" type="slidenum">
              <a:rPr lang="en-US" altLang="id-ID" smtClean="0"/>
              <a:pPr/>
              <a:t>‹#›</a:t>
            </a:fld>
            <a:endParaRPr lang="en-US" altLang="id-ID"/>
          </a:p>
        </p:txBody>
      </p:sp>
    </p:spTree>
    <p:extLst>
      <p:ext uri="{BB962C8B-B14F-4D97-AF65-F5344CB8AC3E}">
        <p14:creationId xmlns:p14="http://schemas.microsoft.com/office/powerpoint/2010/main" val="426569921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19.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122.wmf"/></Relationships>
</file>

<file path=ppt/slides/_rels/slide104.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25.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slideLayout" Target="../slideLayouts/slideLayout2.xml"/><Relationship Id="rId1" Type="http://schemas.openxmlformats.org/officeDocument/2006/relationships/vmlDrawing" Target="../drawings/vmlDrawing32.vml"/><Relationship Id="rId5" Type="http://schemas.openxmlformats.org/officeDocument/2006/relationships/image" Target="../media/image126.wmf"/><Relationship Id="rId4" Type="http://schemas.openxmlformats.org/officeDocument/2006/relationships/oleObject" Target="../embeddings/oleObject78.bin"/></Relationships>
</file>

<file path=ppt/slides/_rels/slide115.xml.rels><?xml version="1.0" encoding="UTF-8" standalone="yes"?>
<Relationships xmlns="http://schemas.openxmlformats.org/package/2006/relationships"><Relationship Id="rId8" Type="http://schemas.openxmlformats.org/officeDocument/2006/relationships/image" Target="../media/image130.wmf"/><Relationship Id="rId3" Type="http://schemas.openxmlformats.org/officeDocument/2006/relationships/oleObject" Target="../embeddings/oleObject79.bin"/><Relationship Id="rId7"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129.wmf"/><Relationship Id="rId5" Type="http://schemas.openxmlformats.org/officeDocument/2006/relationships/oleObject" Target="../embeddings/oleObject80.bin"/><Relationship Id="rId4" Type="http://schemas.openxmlformats.org/officeDocument/2006/relationships/image" Target="../media/image128.wmf"/></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2.xml"/><Relationship Id="rId1" Type="http://schemas.openxmlformats.org/officeDocument/2006/relationships/vmlDrawing" Target="../drawings/vmlDrawing34.vml"/><Relationship Id="rId4" Type="http://schemas.openxmlformats.org/officeDocument/2006/relationships/image" Target="../media/image131.wmf"/></Relationships>
</file>

<file path=ppt/slides/_rels/slide117.xml.rels><?xml version="1.0" encoding="UTF-8" standalone="yes"?>
<Relationships xmlns="http://schemas.openxmlformats.org/package/2006/relationships"><Relationship Id="rId8" Type="http://schemas.openxmlformats.org/officeDocument/2006/relationships/image" Target="../media/image134.wmf"/><Relationship Id="rId3" Type="http://schemas.openxmlformats.org/officeDocument/2006/relationships/oleObject" Target="../embeddings/oleObject83.bin"/><Relationship Id="rId7" Type="http://schemas.openxmlformats.org/officeDocument/2006/relationships/oleObject" Target="../embeddings/oleObject85.bin"/><Relationship Id="rId12" Type="http://schemas.openxmlformats.org/officeDocument/2006/relationships/image" Target="../media/image136.wmf"/><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133.wmf"/><Relationship Id="rId11" Type="http://schemas.openxmlformats.org/officeDocument/2006/relationships/oleObject" Target="../embeddings/oleObject87.bin"/><Relationship Id="rId5" Type="http://schemas.openxmlformats.org/officeDocument/2006/relationships/oleObject" Target="../embeddings/oleObject84.bin"/><Relationship Id="rId10" Type="http://schemas.openxmlformats.org/officeDocument/2006/relationships/image" Target="../media/image135.wmf"/><Relationship Id="rId4" Type="http://schemas.openxmlformats.org/officeDocument/2006/relationships/image" Target="../media/image132.wmf"/><Relationship Id="rId9" Type="http://schemas.openxmlformats.org/officeDocument/2006/relationships/oleObject" Target="../embeddings/oleObject86.bin"/></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138.wmf"/><Relationship Id="rId5" Type="http://schemas.openxmlformats.org/officeDocument/2006/relationships/oleObject" Target="../embeddings/oleObject89.bin"/><Relationship Id="rId4" Type="http://schemas.openxmlformats.org/officeDocument/2006/relationships/image" Target="../media/image137.wmf"/></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139.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8" Type="http://schemas.openxmlformats.org/officeDocument/2006/relationships/oleObject" Target="../embeddings/oleObject92.bin"/><Relationship Id="rId3" Type="http://schemas.openxmlformats.org/officeDocument/2006/relationships/image" Target="../media/image143.png"/><Relationship Id="rId7" Type="http://schemas.openxmlformats.org/officeDocument/2006/relationships/image" Target="../media/image141.wmf"/><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oleObject" Target="../embeddings/oleObject91.bin"/><Relationship Id="rId5" Type="http://schemas.openxmlformats.org/officeDocument/2006/relationships/image" Target="../media/image140.wmf"/><Relationship Id="rId4" Type="http://schemas.openxmlformats.org/officeDocument/2006/relationships/oleObject" Target="../embeddings/oleObject90.bin"/><Relationship Id="rId9" Type="http://schemas.openxmlformats.org/officeDocument/2006/relationships/image" Target="../media/image142.wmf"/></Relationships>
</file>

<file path=ppt/slides/_rels/slide122.xml.rels><?xml version="1.0" encoding="UTF-8" standalone="yes"?>
<Relationships xmlns="http://schemas.openxmlformats.org/package/2006/relationships"><Relationship Id="rId8" Type="http://schemas.openxmlformats.org/officeDocument/2006/relationships/oleObject" Target="../embeddings/oleObject95.bin"/><Relationship Id="rId3" Type="http://schemas.openxmlformats.org/officeDocument/2006/relationships/oleObject" Target="../embeddings/oleObject93.bin"/><Relationship Id="rId7" Type="http://schemas.openxmlformats.org/officeDocument/2006/relationships/image" Target="../media/image143.png"/><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image" Target="../media/image145.wmf"/><Relationship Id="rId5" Type="http://schemas.openxmlformats.org/officeDocument/2006/relationships/oleObject" Target="../embeddings/oleObject94.bin"/><Relationship Id="rId4" Type="http://schemas.openxmlformats.org/officeDocument/2006/relationships/image" Target="../media/image144.wmf"/><Relationship Id="rId9" Type="http://schemas.openxmlformats.org/officeDocument/2006/relationships/image" Target="../media/image146.wmf"/></Relationships>
</file>

<file path=ppt/slides/_rels/slide123.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2.xml"/><Relationship Id="rId1" Type="http://schemas.openxmlformats.org/officeDocument/2006/relationships/vmlDrawing" Target="../drawings/vmlDrawing39.vml"/><Relationship Id="rId4" Type="http://schemas.openxmlformats.org/officeDocument/2006/relationships/image" Target="../media/image148.wmf"/></Relationships>
</file>

<file path=ppt/slides/_rels/slide125.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image" Target="../media/image150.wmf"/><Relationship Id="rId5" Type="http://schemas.openxmlformats.org/officeDocument/2006/relationships/oleObject" Target="../embeddings/oleObject98.bin"/><Relationship Id="rId4" Type="http://schemas.openxmlformats.org/officeDocument/2006/relationships/image" Target="../media/image149.wmf"/></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2.xml"/><Relationship Id="rId1" Type="http://schemas.openxmlformats.org/officeDocument/2006/relationships/vmlDrawing" Target="../drawings/vmlDrawing41.vml"/><Relationship Id="rId4" Type="http://schemas.openxmlformats.org/officeDocument/2006/relationships/image" Target="../media/image151.wmf"/></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image" Target="../media/image152.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53.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image" Target="../media/image154.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56.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57.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158.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59.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6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image" Target="../media/image162.wmf"/><Relationship Id="rId5" Type="http://schemas.openxmlformats.org/officeDocument/2006/relationships/oleObject" Target="../embeddings/oleObject101.bin"/><Relationship Id="rId4" Type="http://schemas.openxmlformats.org/officeDocument/2006/relationships/image" Target="../media/image161.wmf"/></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63.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8" Type="http://schemas.openxmlformats.org/officeDocument/2006/relationships/image" Target="../media/image165.wmf"/><Relationship Id="rId3" Type="http://schemas.openxmlformats.org/officeDocument/2006/relationships/oleObject" Target="../embeddings/oleObject102.bin"/><Relationship Id="rId7" Type="http://schemas.openxmlformats.org/officeDocument/2006/relationships/oleObject" Target="../embeddings/oleObject105.bin"/><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oleObject" Target="../embeddings/oleObject104.bin"/><Relationship Id="rId5" Type="http://schemas.openxmlformats.org/officeDocument/2006/relationships/oleObject" Target="../embeddings/oleObject103.bin"/><Relationship Id="rId4" Type="http://schemas.openxmlformats.org/officeDocument/2006/relationships/image" Target="../media/image164.wmf"/></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16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image" Target="../media/image168.jpe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169.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170.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171.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173.jpeg"/><Relationship Id="rId2" Type="http://schemas.openxmlformats.org/officeDocument/2006/relationships/slideLayout" Target="../slideLayouts/slideLayout2.xml"/><Relationship Id="rId1" Type="http://schemas.openxmlformats.org/officeDocument/2006/relationships/vmlDrawing" Target="../drawings/vmlDrawing44.vml"/><Relationship Id="rId5" Type="http://schemas.openxmlformats.org/officeDocument/2006/relationships/image" Target="../media/image172.wmf"/><Relationship Id="rId4" Type="http://schemas.openxmlformats.org/officeDocument/2006/relationships/oleObject" Target="../embeddings/oleObject106.bin"/></Relationships>
</file>

<file path=ppt/slides/_rels/slide156.xml.rels><?xml version="1.0" encoding="UTF-8" standalone="yes"?>
<Relationships xmlns="http://schemas.openxmlformats.org/package/2006/relationships"><Relationship Id="rId8" Type="http://schemas.openxmlformats.org/officeDocument/2006/relationships/image" Target="../media/image176.wmf"/><Relationship Id="rId3" Type="http://schemas.openxmlformats.org/officeDocument/2006/relationships/oleObject" Target="../embeddings/oleObject107.bin"/><Relationship Id="rId7" Type="http://schemas.openxmlformats.org/officeDocument/2006/relationships/oleObject" Target="../embeddings/oleObject109.bin"/><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image" Target="../media/image175.wmf"/><Relationship Id="rId5" Type="http://schemas.openxmlformats.org/officeDocument/2006/relationships/oleObject" Target="../embeddings/oleObject108.bin"/><Relationship Id="rId10" Type="http://schemas.openxmlformats.org/officeDocument/2006/relationships/image" Target="../media/image177.wmf"/><Relationship Id="rId4" Type="http://schemas.openxmlformats.org/officeDocument/2006/relationships/image" Target="../media/image174.wmf"/><Relationship Id="rId9" Type="http://schemas.openxmlformats.org/officeDocument/2006/relationships/oleObject" Target="../embeddings/oleObject110.bin"/></Relationships>
</file>

<file path=ppt/slides/_rels/slide157.xml.rels><?xml version="1.0" encoding="UTF-8" standalone="yes"?>
<Relationships xmlns="http://schemas.openxmlformats.org/package/2006/relationships"><Relationship Id="rId3" Type="http://schemas.openxmlformats.org/officeDocument/2006/relationships/oleObject" Target="../embeddings/oleObject111.bin"/><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image" Target="../media/image179.wmf"/><Relationship Id="rId5" Type="http://schemas.openxmlformats.org/officeDocument/2006/relationships/oleObject" Target="../embeddings/oleObject112.bin"/><Relationship Id="rId4" Type="http://schemas.openxmlformats.org/officeDocument/2006/relationships/image" Target="../media/image178.wmf"/></Relationships>
</file>

<file path=ppt/slides/_rels/slide158.xml.rels><?xml version="1.0" encoding="UTF-8" standalone="yes"?>
<Relationships xmlns="http://schemas.openxmlformats.org/package/2006/relationships"><Relationship Id="rId3" Type="http://schemas.openxmlformats.org/officeDocument/2006/relationships/oleObject" Target="../embeddings/oleObject113.bin"/><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image" Target="../media/image181.wmf"/><Relationship Id="rId5" Type="http://schemas.openxmlformats.org/officeDocument/2006/relationships/oleObject" Target="../embeddings/oleObject114.bin"/><Relationship Id="rId4" Type="http://schemas.openxmlformats.org/officeDocument/2006/relationships/image" Target="../media/image180.wmf"/></Relationships>
</file>

<file path=ppt/slides/_rels/slide159.xml.rels><?xml version="1.0" encoding="UTF-8" standalone="yes"?>
<Relationships xmlns="http://schemas.openxmlformats.org/package/2006/relationships"><Relationship Id="rId2" Type="http://schemas.openxmlformats.org/officeDocument/2006/relationships/image" Target="../media/image18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3" Type="http://schemas.openxmlformats.org/officeDocument/2006/relationships/oleObject" Target="../embeddings/oleObject115.bin"/><Relationship Id="rId2" Type="http://schemas.openxmlformats.org/officeDocument/2006/relationships/slideLayout" Target="../slideLayouts/slideLayout2.xml"/><Relationship Id="rId1" Type="http://schemas.openxmlformats.org/officeDocument/2006/relationships/vmlDrawing" Target="../drawings/vmlDrawing48.vml"/><Relationship Id="rId4" Type="http://schemas.openxmlformats.org/officeDocument/2006/relationships/image" Target="../media/image183.wmf"/></Relationships>
</file>

<file path=ppt/slides/_rels/slide161.xml.rels><?xml version="1.0" encoding="UTF-8" standalone="yes"?>
<Relationships xmlns="http://schemas.openxmlformats.org/package/2006/relationships"><Relationship Id="rId3" Type="http://schemas.openxmlformats.org/officeDocument/2006/relationships/oleObject" Target="../embeddings/oleObject116.bin"/><Relationship Id="rId2" Type="http://schemas.openxmlformats.org/officeDocument/2006/relationships/slideLayout" Target="../slideLayouts/slideLayout2.xml"/><Relationship Id="rId1" Type="http://schemas.openxmlformats.org/officeDocument/2006/relationships/vmlDrawing" Target="../drawings/vmlDrawing49.vml"/><Relationship Id="rId6" Type="http://schemas.openxmlformats.org/officeDocument/2006/relationships/image" Target="../media/image185.wmf"/><Relationship Id="rId5" Type="http://schemas.openxmlformats.org/officeDocument/2006/relationships/oleObject" Target="../embeddings/oleObject117.bin"/><Relationship Id="rId4" Type="http://schemas.openxmlformats.org/officeDocument/2006/relationships/image" Target="../media/image184.wmf"/></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186.jpe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187.jpe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188.jpe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image" Target="../media/image189.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190.jpe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191.jpe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192.jpe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oleObject" Target="../embeddings/oleObject118.bin"/><Relationship Id="rId2" Type="http://schemas.openxmlformats.org/officeDocument/2006/relationships/slideLayout" Target="../slideLayouts/slideLayout2.xml"/><Relationship Id="rId1" Type="http://schemas.openxmlformats.org/officeDocument/2006/relationships/vmlDrawing" Target="../drawings/vmlDrawing50.vml"/><Relationship Id="rId6" Type="http://schemas.openxmlformats.org/officeDocument/2006/relationships/image" Target="../media/image194.wmf"/><Relationship Id="rId5" Type="http://schemas.openxmlformats.org/officeDocument/2006/relationships/oleObject" Target="../embeddings/oleObject119.bin"/><Relationship Id="rId4" Type="http://schemas.openxmlformats.org/officeDocument/2006/relationships/image" Target="../media/image193.wmf"/></Relationships>
</file>

<file path=ppt/slides/_rels/slide198.xml.rels><?xml version="1.0" encoding="UTF-8" standalone="yes"?>
<Relationships xmlns="http://schemas.openxmlformats.org/package/2006/relationships"><Relationship Id="rId8" Type="http://schemas.openxmlformats.org/officeDocument/2006/relationships/image" Target="../media/image197.wmf"/><Relationship Id="rId3" Type="http://schemas.openxmlformats.org/officeDocument/2006/relationships/oleObject" Target="../embeddings/oleObject120.bin"/><Relationship Id="rId7" Type="http://schemas.openxmlformats.org/officeDocument/2006/relationships/oleObject" Target="../embeddings/oleObject122.bin"/><Relationship Id="rId12" Type="http://schemas.openxmlformats.org/officeDocument/2006/relationships/image" Target="../media/image199.wmf"/><Relationship Id="rId2" Type="http://schemas.openxmlformats.org/officeDocument/2006/relationships/slideLayout" Target="../slideLayouts/slideLayout2.xml"/><Relationship Id="rId1" Type="http://schemas.openxmlformats.org/officeDocument/2006/relationships/vmlDrawing" Target="../drawings/vmlDrawing51.vml"/><Relationship Id="rId6" Type="http://schemas.openxmlformats.org/officeDocument/2006/relationships/image" Target="../media/image196.wmf"/><Relationship Id="rId11" Type="http://schemas.openxmlformats.org/officeDocument/2006/relationships/oleObject" Target="../embeddings/oleObject124.bin"/><Relationship Id="rId5" Type="http://schemas.openxmlformats.org/officeDocument/2006/relationships/oleObject" Target="../embeddings/oleObject121.bin"/><Relationship Id="rId10" Type="http://schemas.openxmlformats.org/officeDocument/2006/relationships/image" Target="../media/image198.wmf"/><Relationship Id="rId4" Type="http://schemas.openxmlformats.org/officeDocument/2006/relationships/image" Target="../media/image195.wmf"/><Relationship Id="rId9" Type="http://schemas.openxmlformats.org/officeDocument/2006/relationships/oleObject" Target="../embeddings/oleObject123.bin"/></Relationships>
</file>

<file path=ppt/slides/_rels/slide199.xml.rels><?xml version="1.0" encoding="UTF-8" standalone="yes"?>
<Relationships xmlns="http://schemas.openxmlformats.org/package/2006/relationships"><Relationship Id="rId3" Type="http://schemas.openxmlformats.org/officeDocument/2006/relationships/oleObject" Target="../embeddings/oleObject125.bin"/><Relationship Id="rId2" Type="http://schemas.openxmlformats.org/officeDocument/2006/relationships/slideLayout" Target="../slideLayouts/slideLayout2.xml"/><Relationship Id="rId1" Type="http://schemas.openxmlformats.org/officeDocument/2006/relationships/vmlDrawing" Target="../drawings/vmlDrawing52.vml"/><Relationship Id="rId6" Type="http://schemas.openxmlformats.org/officeDocument/2006/relationships/image" Target="../media/image201.wmf"/><Relationship Id="rId5" Type="http://schemas.openxmlformats.org/officeDocument/2006/relationships/oleObject" Target="../embeddings/oleObject126.bin"/><Relationship Id="rId4" Type="http://schemas.openxmlformats.org/officeDocument/2006/relationships/image" Target="../media/image200.w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202.jpe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8" Type="http://schemas.openxmlformats.org/officeDocument/2006/relationships/image" Target="../media/image205.wmf"/><Relationship Id="rId3" Type="http://schemas.openxmlformats.org/officeDocument/2006/relationships/oleObject" Target="../embeddings/oleObject127.bin"/><Relationship Id="rId7" Type="http://schemas.openxmlformats.org/officeDocument/2006/relationships/oleObject" Target="../embeddings/oleObject129.bin"/><Relationship Id="rId2" Type="http://schemas.openxmlformats.org/officeDocument/2006/relationships/slideLayout" Target="../slideLayouts/slideLayout2.xml"/><Relationship Id="rId1" Type="http://schemas.openxmlformats.org/officeDocument/2006/relationships/vmlDrawing" Target="../drawings/vmlDrawing53.vml"/><Relationship Id="rId6" Type="http://schemas.openxmlformats.org/officeDocument/2006/relationships/image" Target="../media/image204.wmf"/><Relationship Id="rId5" Type="http://schemas.openxmlformats.org/officeDocument/2006/relationships/oleObject" Target="../embeddings/oleObject128.bin"/><Relationship Id="rId4" Type="http://schemas.openxmlformats.org/officeDocument/2006/relationships/image" Target="../media/image203.wmf"/></Relationships>
</file>

<file path=ppt/slides/_rels/slide204.xml.rels><?xml version="1.0" encoding="UTF-8" standalone="yes"?>
<Relationships xmlns="http://schemas.openxmlformats.org/package/2006/relationships"><Relationship Id="rId8" Type="http://schemas.openxmlformats.org/officeDocument/2006/relationships/image" Target="../media/image208.wmf"/><Relationship Id="rId3" Type="http://schemas.openxmlformats.org/officeDocument/2006/relationships/oleObject" Target="../embeddings/oleObject130.bin"/><Relationship Id="rId7" Type="http://schemas.openxmlformats.org/officeDocument/2006/relationships/oleObject" Target="../embeddings/oleObject132.bin"/><Relationship Id="rId2" Type="http://schemas.openxmlformats.org/officeDocument/2006/relationships/slideLayout" Target="../slideLayouts/slideLayout2.xml"/><Relationship Id="rId1" Type="http://schemas.openxmlformats.org/officeDocument/2006/relationships/vmlDrawing" Target="../drawings/vmlDrawing54.vml"/><Relationship Id="rId6" Type="http://schemas.openxmlformats.org/officeDocument/2006/relationships/image" Target="../media/image207.wmf"/><Relationship Id="rId5" Type="http://schemas.openxmlformats.org/officeDocument/2006/relationships/oleObject" Target="../embeddings/oleObject131.bin"/><Relationship Id="rId4" Type="http://schemas.openxmlformats.org/officeDocument/2006/relationships/image" Target="../media/image206.wmf"/></Relationships>
</file>

<file path=ppt/slides/_rels/slide205.xml.rels><?xml version="1.0" encoding="UTF-8" standalone="yes"?>
<Relationships xmlns="http://schemas.openxmlformats.org/package/2006/relationships"><Relationship Id="rId3" Type="http://schemas.openxmlformats.org/officeDocument/2006/relationships/oleObject" Target="../embeddings/oleObject133.bin"/><Relationship Id="rId2" Type="http://schemas.openxmlformats.org/officeDocument/2006/relationships/slideLayout" Target="../slideLayouts/slideLayout2.xml"/><Relationship Id="rId1" Type="http://schemas.openxmlformats.org/officeDocument/2006/relationships/vmlDrawing" Target="../drawings/vmlDrawing55.vml"/><Relationship Id="rId6" Type="http://schemas.openxmlformats.org/officeDocument/2006/relationships/image" Target="../media/image210.wmf"/><Relationship Id="rId5" Type="http://schemas.openxmlformats.org/officeDocument/2006/relationships/oleObject" Target="../embeddings/oleObject134.bin"/><Relationship Id="rId4" Type="http://schemas.openxmlformats.org/officeDocument/2006/relationships/image" Target="../media/image209.wmf"/></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211.jpe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2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213.jpe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image" Target="../media/image214.jpe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image" Target="../media/image215.jpe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image" Target="../media/image216.jpe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3" Type="http://schemas.openxmlformats.org/officeDocument/2006/relationships/oleObject" Target="../embeddings/oleObject135.bin"/><Relationship Id="rId2" Type="http://schemas.openxmlformats.org/officeDocument/2006/relationships/slideLayout" Target="../slideLayouts/slideLayout2.xml"/><Relationship Id="rId1" Type="http://schemas.openxmlformats.org/officeDocument/2006/relationships/vmlDrawing" Target="../drawings/vmlDrawing56.vml"/><Relationship Id="rId4" Type="http://schemas.openxmlformats.org/officeDocument/2006/relationships/image" Target="../media/image217.wmf"/></Relationships>
</file>

<file path=ppt/slides/_rels/slide226.xml.rels><?xml version="1.0" encoding="UTF-8" standalone="yes"?>
<Relationships xmlns="http://schemas.openxmlformats.org/package/2006/relationships"><Relationship Id="rId2" Type="http://schemas.openxmlformats.org/officeDocument/2006/relationships/image" Target="../media/image218.jpeg"/><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image" Target="../media/image219.jpeg"/><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image" Target="../media/image220.jpeg"/><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221.jpe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image" Target="../media/image2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image" Target="../media/image223.jpe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8" Type="http://schemas.openxmlformats.org/officeDocument/2006/relationships/image" Target="../media/image226.wmf"/><Relationship Id="rId3" Type="http://schemas.openxmlformats.org/officeDocument/2006/relationships/oleObject" Target="../embeddings/oleObject136.bin"/><Relationship Id="rId7" Type="http://schemas.openxmlformats.org/officeDocument/2006/relationships/oleObject" Target="../embeddings/oleObject138.bin"/><Relationship Id="rId2" Type="http://schemas.openxmlformats.org/officeDocument/2006/relationships/slideLayout" Target="../slideLayouts/slideLayout2.xml"/><Relationship Id="rId1" Type="http://schemas.openxmlformats.org/officeDocument/2006/relationships/vmlDrawing" Target="../drawings/vmlDrawing57.vml"/><Relationship Id="rId6" Type="http://schemas.openxmlformats.org/officeDocument/2006/relationships/image" Target="../media/image225.wmf"/><Relationship Id="rId5" Type="http://schemas.openxmlformats.org/officeDocument/2006/relationships/oleObject" Target="../embeddings/oleObject137.bin"/><Relationship Id="rId4" Type="http://schemas.openxmlformats.org/officeDocument/2006/relationships/image" Target="../media/image224.wmf"/></Relationships>
</file>

<file path=ppt/slides/_rels/slide243.xml.rels><?xml version="1.0" encoding="UTF-8" standalone="yes"?>
<Relationships xmlns="http://schemas.openxmlformats.org/package/2006/relationships"><Relationship Id="rId2" Type="http://schemas.openxmlformats.org/officeDocument/2006/relationships/image" Target="../media/image227.jpeg"/><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image" Target="../media/image228.jpeg"/><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image" Target="../media/image229.jpeg"/><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image" Target="../media/image230.jpeg"/><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2" Type="http://schemas.openxmlformats.org/officeDocument/2006/relationships/image" Target="../media/image231.jpeg"/><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image" Target="../media/image232.jpeg"/><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3" Type="http://schemas.openxmlformats.org/officeDocument/2006/relationships/image" Target="../media/image234.jpeg"/><Relationship Id="rId2" Type="http://schemas.openxmlformats.org/officeDocument/2006/relationships/image" Target="../media/image233.jpeg"/><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image" Target="../media/image235.jpeg"/><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3" Type="http://schemas.openxmlformats.org/officeDocument/2006/relationships/oleObject" Target="../embeddings/oleObject139.bin"/><Relationship Id="rId2" Type="http://schemas.openxmlformats.org/officeDocument/2006/relationships/slideLayout" Target="../slideLayouts/slideLayout2.xml"/><Relationship Id="rId1" Type="http://schemas.openxmlformats.org/officeDocument/2006/relationships/vmlDrawing" Target="../drawings/vmlDrawing58.vml"/><Relationship Id="rId6" Type="http://schemas.openxmlformats.org/officeDocument/2006/relationships/image" Target="../media/image237.wmf"/><Relationship Id="rId5" Type="http://schemas.openxmlformats.org/officeDocument/2006/relationships/oleObject" Target="../embeddings/oleObject140.bin"/><Relationship Id="rId4" Type="http://schemas.openxmlformats.org/officeDocument/2006/relationships/image" Target="../media/image236.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2" Type="http://schemas.openxmlformats.org/officeDocument/2006/relationships/image" Target="../media/image238.jpeg"/><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3" Type="http://schemas.openxmlformats.org/officeDocument/2006/relationships/oleObject" Target="../embeddings/oleObject141.bin"/><Relationship Id="rId2" Type="http://schemas.openxmlformats.org/officeDocument/2006/relationships/slideLayout" Target="../slideLayouts/slideLayout2.xml"/><Relationship Id="rId1" Type="http://schemas.openxmlformats.org/officeDocument/2006/relationships/vmlDrawing" Target="../drawings/vmlDrawing59.vml"/><Relationship Id="rId6" Type="http://schemas.openxmlformats.org/officeDocument/2006/relationships/image" Target="../media/image240.wmf"/><Relationship Id="rId5" Type="http://schemas.openxmlformats.org/officeDocument/2006/relationships/oleObject" Target="../embeddings/oleObject142.bin"/><Relationship Id="rId4" Type="http://schemas.openxmlformats.org/officeDocument/2006/relationships/image" Target="../media/image239.wmf"/></Relationships>
</file>

<file path=ppt/slides/_rels/slide273.xml.rels><?xml version="1.0" encoding="UTF-8" standalone="yes"?>
<Relationships xmlns="http://schemas.openxmlformats.org/package/2006/relationships"><Relationship Id="rId3" Type="http://schemas.openxmlformats.org/officeDocument/2006/relationships/oleObject" Target="../embeddings/oleObject143.bin"/><Relationship Id="rId2" Type="http://schemas.openxmlformats.org/officeDocument/2006/relationships/slideLayout" Target="../slideLayouts/slideLayout2.xml"/><Relationship Id="rId1" Type="http://schemas.openxmlformats.org/officeDocument/2006/relationships/vmlDrawing" Target="../drawings/vmlDrawing60.vml"/><Relationship Id="rId6" Type="http://schemas.openxmlformats.org/officeDocument/2006/relationships/image" Target="../media/image242.wmf"/><Relationship Id="rId5" Type="http://schemas.openxmlformats.org/officeDocument/2006/relationships/oleObject" Target="../embeddings/oleObject144.bin"/><Relationship Id="rId4" Type="http://schemas.openxmlformats.org/officeDocument/2006/relationships/image" Target="../media/image241.wmf"/></Relationships>
</file>

<file path=ppt/slides/_rels/slide274.xml.rels><?xml version="1.0" encoding="UTF-8" standalone="yes"?>
<Relationships xmlns="http://schemas.openxmlformats.org/package/2006/relationships"><Relationship Id="rId2" Type="http://schemas.openxmlformats.org/officeDocument/2006/relationships/image" Target="../media/image227.jpeg"/><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image" Target="../media/image243.jpeg"/><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image" Target="../media/image244.jpeg"/><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image" Target="../media/image235.jpeg"/><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image" Target="../media/image245.jpeg"/><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image" Target="../media/image246.jpeg"/><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3" Type="http://schemas.openxmlformats.org/officeDocument/2006/relationships/oleObject" Target="../embeddings/oleObject145.bin"/><Relationship Id="rId2" Type="http://schemas.openxmlformats.org/officeDocument/2006/relationships/slideLayout" Target="../slideLayouts/slideLayout2.xml"/><Relationship Id="rId1" Type="http://schemas.openxmlformats.org/officeDocument/2006/relationships/vmlDrawing" Target="../drawings/vmlDrawing61.vml"/><Relationship Id="rId4" Type="http://schemas.openxmlformats.org/officeDocument/2006/relationships/image" Target="../media/image247.wmf"/></Relationships>
</file>

<file path=ppt/slides/_rels/slide287.xml.rels><?xml version="1.0" encoding="UTF-8" standalone="yes"?>
<Relationships xmlns="http://schemas.openxmlformats.org/package/2006/relationships"><Relationship Id="rId2" Type="http://schemas.openxmlformats.org/officeDocument/2006/relationships/image" Target="../media/image248.jpeg"/><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8" Type="http://schemas.openxmlformats.org/officeDocument/2006/relationships/oleObject" Target="../embeddings/oleObject148.bin"/><Relationship Id="rId3" Type="http://schemas.openxmlformats.org/officeDocument/2006/relationships/image" Target="../media/image253.jpeg"/><Relationship Id="rId7" Type="http://schemas.openxmlformats.org/officeDocument/2006/relationships/image" Target="../media/image250.wmf"/><Relationship Id="rId2" Type="http://schemas.openxmlformats.org/officeDocument/2006/relationships/slideLayout" Target="../slideLayouts/slideLayout2.xml"/><Relationship Id="rId1" Type="http://schemas.openxmlformats.org/officeDocument/2006/relationships/vmlDrawing" Target="../drawings/vmlDrawing62.vml"/><Relationship Id="rId6" Type="http://schemas.openxmlformats.org/officeDocument/2006/relationships/oleObject" Target="../embeddings/oleObject147.bin"/><Relationship Id="rId11" Type="http://schemas.openxmlformats.org/officeDocument/2006/relationships/image" Target="../media/image252.wmf"/><Relationship Id="rId5" Type="http://schemas.openxmlformats.org/officeDocument/2006/relationships/image" Target="../media/image249.wmf"/><Relationship Id="rId10" Type="http://schemas.openxmlformats.org/officeDocument/2006/relationships/oleObject" Target="../embeddings/oleObject149.bin"/><Relationship Id="rId4" Type="http://schemas.openxmlformats.org/officeDocument/2006/relationships/oleObject" Target="../embeddings/oleObject146.bin"/><Relationship Id="rId9" Type="http://schemas.openxmlformats.org/officeDocument/2006/relationships/image" Target="../media/image251.wmf"/></Relationships>
</file>

<file path=ppt/slides/_rels/slide289.xml.rels><?xml version="1.0" encoding="UTF-8" standalone="yes"?>
<Relationships xmlns="http://schemas.openxmlformats.org/package/2006/relationships"><Relationship Id="rId3" Type="http://schemas.openxmlformats.org/officeDocument/2006/relationships/oleObject" Target="../embeddings/oleObject150.bin"/><Relationship Id="rId2" Type="http://schemas.openxmlformats.org/officeDocument/2006/relationships/slideLayout" Target="../slideLayouts/slideLayout2.xml"/><Relationship Id="rId1" Type="http://schemas.openxmlformats.org/officeDocument/2006/relationships/vmlDrawing" Target="../drawings/vmlDrawing63.vml"/><Relationship Id="rId6" Type="http://schemas.openxmlformats.org/officeDocument/2006/relationships/image" Target="../media/image255.wmf"/><Relationship Id="rId5" Type="http://schemas.openxmlformats.org/officeDocument/2006/relationships/oleObject" Target="../embeddings/oleObject151.bin"/><Relationship Id="rId4" Type="http://schemas.openxmlformats.org/officeDocument/2006/relationships/image" Target="../media/image254.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image" Target="../media/image256.jpeg"/><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image" Target="../media/image257.jpeg"/><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image" Target="../media/image258.jpeg"/><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image" Target="../media/image258.jpeg"/><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3" Type="http://schemas.openxmlformats.org/officeDocument/2006/relationships/image" Target="../media/image260.jpeg"/><Relationship Id="rId2" Type="http://schemas.openxmlformats.org/officeDocument/2006/relationships/image" Target="../media/image25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wmf"/><Relationship Id="rId5" Type="http://schemas.openxmlformats.org/officeDocument/2006/relationships/oleObject" Target="../embeddings/oleObject2.bin"/><Relationship Id="rId4" Type="http://schemas.openxmlformats.org/officeDocument/2006/relationships/image" Target="../media/image15.w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21.png"/><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20.wmf"/><Relationship Id="rId5" Type="http://schemas.openxmlformats.org/officeDocument/2006/relationships/image" Target="../media/image17.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19.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12.bin"/><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26.wmf"/><Relationship Id="rId2" Type="http://schemas.openxmlformats.org/officeDocument/2006/relationships/slideLayout" Target="../slideLayouts/slideLayout2.xml"/><Relationship Id="rId16" Type="http://schemas.openxmlformats.org/officeDocument/2006/relationships/image" Target="../media/image28.wmf"/><Relationship Id="rId1" Type="http://schemas.openxmlformats.org/officeDocument/2006/relationships/vmlDrawing" Target="../drawings/vmlDrawing3.vml"/><Relationship Id="rId6" Type="http://schemas.openxmlformats.org/officeDocument/2006/relationships/image" Target="../media/image23.wmf"/><Relationship Id="rId11" Type="http://schemas.openxmlformats.org/officeDocument/2006/relationships/oleObject" Target="../embeddings/oleObject11.bin"/><Relationship Id="rId5" Type="http://schemas.openxmlformats.org/officeDocument/2006/relationships/oleObject" Target="../embeddings/oleObject8.bin"/><Relationship Id="rId15" Type="http://schemas.openxmlformats.org/officeDocument/2006/relationships/oleObject" Target="../embeddings/oleObject13.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10.bin"/><Relationship Id="rId14" Type="http://schemas.openxmlformats.org/officeDocument/2006/relationships/image" Target="../media/image27.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4.bin"/><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0.wmf"/><Relationship Id="rId5" Type="http://schemas.openxmlformats.org/officeDocument/2006/relationships/oleObject" Target="../embeddings/oleObject15.bin"/><Relationship Id="rId4" Type="http://schemas.openxmlformats.org/officeDocument/2006/relationships/image" Target="../media/image29.wmf"/></Relationships>
</file>

<file path=ppt/slides/_rels/slide42.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3.wmf"/><Relationship Id="rId11" Type="http://schemas.openxmlformats.org/officeDocument/2006/relationships/oleObject" Target="../embeddings/oleObject20.bin"/><Relationship Id="rId5" Type="http://schemas.openxmlformats.org/officeDocument/2006/relationships/oleObject" Target="../embeddings/oleObject17.bin"/><Relationship Id="rId10" Type="http://schemas.openxmlformats.org/officeDocument/2006/relationships/image" Target="../media/image35.wmf"/><Relationship Id="rId4" Type="http://schemas.openxmlformats.org/officeDocument/2006/relationships/image" Target="../media/image32.wmf"/><Relationship Id="rId9" Type="http://schemas.openxmlformats.org/officeDocument/2006/relationships/oleObject" Target="../embeddings/oleObject19.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8.png"/><Relationship Id="rId4" Type="http://schemas.openxmlformats.org/officeDocument/2006/relationships/image" Target="../media/image37.wmf"/></Relationships>
</file>

<file path=ppt/slides/_rels/slide46.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0.wmf"/><Relationship Id="rId5" Type="http://schemas.openxmlformats.org/officeDocument/2006/relationships/oleObject" Target="../embeddings/oleObject23.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25.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4.wmf"/><Relationship Id="rId5" Type="http://schemas.openxmlformats.org/officeDocument/2006/relationships/oleObject" Target="../embeddings/oleObject27.bin"/><Relationship Id="rId4" Type="http://schemas.openxmlformats.org/officeDocument/2006/relationships/image" Target="../media/image43.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6.wmf"/><Relationship Id="rId5" Type="http://schemas.openxmlformats.org/officeDocument/2006/relationships/oleObject" Target="../embeddings/oleObject29.bin"/><Relationship Id="rId4" Type="http://schemas.openxmlformats.org/officeDocument/2006/relationships/image" Target="../media/image45.wmf"/></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7.wmf"/><Relationship Id="rId5" Type="http://schemas.openxmlformats.org/officeDocument/2006/relationships/oleObject" Target="../embeddings/oleObject30.bin"/><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51.wmf"/><Relationship Id="rId5" Type="http://schemas.openxmlformats.org/officeDocument/2006/relationships/oleObject" Target="../embeddings/oleObject32.bin"/><Relationship Id="rId4" Type="http://schemas.openxmlformats.org/officeDocument/2006/relationships/image" Target="../media/image50.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54.png"/><Relationship Id="rId4" Type="http://schemas.openxmlformats.org/officeDocument/2006/relationships/image" Target="../media/image53.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55.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57.wmf"/><Relationship Id="rId5" Type="http://schemas.openxmlformats.org/officeDocument/2006/relationships/oleObject" Target="../embeddings/oleObject37.bin"/><Relationship Id="rId4" Type="http://schemas.openxmlformats.org/officeDocument/2006/relationships/image" Target="../media/image56.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9.wmf"/><Relationship Id="rId5" Type="http://schemas.openxmlformats.org/officeDocument/2006/relationships/oleObject" Target="../embeddings/oleObject39.bin"/><Relationship Id="rId4" Type="http://schemas.openxmlformats.org/officeDocument/2006/relationships/image" Target="../media/image58.wmf"/></Relationships>
</file>

<file path=ppt/slides/_rels/slide5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2.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41.bin"/><Relationship Id="rId5" Type="http://schemas.openxmlformats.org/officeDocument/2006/relationships/image" Target="../media/image61.wmf"/><Relationship Id="rId4" Type="http://schemas.openxmlformats.org/officeDocument/2006/relationships/oleObject" Target="../embeddings/oleObject40.bin"/></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42.bin"/><Relationship Id="rId7" Type="http://schemas.openxmlformats.org/officeDocument/2006/relationships/image" Target="../media/image65.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43.bin"/><Relationship Id="rId5" Type="http://schemas.openxmlformats.org/officeDocument/2006/relationships/image" Target="../media/image66.png"/><Relationship Id="rId4" Type="http://schemas.openxmlformats.org/officeDocument/2006/relationships/image" Target="../media/image64.w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67.emf"/></Relationships>
</file>

<file path=ppt/slides/_rels/slide62.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oleObject" Target="../embeddings/oleObject45.bin"/><Relationship Id="rId7"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69.wmf"/><Relationship Id="rId5" Type="http://schemas.openxmlformats.org/officeDocument/2006/relationships/oleObject" Target="../embeddings/oleObject46.bin"/><Relationship Id="rId10" Type="http://schemas.openxmlformats.org/officeDocument/2006/relationships/oleObject" Target="../embeddings/oleObject49.bin"/><Relationship Id="rId4" Type="http://schemas.openxmlformats.org/officeDocument/2006/relationships/image" Target="../media/image68.wmf"/><Relationship Id="rId9" Type="http://schemas.openxmlformats.org/officeDocument/2006/relationships/oleObject" Target="../embeddings/oleObject48.bin"/></Relationships>
</file>

<file path=ppt/slides/_rels/slide6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3.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51.bin"/><Relationship Id="rId5" Type="http://schemas.openxmlformats.org/officeDocument/2006/relationships/image" Target="../media/image72.wmf"/><Relationship Id="rId4" Type="http://schemas.openxmlformats.org/officeDocument/2006/relationships/oleObject" Target="../embeddings/oleObject50.bin"/></Relationships>
</file>

<file path=ppt/slides/_rels/slide65.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76.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53.bin"/><Relationship Id="rId5" Type="http://schemas.openxmlformats.org/officeDocument/2006/relationships/image" Target="../media/image75.wmf"/><Relationship Id="rId4" Type="http://schemas.openxmlformats.org/officeDocument/2006/relationships/oleObject" Target="../embeddings/oleObject52.bin"/></Relationships>
</file>

<file path=ppt/slides/_rels/slide6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78.wmf"/><Relationship Id="rId4" Type="http://schemas.openxmlformats.org/officeDocument/2006/relationships/oleObject" Target="../embeddings/oleObject54.bin"/></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79.wmf"/></Relationships>
</file>

<file path=ppt/slides/_rels/slide68.x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oleObject" Target="../embeddings/oleObject56.bin"/><Relationship Id="rId7"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81.wmf"/><Relationship Id="rId5" Type="http://schemas.openxmlformats.org/officeDocument/2006/relationships/oleObject" Target="../embeddings/oleObject57.bin"/><Relationship Id="rId10" Type="http://schemas.openxmlformats.org/officeDocument/2006/relationships/image" Target="../media/image83.wmf"/><Relationship Id="rId4" Type="http://schemas.openxmlformats.org/officeDocument/2006/relationships/image" Target="../media/image80.wmf"/><Relationship Id="rId9" Type="http://schemas.openxmlformats.org/officeDocument/2006/relationships/oleObject" Target="../embeddings/oleObject59.bin"/></Relationships>
</file>

<file path=ppt/slides/_rels/slide69.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85.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61.bin"/><Relationship Id="rId5" Type="http://schemas.openxmlformats.org/officeDocument/2006/relationships/image" Target="../media/image84.wmf"/><Relationship Id="rId4" Type="http://schemas.openxmlformats.org/officeDocument/2006/relationships/oleObject" Target="../embeddings/oleObject60.bin"/></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64.bin"/><Relationship Id="rId3" Type="http://schemas.openxmlformats.org/officeDocument/2006/relationships/oleObject" Target="../embeddings/oleObject62.bin"/><Relationship Id="rId7" Type="http://schemas.openxmlformats.org/officeDocument/2006/relationships/image" Target="../media/image86.png"/><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88.wmf"/><Relationship Id="rId5" Type="http://schemas.openxmlformats.org/officeDocument/2006/relationships/oleObject" Target="../embeddings/oleObject63.bin"/><Relationship Id="rId4" Type="http://schemas.openxmlformats.org/officeDocument/2006/relationships/image" Target="../media/image87.wmf"/><Relationship Id="rId9" Type="http://schemas.openxmlformats.org/officeDocument/2006/relationships/image" Target="../media/image89.wmf"/></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67.bin"/><Relationship Id="rId13" Type="http://schemas.openxmlformats.org/officeDocument/2006/relationships/image" Target="../media/image92.wmf"/><Relationship Id="rId3" Type="http://schemas.openxmlformats.org/officeDocument/2006/relationships/image" Target="../media/image93.png"/><Relationship Id="rId7" Type="http://schemas.openxmlformats.org/officeDocument/2006/relationships/image" Target="../media/image85.wmf"/><Relationship Id="rId12"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66.bin"/><Relationship Id="rId11" Type="http://schemas.openxmlformats.org/officeDocument/2006/relationships/image" Target="../media/image91.wmf"/><Relationship Id="rId5" Type="http://schemas.openxmlformats.org/officeDocument/2006/relationships/image" Target="../media/image84.wmf"/><Relationship Id="rId10" Type="http://schemas.openxmlformats.org/officeDocument/2006/relationships/oleObject" Target="../embeddings/oleObject68.bin"/><Relationship Id="rId4" Type="http://schemas.openxmlformats.org/officeDocument/2006/relationships/oleObject" Target="../embeddings/oleObject65.bin"/><Relationship Id="rId9" Type="http://schemas.openxmlformats.org/officeDocument/2006/relationships/image" Target="../media/image90.wmf"/></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oleObject" Target="../embeddings/oleObject70.bin"/><Relationship Id="rId7" Type="http://schemas.openxmlformats.org/officeDocument/2006/relationships/image" Target="../media/image96.png"/><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85.wmf"/><Relationship Id="rId11" Type="http://schemas.openxmlformats.org/officeDocument/2006/relationships/image" Target="../media/image95.wmf"/><Relationship Id="rId5" Type="http://schemas.openxmlformats.org/officeDocument/2006/relationships/oleObject" Target="../embeddings/oleObject71.bin"/><Relationship Id="rId10" Type="http://schemas.openxmlformats.org/officeDocument/2006/relationships/oleObject" Target="../embeddings/oleObject73.bin"/><Relationship Id="rId4" Type="http://schemas.openxmlformats.org/officeDocument/2006/relationships/image" Target="../media/image84.wmf"/><Relationship Id="rId9" Type="http://schemas.openxmlformats.org/officeDocument/2006/relationships/image" Target="../media/image94.w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74.bin"/><Relationship Id="rId7" Type="http://schemas.openxmlformats.org/officeDocument/2006/relationships/image" Target="../media/image99.png"/><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98.wmf"/><Relationship Id="rId5" Type="http://schemas.openxmlformats.org/officeDocument/2006/relationships/oleObject" Target="../embeddings/oleObject75.bin"/><Relationship Id="rId4" Type="http://schemas.openxmlformats.org/officeDocument/2006/relationships/image" Target="../media/image97.wmf"/></Relationships>
</file>

<file path=ppt/slides/_rels/slide7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2.xml"/><Relationship Id="rId5" Type="http://schemas.openxmlformats.org/officeDocument/2006/relationships/image" Target="../media/image103.jpeg"/><Relationship Id="rId4" Type="http://schemas.openxmlformats.org/officeDocument/2006/relationships/image" Target="../media/image102.png"/></Relationships>
</file>

<file path=ppt/slides/_rels/slide77.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image" Target="../media/image105.wmf"/></Relationships>
</file>

<file path=ppt/slides/_rels/slide81.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231822"/>
            <a:ext cx="750777" cy="1593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674872" rIns="674872" bIns="674872" numCol="1" anchor="ctr" anchorCtr="0" compatLnSpc="1">
            <a:prstTxWarp prst="textNoShape">
              <a:avLst/>
            </a:prstTxWarp>
            <a:spAutoFit/>
          </a:bodyPr>
          <a:lstStyle/>
          <a:p>
            <a:endParaRPr lang="id-ID" sz="1500"/>
          </a:p>
        </p:txBody>
      </p:sp>
      <p:pic>
        <p:nvPicPr>
          <p:cNvPr id="2052" name="Picture 4" descr="KIF_1664"/>
          <p:cNvPicPr>
            <a:picLocks noChangeAspect="1" noChangeArrowheads="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194619" y="773842"/>
            <a:ext cx="8591035" cy="498363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528252" y="1591401"/>
            <a:ext cx="8200400" cy="2331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1549400" algn="l"/>
              </a:tabLst>
              <a:defRPr>
                <a:solidFill>
                  <a:schemeClr val="tx1"/>
                </a:solidFill>
                <a:latin typeface="Arial" panose="020B0604020202020204" pitchFamily="34" charset="0"/>
              </a:defRPr>
            </a:lvl1pPr>
            <a:lvl2pPr eaLnBrk="0" fontAlgn="base" hangingPunct="0">
              <a:spcBef>
                <a:spcPct val="0"/>
              </a:spcBef>
              <a:spcAft>
                <a:spcPct val="0"/>
              </a:spcAft>
              <a:tabLst>
                <a:tab pos="1549400" algn="l"/>
              </a:tabLst>
              <a:defRPr>
                <a:solidFill>
                  <a:schemeClr val="tx1"/>
                </a:solidFill>
                <a:latin typeface="Arial" panose="020B0604020202020204" pitchFamily="34" charset="0"/>
              </a:defRPr>
            </a:lvl2pPr>
            <a:lvl3pPr eaLnBrk="0" fontAlgn="base" hangingPunct="0">
              <a:spcBef>
                <a:spcPct val="0"/>
              </a:spcBef>
              <a:spcAft>
                <a:spcPct val="0"/>
              </a:spcAft>
              <a:tabLst>
                <a:tab pos="1549400" algn="l"/>
              </a:tabLst>
              <a:defRPr>
                <a:solidFill>
                  <a:schemeClr val="tx1"/>
                </a:solidFill>
                <a:latin typeface="Arial" panose="020B0604020202020204" pitchFamily="34" charset="0"/>
              </a:defRPr>
            </a:lvl3pPr>
            <a:lvl4pPr eaLnBrk="0" fontAlgn="base" hangingPunct="0">
              <a:spcBef>
                <a:spcPct val="0"/>
              </a:spcBef>
              <a:spcAft>
                <a:spcPct val="0"/>
              </a:spcAft>
              <a:tabLst>
                <a:tab pos="1549400" algn="l"/>
              </a:tabLst>
              <a:defRPr>
                <a:solidFill>
                  <a:schemeClr val="tx1"/>
                </a:solidFill>
                <a:latin typeface="Arial" panose="020B0604020202020204" pitchFamily="34" charset="0"/>
              </a:defRPr>
            </a:lvl4pPr>
            <a:lvl5pPr eaLnBrk="0" fontAlgn="base" hangingPunct="0">
              <a:spcBef>
                <a:spcPct val="0"/>
              </a:spcBef>
              <a:spcAft>
                <a:spcPct val="0"/>
              </a:spcAft>
              <a:tabLst>
                <a:tab pos="1549400" algn="l"/>
              </a:tabLst>
              <a:defRPr>
                <a:solidFill>
                  <a:schemeClr val="tx1"/>
                </a:solidFill>
                <a:latin typeface="Arial" panose="020B0604020202020204" pitchFamily="34" charset="0"/>
              </a:defRPr>
            </a:lvl5pPr>
            <a:lvl6pPr eaLnBrk="0" fontAlgn="base" hangingPunct="0">
              <a:spcBef>
                <a:spcPct val="0"/>
              </a:spcBef>
              <a:spcAft>
                <a:spcPct val="0"/>
              </a:spcAft>
              <a:tabLst>
                <a:tab pos="1549400" algn="l"/>
              </a:tabLst>
              <a:defRPr>
                <a:solidFill>
                  <a:schemeClr val="tx1"/>
                </a:solidFill>
                <a:latin typeface="Arial" panose="020B0604020202020204" pitchFamily="34" charset="0"/>
              </a:defRPr>
            </a:lvl6pPr>
            <a:lvl7pPr eaLnBrk="0" fontAlgn="base" hangingPunct="0">
              <a:spcBef>
                <a:spcPct val="0"/>
              </a:spcBef>
              <a:spcAft>
                <a:spcPct val="0"/>
              </a:spcAft>
              <a:tabLst>
                <a:tab pos="1549400" algn="l"/>
              </a:tabLst>
              <a:defRPr>
                <a:solidFill>
                  <a:schemeClr val="tx1"/>
                </a:solidFill>
                <a:latin typeface="Arial" panose="020B0604020202020204" pitchFamily="34" charset="0"/>
              </a:defRPr>
            </a:lvl7pPr>
            <a:lvl8pPr eaLnBrk="0" fontAlgn="base" hangingPunct="0">
              <a:spcBef>
                <a:spcPct val="0"/>
              </a:spcBef>
              <a:spcAft>
                <a:spcPct val="0"/>
              </a:spcAft>
              <a:tabLst>
                <a:tab pos="1549400" algn="l"/>
              </a:tabLst>
              <a:defRPr>
                <a:solidFill>
                  <a:schemeClr val="tx1"/>
                </a:solidFill>
                <a:latin typeface="Arial" panose="020B0604020202020204" pitchFamily="34" charset="0"/>
              </a:defRPr>
            </a:lvl8pPr>
            <a:lvl9pPr eaLnBrk="0" fontAlgn="base" hangingPunct="0">
              <a:spcBef>
                <a:spcPct val="0"/>
              </a:spcBef>
              <a:spcAft>
                <a:spcPct val="0"/>
              </a:spcAft>
              <a:tabLst>
                <a:tab pos="1549400" algn="l"/>
              </a:tabLst>
              <a:defRPr>
                <a:solidFill>
                  <a:schemeClr val="tx1"/>
                </a:solidFill>
                <a:latin typeface="Arial" panose="020B0604020202020204" pitchFamily="34" charset="0"/>
              </a:defRPr>
            </a:lvl9pPr>
          </a:lstStyle>
          <a:p>
            <a:pPr defTabSz="685800">
              <a:tabLst>
                <a:tab pos="1162050" algn="l"/>
              </a:tabLst>
            </a:pPr>
            <a:r>
              <a:rPr lang="id-ID" altLang="id-ID" sz="7200" b="1" dirty="0">
                <a:solidFill>
                  <a:srgbClr val="800080"/>
                </a:solidFill>
                <a:latin typeface="Bradley Hand ITC" panose="03070402050302030203" pitchFamily="66" charset="0"/>
                <a:ea typeface="Times New Roman" panose="02020603050405020304" pitchFamily="18" charset="0"/>
              </a:rPr>
              <a:t>RE</a:t>
            </a:r>
            <a:r>
              <a:rPr lang="id-ID" altLang="id-ID" sz="7200" b="1" dirty="0">
                <a:solidFill>
                  <a:srgbClr val="FF6600"/>
                </a:solidFill>
                <a:latin typeface="Bradley Hand ITC" panose="03070402050302030203" pitchFamily="66" charset="0"/>
                <a:ea typeface="Times New Roman" panose="02020603050405020304" pitchFamily="18" charset="0"/>
              </a:rPr>
              <a:t>LE</a:t>
            </a:r>
            <a:r>
              <a:rPr lang="id-ID" altLang="id-ID" sz="7200" b="1" dirty="0">
                <a:latin typeface="Bradley Hand ITC" panose="03070402050302030203" pitchFamily="66" charset="0"/>
                <a:ea typeface="Times New Roman" panose="02020603050405020304" pitchFamily="18" charset="0"/>
              </a:rPr>
              <a:t> P</a:t>
            </a:r>
            <a:r>
              <a:rPr lang="id-ID" altLang="id-ID" sz="7200" b="1" dirty="0">
                <a:solidFill>
                  <a:srgbClr val="FF00FF"/>
                </a:solidFill>
                <a:latin typeface="Bradley Hand ITC" panose="03070402050302030203" pitchFamily="66" charset="0"/>
                <a:ea typeface="Times New Roman" panose="02020603050405020304" pitchFamily="18" charset="0"/>
              </a:rPr>
              <a:t>RO</a:t>
            </a:r>
            <a:r>
              <a:rPr lang="id-ID" altLang="id-ID" sz="7200" b="1" dirty="0">
                <a:solidFill>
                  <a:srgbClr val="333399"/>
                </a:solidFill>
                <a:latin typeface="Bradley Hand ITC" panose="03070402050302030203" pitchFamily="66" charset="0"/>
                <a:ea typeface="Times New Roman" panose="02020603050405020304" pitchFamily="18" charset="0"/>
              </a:rPr>
              <a:t>TE</a:t>
            </a:r>
            <a:r>
              <a:rPr lang="id-ID" altLang="id-ID" sz="7200" b="1" dirty="0">
                <a:solidFill>
                  <a:srgbClr val="0000FF"/>
                </a:solidFill>
                <a:latin typeface="Bradley Hand ITC" panose="03070402050302030203" pitchFamily="66" charset="0"/>
                <a:ea typeface="Times New Roman" panose="02020603050405020304" pitchFamily="18" charset="0"/>
              </a:rPr>
              <a:t>KS</a:t>
            </a:r>
            <a:r>
              <a:rPr lang="id-ID" altLang="id-ID" sz="7200" b="1" dirty="0">
                <a:latin typeface="Bradley Hand ITC" panose="03070402050302030203" pitchFamily="66" charset="0"/>
                <a:ea typeface="Times New Roman" panose="02020603050405020304" pitchFamily="18" charset="0"/>
              </a:rPr>
              <a:t>I</a:t>
            </a:r>
            <a:endParaRPr lang="id-ID" altLang="id-ID" sz="2100" dirty="0"/>
          </a:p>
          <a:p>
            <a:pPr defTabSz="685800">
              <a:tabLst>
                <a:tab pos="1162050" algn="l"/>
              </a:tabLst>
            </a:pPr>
            <a:r>
              <a:rPr lang="id-ID" altLang="id-ID" sz="3000" b="1" i="1" dirty="0">
                <a:solidFill>
                  <a:srgbClr val="0000FF"/>
                </a:solidFill>
                <a:latin typeface="Bradley Hand ITC" panose="03070402050302030203" pitchFamily="66" charset="0"/>
                <a:ea typeface="Times New Roman" panose="02020603050405020304" pitchFamily="18" charset="0"/>
              </a:rPr>
              <a:t>PRINSIP DAN APLIKASI</a:t>
            </a:r>
            <a:endParaRPr lang="id-ID" altLang="id-ID" sz="1500" dirty="0"/>
          </a:p>
          <a:p>
            <a:pPr defTabSz="685800">
              <a:tabLst>
                <a:tab pos="1162050" algn="l"/>
              </a:tabLst>
            </a:pPr>
            <a:r>
              <a:rPr lang="id-ID" altLang="id-ID" sz="1500" b="1" dirty="0">
                <a:latin typeface="Matura MT Script Capitals" panose="03020802060602070202" pitchFamily="66" charset="0"/>
                <a:ea typeface="Times New Roman" panose="02020603050405020304" pitchFamily="18" charset="0"/>
              </a:rPr>
              <a:t>	</a:t>
            </a:r>
            <a:endParaRPr lang="id-ID" altLang="id-ID" sz="900" dirty="0"/>
          </a:p>
          <a:p>
            <a:pPr defTabSz="685800">
              <a:tabLst>
                <a:tab pos="1162050" algn="l"/>
              </a:tabLst>
            </a:pPr>
            <a:r>
              <a:rPr lang="id-ID" altLang="id-ID" sz="1650" b="1" i="1" dirty="0">
                <a:solidFill>
                  <a:srgbClr val="0000FF"/>
                </a:solidFill>
                <a:latin typeface="Bradley Hand ITC" panose="03070402050302030203" pitchFamily="66" charset="0"/>
                <a:ea typeface="Times New Roman" panose="02020603050405020304" pitchFamily="18" charset="0"/>
                <a:cs typeface="Times New Roman" panose="02020603050405020304" pitchFamily="18" charset="0"/>
              </a:rPr>
              <a:t/>
            </a:r>
            <a:br>
              <a:rPr lang="id-ID" altLang="id-ID" sz="1650" b="1" i="1" dirty="0">
                <a:solidFill>
                  <a:srgbClr val="0000FF"/>
                </a:solidFill>
                <a:latin typeface="Bradley Hand ITC" panose="03070402050302030203" pitchFamily="66" charset="0"/>
                <a:ea typeface="Times New Roman" panose="02020603050405020304" pitchFamily="18" charset="0"/>
                <a:cs typeface="Times New Roman" panose="02020603050405020304" pitchFamily="18" charset="0"/>
              </a:rPr>
            </a:br>
            <a:endParaRPr lang="id-ID" altLang="id-ID" sz="1350" dirty="0"/>
          </a:p>
        </p:txBody>
      </p:sp>
      <p:sp>
        <p:nvSpPr>
          <p:cNvPr id="9" name="Rectangle 8"/>
          <p:cNvSpPr/>
          <p:nvPr/>
        </p:nvSpPr>
        <p:spPr>
          <a:xfrm>
            <a:off x="1745932" y="5930165"/>
            <a:ext cx="2882520" cy="369332"/>
          </a:xfrm>
          <a:prstGeom prst="rect">
            <a:avLst/>
          </a:prstGeom>
        </p:spPr>
        <p:txBody>
          <a:bodyPr wrap="none">
            <a:spAutoFit/>
          </a:bodyPr>
          <a:lstStyle/>
          <a:p>
            <a:pPr eaLnBrk="0" hangingPunct="0">
              <a:tabLst>
                <a:tab pos="1162050" algn="l"/>
              </a:tabLst>
            </a:pPr>
            <a:r>
              <a:rPr lang="id-ID" altLang="id-ID" sz="1800" b="1" i="1" dirty="0">
                <a:solidFill>
                  <a:srgbClr val="FF0000"/>
                </a:solidFill>
                <a:latin typeface="Bradley Hand ITC" panose="03070402050302030203" pitchFamily="66" charset="0"/>
                <a:ea typeface="Times New Roman" panose="02020603050405020304" pitchFamily="18" charset="0"/>
              </a:rPr>
              <a:t>HENDRA MARTA YUDHA</a:t>
            </a:r>
            <a:endParaRPr lang="id-ID" altLang="id-ID" sz="900" dirty="0"/>
          </a:p>
        </p:txBody>
      </p:sp>
      <p:sp>
        <p:nvSpPr>
          <p:cNvPr id="3" name="Date Placeholder 2"/>
          <p:cNvSpPr>
            <a:spLocks noGrp="1"/>
          </p:cNvSpPr>
          <p:nvPr>
            <p:ph type="dt" sz="half" idx="10"/>
          </p:nvPr>
        </p:nvSpPr>
        <p:spPr>
          <a:xfrm>
            <a:off x="5257800" y="6041363"/>
            <a:ext cx="831590" cy="365125"/>
          </a:xfrm>
        </p:spPr>
        <p:txBody>
          <a:bodyPr/>
          <a:lstStyle/>
          <a:p>
            <a:fld id="{AA979DDF-A59B-44BC-B64D-9FF8C03BDF29}" type="datetime1">
              <a:rPr lang="en-US" altLang="id-ID" smtClean="0"/>
              <a:t>5/15/2017</a:t>
            </a:fld>
            <a:endParaRPr lang="en-US" altLang="id-ID" dirty="0"/>
          </a:p>
        </p:txBody>
      </p:sp>
      <p:sp>
        <p:nvSpPr>
          <p:cNvPr id="2" name="Slide Number Placeholder 1"/>
          <p:cNvSpPr>
            <a:spLocks noGrp="1"/>
          </p:cNvSpPr>
          <p:nvPr>
            <p:ph type="sldNum" sz="quarter" idx="12"/>
          </p:nvPr>
        </p:nvSpPr>
        <p:spPr/>
        <p:txBody>
          <a:bodyPr/>
          <a:lstStyle/>
          <a:p>
            <a:fld id="{B66C6673-D28C-4D6C-89DB-5AF224FB7E85}" type="slidenum">
              <a:rPr lang="en-US" altLang="id-ID" smtClean="0"/>
              <a:pPr/>
              <a:t>1</a:t>
            </a:fld>
            <a:endParaRPr lang="en-US" altLang="id-ID"/>
          </a:p>
        </p:txBody>
      </p:sp>
    </p:spTree>
    <p:extLst>
      <p:ext uri="{BB962C8B-B14F-4D97-AF65-F5344CB8AC3E}">
        <p14:creationId xmlns:p14="http://schemas.microsoft.com/office/powerpoint/2010/main" val="1382936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E92A0D-C0D1-4703-8A53-011AD2249313}" type="datetime1">
              <a:rPr lang="en-US" altLang="id-ID" smtClean="0"/>
              <a:t>5/15/2017</a:t>
            </a:fld>
            <a:endParaRPr lang="en-US" altLang="id-ID"/>
          </a:p>
        </p:txBody>
      </p:sp>
      <p:sp>
        <p:nvSpPr>
          <p:cNvPr id="4" name="Slide Number Placeholder 5"/>
          <p:cNvSpPr>
            <a:spLocks noGrp="1"/>
          </p:cNvSpPr>
          <p:nvPr>
            <p:ph type="sldNum" sz="quarter" idx="12"/>
          </p:nvPr>
        </p:nvSpPr>
        <p:spPr/>
        <p:txBody>
          <a:bodyPr/>
          <a:lstStyle/>
          <a:p>
            <a:fld id="{8D9400E1-7F1B-4AF5-884E-BA69E0D70A44}" type="slidenum">
              <a:rPr lang="en-US" altLang="id-ID"/>
              <a:pPr/>
              <a:t>10</a:t>
            </a:fld>
            <a:endParaRPr lang="en-US" altLang="id-ID"/>
          </a:p>
        </p:txBody>
      </p:sp>
      <p:pic>
        <p:nvPicPr>
          <p:cNvPr id="150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6490"/>
            <a:ext cx="8458200" cy="5709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50532"/>
                                        </p:tgtEl>
                                        <p:attrNameLst>
                                          <p:attrName>style.visibility</p:attrName>
                                        </p:attrNameLst>
                                      </p:cBhvr>
                                      <p:to>
                                        <p:strVal val="visible"/>
                                      </p:to>
                                    </p:set>
                                    <p:animEffect transition="in" filter="wheel(1)">
                                      <p:cBhvr>
                                        <p:cTn id="7" dur="3000"/>
                                        <p:tgtEl>
                                          <p:spTgt spid="150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100</a:t>
            </a:fld>
            <a:endParaRPr lang="en-US" altLang="id-ID"/>
          </a:p>
        </p:txBody>
      </p:sp>
      <p:sp>
        <p:nvSpPr>
          <p:cNvPr id="3" name="Rectangle 2"/>
          <p:cNvSpPr/>
          <p:nvPr/>
        </p:nvSpPr>
        <p:spPr>
          <a:xfrm>
            <a:off x="228600" y="304800"/>
            <a:ext cx="6858000" cy="400110"/>
          </a:xfrm>
          <a:prstGeom prst="rect">
            <a:avLst/>
          </a:prstGeom>
        </p:spPr>
        <p:txBody>
          <a:bodyPr wrap="square">
            <a:spAutoFit/>
          </a:bodyPr>
          <a:lstStyle/>
          <a:p>
            <a:pPr>
              <a:spcAft>
                <a:spcPts val="0"/>
              </a:spcAft>
            </a:pPr>
            <a:r>
              <a:rPr lang="id-ID" b="1" cap="all" dirty="0">
                <a:latin typeface="Tempus Sans ITC" panose="04020404030D07020202" pitchFamily="82" charset="0"/>
                <a:ea typeface="Times New Roman" panose="02020603050405020304" pitchFamily="18" charset="0"/>
              </a:rPr>
              <a:t>5. 5  RELE-RELE ARUS-TEGANGAN INSTANTANEOUS</a:t>
            </a:r>
            <a:endParaRPr lang="id-ID" b="1" cap="all"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762000" y="914400"/>
            <a:ext cx="8305800" cy="1015663"/>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Rele-rele ini digunakan pada banyak areal proteksi sebagai unit arus lebih atau unit tegangan kurang dan atau lebih untuk keperluan triping atau sebagai detektor gangguan untuk sekuriti. </a:t>
            </a:r>
            <a:endParaRPr lang="id-ID" dirty="0"/>
          </a:p>
        </p:txBody>
      </p:sp>
      <p:sp>
        <p:nvSpPr>
          <p:cNvPr id="7" name="Rectangle 6"/>
          <p:cNvSpPr/>
          <p:nvPr/>
        </p:nvSpPr>
        <p:spPr>
          <a:xfrm>
            <a:off x="762000" y="1981200"/>
            <a:ext cx="8382000" cy="1015663"/>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Tipikal tipe rele yang umum digunakan adalah tipe clapper atau rele telepon (Gambar 5-7), rele plunger atau selenoid (Gambar 5-8), dan rele cup induksi atau silinder induksi (Gambar 5-9).</a:t>
            </a:r>
            <a:endParaRPr lang="id-ID" dirty="0"/>
          </a:p>
        </p:txBody>
      </p:sp>
      <p:pic>
        <p:nvPicPr>
          <p:cNvPr id="1026" name="Picture 2" descr="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996863"/>
            <a:ext cx="4611688" cy="3015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417175" y="6062542"/>
            <a:ext cx="4343400" cy="282444"/>
          </a:xfrm>
          <a:prstGeom prst="rect">
            <a:avLst/>
          </a:prstGeom>
        </p:spPr>
        <p:txBody>
          <a:bodyPr wrap="square">
            <a:spAutoFit/>
          </a:bodyPr>
          <a:lstStyle/>
          <a:p>
            <a:r>
              <a:rPr lang="en-US" sz="1200" dirty="0" err="1">
                <a:latin typeface="Tempus Sans ITC" panose="04020404030D07020202" pitchFamily="82" charset="0"/>
                <a:ea typeface="Times New Roman" panose="02020603050405020304" pitchFamily="18" charset="0"/>
                <a:cs typeface="Times New Roman" panose="02020603050405020304" pitchFamily="18" charset="0"/>
              </a:rPr>
              <a:t>Gambar</a:t>
            </a:r>
            <a:r>
              <a:rPr lang="en-US" sz="1200" dirty="0">
                <a:latin typeface="Tempus Sans ITC" panose="04020404030D07020202" pitchFamily="82" charset="0"/>
                <a:ea typeface="Times New Roman" panose="02020603050405020304" pitchFamily="18" charset="0"/>
                <a:cs typeface="Times New Roman" panose="02020603050405020304" pitchFamily="18" charset="0"/>
              </a:rPr>
              <a:t> 5-7: </a:t>
            </a:r>
            <a:r>
              <a:rPr lang="en-US" sz="1200"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n-US" sz="12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200" dirty="0" err="1">
                <a:latin typeface="Tempus Sans ITC" panose="04020404030D07020202" pitchFamily="82" charset="0"/>
                <a:ea typeface="Times New Roman" panose="02020603050405020304" pitchFamily="18" charset="0"/>
                <a:cs typeface="Times New Roman" panose="02020603050405020304" pitchFamily="18" charset="0"/>
              </a:rPr>
              <a:t>tipe</a:t>
            </a:r>
            <a:r>
              <a:rPr lang="en-US" sz="1200" dirty="0">
                <a:latin typeface="Tempus Sans ITC" panose="04020404030D07020202" pitchFamily="82" charset="0"/>
                <a:ea typeface="Times New Roman" panose="02020603050405020304" pitchFamily="18" charset="0"/>
                <a:cs typeface="Times New Roman" panose="02020603050405020304" pitchFamily="18" charset="0"/>
              </a:rPr>
              <a:t> “clapper” </a:t>
            </a:r>
            <a:r>
              <a:rPr lang="en-US" sz="1200" dirty="0" err="1">
                <a:latin typeface="Tempus Sans ITC" panose="04020404030D07020202" pitchFamily="82" charset="0"/>
                <a:ea typeface="Times New Roman" panose="02020603050405020304" pitchFamily="18" charset="0"/>
                <a:cs typeface="Times New Roman" panose="02020603050405020304" pitchFamily="18" charset="0"/>
              </a:rPr>
              <a:t>elektromekanis</a:t>
            </a:r>
            <a:r>
              <a:rPr lang="en-US" sz="12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200" dirty="0" err="1">
                <a:latin typeface="Tempus Sans ITC" panose="04020404030D07020202" pitchFamily="82" charset="0"/>
                <a:ea typeface="Times New Roman" panose="02020603050405020304" pitchFamily="18" charset="0"/>
                <a:cs typeface="Times New Roman" panose="02020603050405020304" pitchFamily="18" charset="0"/>
              </a:rPr>
              <a:t>atau</a:t>
            </a:r>
            <a:r>
              <a:rPr lang="en-US" sz="12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200"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n-US" sz="12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200" dirty="0" err="1">
                <a:latin typeface="Tempus Sans ITC" panose="04020404030D07020202" pitchFamily="82" charset="0"/>
                <a:ea typeface="Times New Roman" panose="02020603050405020304" pitchFamily="18" charset="0"/>
                <a:cs typeface="Times New Roman" panose="02020603050405020304" pitchFamily="18" charset="0"/>
              </a:rPr>
              <a:t>telepon</a:t>
            </a:r>
            <a:endParaRPr lang="id-ID" sz="1200" dirty="0"/>
          </a:p>
        </p:txBody>
      </p:sp>
    </p:spTree>
    <p:extLst>
      <p:ext uri="{BB962C8B-B14F-4D97-AF65-F5344CB8AC3E}">
        <p14:creationId xmlns:p14="http://schemas.microsoft.com/office/powerpoint/2010/main" val="183482433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101</a:t>
            </a:fld>
            <a:endParaRPr lang="en-US" altLang="id-ID"/>
          </a:p>
        </p:txBody>
      </p:sp>
      <p:sp>
        <p:nvSpPr>
          <p:cNvPr id="2" name="Rectangle 1"/>
          <p:cNvSpPr/>
          <p:nvPr/>
        </p:nvSpPr>
        <p:spPr>
          <a:xfrm>
            <a:off x="457200" y="228600"/>
            <a:ext cx="8534400" cy="1323439"/>
          </a:xfrm>
          <a:prstGeom prst="rect">
            <a:avLst/>
          </a:prstGeom>
        </p:spPr>
        <p:txBody>
          <a:bodyPr wrap="square">
            <a:spAutoFit/>
          </a:bodyPr>
          <a:lstStyle/>
          <a:p>
            <a:r>
              <a:rPr lang="en-US"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jenis</a:t>
            </a:r>
            <a:r>
              <a:rPr lang="en-US" dirty="0">
                <a:latin typeface="Tempus Sans ITC" panose="04020404030D07020202" pitchFamily="82" charset="0"/>
                <a:ea typeface="Times New Roman" panose="02020603050405020304" pitchFamily="18" charset="0"/>
                <a:cs typeface="Times New Roman" panose="02020603050405020304" pitchFamily="18" charset="0"/>
              </a:rPr>
              <a:t> ac,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memiliki</a:t>
            </a:r>
            <a:r>
              <a:rPr lang="en-US" dirty="0">
                <a:latin typeface="Tempus Sans ITC" panose="04020404030D07020202" pitchFamily="82" charset="0"/>
                <a:ea typeface="Times New Roman" panose="02020603050405020304" pitchFamily="18" charset="0"/>
                <a:cs typeface="Times New Roman" panose="02020603050405020304" pitchFamily="18" charset="0"/>
              </a:rPr>
              <a:t> Tap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atau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atau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suatu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bagian</a:t>
            </a:r>
            <a:r>
              <a:rPr lang="en-US" dirty="0">
                <a:latin typeface="Tempus Sans ITC" panose="04020404030D07020202" pitchFamily="82" charset="0"/>
                <a:ea typeface="Times New Roman" panose="02020603050405020304" pitchFamily="18" charset="0"/>
                <a:cs typeface="Times New Roman" panose="02020603050405020304" pitchFamily="18" charset="0"/>
              </a:rPr>
              <a:t> yang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dapat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digunakan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merubah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harga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cs typeface="Times New Roman" panose="02020603050405020304" pitchFamily="18" charset="0"/>
              </a:rPr>
              <a:t>angkatTipe</a:t>
            </a:r>
            <a:r>
              <a:rPr lang="en-US"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ini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akan</a:t>
            </a:r>
            <a:r>
              <a:rPr lang="en-US" dirty="0">
                <a:latin typeface="Tempus Sans ITC" panose="04020404030D07020202" pitchFamily="82" charset="0"/>
                <a:ea typeface="Times New Roman" panose="02020603050405020304" pitchFamily="18" charset="0"/>
                <a:cs typeface="Times New Roman" panose="02020603050405020304" pitchFamily="18" charset="0"/>
              </a:rPr>
              <a:t> reset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harga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angkat</a:t>
            </a:r>
            <a:r>
              <a:rPr lang="en-US" dirty="0">
                <a:latin typeface="Tempus Sans ITC" panose="04020404030D07020202" pitchFamily="82" charset="0"/>
                <a:ea typeface="Times New Roman" panose="02020603050405020304" pitchFamily="18" charset="0"/>
                <a:cs typeface="Times New Roman" panose="02020603050405020304" pitchFamily="18" charset="0"/>
              </a:rPr>
              <a:t> 90%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atau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lebih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tinggi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Umumnya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detektor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gangguan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harus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menggunakan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tipe</a:t>
            </a:r>
            <a:r>
              <a:rPr lang="en-US" dirty="0">
                <a:latin typeface="Tempus Sans ITC" panose="04020404030D07020202" pitchFamily="82" charset="0"/>
                <a:ea typeface="Times New Roman" panose="02020603050405020304" pitchFamily="18" charset="0"/>
                <a:cs typeface="Times New Roman" panose="02020603050405020304" pitchFamily="18" charset="0"/>
              </a:rPr>
              <a:t> dropout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tinggi</a:t>
            </a:r>
            <a:r>
              <a:rPr lang="en-US" dirty="0">
                <a:latin typeface="Tempus Sans ITC" panose="04020404030D07020202" pitchFamily="82" charset="0"/>
                <a:ea typeface="Times New Roman" panose="02020603050405020304" pitchFamily="18" charset="0"/>
                <a:cs typeface="Times New Roman" panose="02020603050405020304" pitchFamily="18" charset="0"/>
              </a:rPr>
              <a:t>.</a:t>
            </a:r>
            <a:endParaRPr lang="id-ID" dirty="0"/>
          </a:p>
        </p:txBody>
      </p:sp>
      <p:pic>
        <p:nvPicPr>
          <p:cNvPr id="2050" name="Picture 2" descr="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52039"/>
            <a:ext cx="3276600" cy="2736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64127" y="4796319"/>
            <a:ext cx="8686800" cy="1015663"/>
          </a:xfrm>
          <a:prstGeom prst="rect">
            <a:avLst/>
          </a:prstGeom>
        </p:spPr>
        <p:txBody>
          <a:bodyPr wrap="square">
            <a:spAutoFit/>
          </a:bodyPr>
          <a:lstStyle/>
          <a:p>
            <a:r>
              <a:rPr lang="en-US" dirty="0">
                <a:latin typeface="Tempus Sans ITC" panose="04020404030D07020202" pitchFamily="82" charset="0"/>
                <a:ea typeface="Times New Roman" panose="02020603050405020304" pitchFamily="18" charset="0"/>
                <a:cs typeface="Times New Roman" panose="02020603050405020304" pitchFamily="18" charset="0"/>
              </a:rPr>
              <a:t>Unit cup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induksi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atau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silinder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induksi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seperti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Gambar</a:t>
            </a:r>
            <a:r>
              <a:rPr lang="en-US" dirty="0">
                <a:latin typeface="Tempus Sans ITC" panose="04020404030D07020202" pitchFamily="82" charset="0"/>
                <a:ea typeface="Times New Roman" panose="02020603050405020304" pitchFamily="18" charset="0"/>
                <a:cs typeface="Times New Roman" panose="02020603050405020304" pitchFamily="18" charset="0"/>
              </a:rPr>
              <a:t> 5-9,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dasarnya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adalah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sebuah</a:t>
            </a:r>
            <a:r>
              <a:rPr lang="en-US" dirty="0">
                <a:latin typeface="Tempus Sans ITC" panose="04020404030D07020202" pitchFamily="82" charset="0"/>
                <a:ea typeface="Times New Roman" panose="02020603050405020304" pitchFamily="18" charset="0"/>
                <a:cs typeface="Times New Roman" panose="02020603050405020304" pitchFamily="18" charset="0"/>
              </a:rPr>
              <a:t> motor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dua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phasa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dua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kumparan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seperti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diperlihatkan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elektromagnetik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emepat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kutub</a:t>
            </a:r>
            <a:r>
              <a:rPr lang="en-US" dirty="0">
                <a:latin typeface="Tempus Sans ITC" panose="04020404030D07020202" pitchFamily="82" charset="0"/>
                <a:ea typeface="Times New Roman" panose="02020603050405020304" pitchFamily="18" charset="0"/>
                <a:cs typeface="Times New Roman" panose="02020603050405020304" pitchFamily="18" charset="0"/>
              </a:rPr>
              <a:t>.</a:t>
            </a:r>
            <a:endParaRPr lang="id-ID" dirty="0"/>
          </a:p>
        </p:txBody>
      </p:sp>
      <p:pic>
        <p:nvPicPr>
          <p:cNvPr id="2051" name="Picture 3" descr="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7744" y="1677165"/>
            <a:ext cx="3490912"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45002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102</a:t>
            </a:fld>
            <a:endParaRPr lang="en-US" altLang="id-ID"/>
          </a:p>
        </p:txBody>
      </p:sp>
      <p:sp>
        <p:nvSpPr>
          <p:cNvPr id="2" name="Rectangle 1"/>
          <p:cNvSpPr/>
          <p:nvPr/>
        </p:nvSpPr>
        <p:spPr>
          <a:xfrm>
            <a:off x="228600" y="304800"/>
            <a:ext cx="5486400" cy="400110"/>
          </a:xfrm>
          <a:prstGeom prst="rect">
            <a:avLst/>
          </a:prstGeom>
        </p:spPr>
        <p:txBody>
          <a:bodyPr wrap="square">
            <a:spAutoFit/>
          </a:bodyPr>
          <a:lstStyle/>
          <a:p>
            <a:pPr algn="just">
              <a:spcAft>
                <a:spcPts val="0"/>
              </a:spcAft>
            </a:pPr>
            <a:r>
              <a:rPr lang="en-US" b="1" cap="all" dirty="0">
                <a:latin typeface="Tempus Sans ITC" panose="04020404030D07020202" pitchFamily="82" charset="0"/>
                <a:ea typeface="Times New Roman" panose="02020603050405020304" pitchFamily="18" charset="0"/>
              </a:rPr>
              <a:t>5. 7   RELE-RELE JARAK DAN DIAGRAM R – X</a:t>
            </a:r>
            <a:endParaRPr lang="id-ID"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457200" y="762000"/>
            <a:ext cx="8686800" cy="707886"/>
          </a:xfrm>
          <a:prstGeom prst="rect">
            <a:avLst/>
          </a:prstGeom>
        </p:spPr>
        <p:txBody>
          <a:bodyPr wrap="square">
            <a:spAutoFit/>
          </a:bodyPr>
          <a:lstStyle/>
          <a:p>
            <a:r>
              <a:rPr lang="en-US"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dasarnya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rele-rele</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jarak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membandingkan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tegangan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sistem</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tenaga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bekerja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apabila</a:t>
            </a:r>
            <a:r>
              <a:rPr lang="en-US" dirty="0">
                <a:latin typeface="Tempus Sans ITC" panose="04020404030D07020202" pitchFamily="82" charset="0"/>
                <a:ea typeface="Times New Roman" panose="02020603050405020304" pitchFamily="18" charset="0"/>
                <a:cs typeface="Times New Roman" panose="02020603050405020304" pitchFamily="18" charset="0"/>
              </a:rPr>
              <a:t> ratio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kedua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besaran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dibawah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harga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setingnya</a:t>
            </a:r>
            <a:r>
              <a:rPr lang="en-US" dirty="0">
                <a:latin typeface="Tempus Sans ITC" panose="04020404030D07020202" pitchFamily="82" charset="0"/>
                <a:ea typeface="Times New Roman" panose="02020603050405020304" pitchFamily="18" charset="0"/>
                <a:cs typeface="Times New Roman" panose="02020603050405020304" pitchFamily="18" charset="0"/>
              </a:rPr>
              <a:t>.</a:t>
            </a:r>
            <a:endParaRPr lang="id-ID" dirty="0"/>
          </a:p>
        </p:txBody>
      </p:sp>
      <p:pic>
        <p:nvPicPr>
          <p:cNvPr id="3074" name="Picture 2" descr="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676400"/>
            <a:ext cx="3962400" cy="311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09600" y="5005527"/>
            <a:ext cx="8077200" cy="1015663"/>
          </a:xfrm>
          <a:prstGeom prst="rect">
            <a:avLst/>
          </a:prstGeom>
        </p:spPr>
        <p:txBody>
          <a:bodyPr wrap="square">
            <a:spAutoFit/>
          </a:bodyPr>
          <a:lstStyle/>
          <a:p>
            <a:pPr algn="just">
              <a:spcAft>
                <a:spcPts val="0"/>
              </a:spcAft>
            </a:pPr>
            <a:r>
              <a:rPr lang="id-ID" dirty="0" smtClean="0">
                <a:latin typeface="Tempus Sans ITC" panose="04020404030D07020202" pitchFamily="82" charset="0"/>
                <a:ea typeface="Times New Roman" panose="02020603050405020304" pitchFamily="18" charset="0"/>
              </a:rPr>
              <a:t>Dengan gangguan solid tiga fasa dititik keseimbangan n, tegangan pada titik n sama dengan NOL. Sehingga tegangan pada lokasi rele akan menurup sepanjang sirkit sebesar inz</a:t>
            </a:r>
            <a:r>
              <a:rPr lang="id-ID" baseline="-25000" dirty="0" smtClean="0">
                <a:latin typeface="Tempus Sans ITC" panose="04020404030D07020202" pitchFamily="82" charset="0"/>
                <a:ea typeface="Times New Roman" panose="02020603050405020304" pitchFamily="18" charset="0"/>
              </a:rPr>
              <a:t>l</a:t>
            </a:r>
            <a:r>
              <a:rPr lang="id-ID" dirty="0" smtClean="0">
                <a:latin typeface="Tempus Sans ITC" panose="04020404030D07020202" pitchFamily="82" charset="0"/>
                <a:ea typeface="Times New Roman" panose="02020603050405020304" pitchFamily="18" charset="0"/>
              </a:rPr>
              <a:t>. </a:t>
            </a:r>
            <a:r>
              <a:rPr lang="id-ID" cap="all" dirty="0">
                <a:latin typeface="Tempus Sans ITC" panose="04020404030D07020202" pitchFamily="82" charset="0"/>
                <a:ea typeface="Times New Roman" panose="02020603050405020304" pitchFamily="18" charset="0"/>
              </a:rPr>
              <a:t> </a:t>
            </a:r>
            <a:endParaRPr lang="id-ID" b="1" cap="all"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938088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103</a:t>
            </a:fld>
            <a:endParaRPr lang="en-US" altLang="id-ID"/>
          </a:p>
        </p:txBody>
      </p:sp>
      <p:sp>
        <p:nvSpPr>
          <p:cNvPr id="2" name="Rectangle 1"/>
          <p:cNvSpPr/>
          <p:nvPr/>
        </p:nvSpPr>
        <p:spPr>
          <a:xfrm>
            <a:off x="533400" y="228600"/>
            <a:ext cx="8153400" cy="707886"/>
          </a:xfrm>
          <a:prstGeom prst="rect">
            <a:avLst/>
          </a:prstGeom>
        </p:spPr>
        <p:txBody>
          <a:bodyPr wrap="square">
            <a:spAutoFit/>
          </a:bodyPr>
          <a:lstStyle/>
          <a:p>
            <a:pPr algn="just">
              <a:spcAft>
                <a:spcPts val="0"/>
              </a:spcAft>
            </a:pPr>
            <a:r>
              <a:rPr lang="id-ID" dirty="0">
                <a:latin typeface="Tempus Sans ITC" panose="04020404030D07020202" pitchFamily="82" charset="0"/>
                <a:ea typeface="Times New Roman" panose="02020603050405020304" pitchFamily="18" charset="0"/>
              </a:rPr>
              <a:t>Dengan membagi harga tegangan ini dengan arus I, impedansi respon adalah : </a:t>
            </a:r>
            <a:endParaRPr lang="id-ID" b="1" dirty="0">
              <a:latin typeface="Times New Roman" panose="02020603050405020304" pitchFamily="18" charset="0"/>
              <a:ea typeface="Times New Roman" panose="02020603050405020304" pitchFamily="18" charset="0"/>
            </a:endParaRPr>
          </a:p>
        </p:txBody>
      </p:sp>
      <p:graphicFrame>
        <p:nvGraphicFramePr>
          <p:cNvPr id="6" name="Object 5"/>
          <p:cNvGraphicFramePr>
            <a:graphicFrameLocks noChangeAspect="1"/>
          </p:cNvGraphicFramePr>
          <p:nvPr>
            <p:extLst/>
          </p:nvPr>
        </p:nvGraphicFramePr>
        <p:xfrm>
          <a:off x="1143000" y="1066800"/>
          <a:ext cx="3200400" cy="902126"/>
        </p:xfrm>
        <a:graphic>
          <a:graphicData uri="http://schemas.openxmlformats.org/presentationml/2006/ole">
            <mc:AlternateContent xmlns:mc="http://schemas.openxmlformats.org/markup-compatibility/2006">
              <mc:Choice xmlns:v="urn:schemas-microsoft-com:vml" Requires="v">
                <p:oleObj spid="_x0000_s31747" name="Equation" r:id="rId3" imgW="1422400" imgH="393700" progId="Equation.3">
                  <p:embed/>
                </p:oleObj>
              </mc:Choice>
              <mc:Fallback>
                <p:oleObj name="Equation" r:id="rId3" imgW="1422400" imgH="393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3200400" cy="902126"/>
                      </a:xfrm>
                      <a:prstGeom prst="rect">
                        <a:avLst/>
                      </a:prstGeom>
                      <a:noFill/>
                    </p:spPr>
                  </p:pic>
                </p:oleObj>
              </mc:Fallback>
            </mc:AlternateContent>
          </a:graphicData>
        </a:graphic>
      </p:graphicFrame>
      <p:sp>
        <p:nvSpPr>
          <p:cNvPr id="7" name="Rectangle 6"/>
          <p:cNvSpPr/>
          <p:nvPr/>
        </p:nvSpPr>
        <p:spPr>
          <a:xfrm>
            <a:off x="533400" y="1972884"/>
            <a:ext cx="8153400" cy="707886"/>
          </a:xfrm>
          <a:prstGeom prst="rect">
            <a:avLst/>
          </a:prstGeom>
        </p:spPr>
        <p:txBody>
          <a:bodyPr wrap="square">
            <a:spAutoFit/>
          </a:bodyPr>
          <a:lstStyle/>
          <a:p>
            <a:pPr algn="just">
              <a:spcAft>
                <a:spcPts val="0"/>
              </a:spcAft>
            </a:pPr>
            <a:r>
              <a:rPr lang="id-ID" dirty="0" smtClean="0">
                <a:latin typeface="Tempus Sans ITC" panose="04020404030D07020202" pitchFamily="82" charset="0"/>
                <a:ea typeface="Times New Roman" panose="02020603050405020304" pitchFamily="18" charset="0"/>
              </a:rPr>
              <a:t>Jadi pengaturan dan operasi merupakan fungsi impedansi yang diukur dari rele sampai ke titik keseimbangan n. </a:t>
            </a:r>
            <a:endParaRPr lang="id-ID" b="1"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533400" y="2680770"/>
            <a:ext cx="8153400" cy="707886"/>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rPr>
              <a:t>Dengan desain dan hubungan yang dibuat, hal ini berlaku untuk semua gangguan fasa, tiga fasa, fasa-fasa, dan dua fasa ke tanah. </a:t>
            </a:r>
            <a:endParaRPr lang="id-ID" dirty="0"/>
          </a:p>
        </p:txBody>
      </p:sp>
      <p:sp>
        <p:nvSpPr>
          <p:cNvPr id="9" name="Rectangle 8"/>
          <p:cNvSpPr/>
          <p:nvPr/>
        </p:nvSpPr>
        <p:spPr>
          <a:xfrm>
            <a:off x="570016" y="3468730"/>
            <a:ext cx="8269184" cy="1015663"/>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rPr>
              <a:t>Hal ini menghasilkan pengaturan yang tetap dan independen untuk jangkauan dengan range arus gangguan yang sangat luas, dan juga diperoleh rele proteksi dengan jangkauan tetap instanteneous.</a:t>
            </a:r>
            <a:endParaRPr lang="id-ID" dirty="0"/>
          </a:p>
        </p:txBody>
      </p:sp>
    </p:spTree>
    <p:extLst>
      <p:ext uri="{BB962C8B-B14F-4D97-AF65-F5344CB8AC3E}">
        <p14:creationId xmlns:p14="http://schemas.microsoft.com/office/powerpoint/2010/main" val="27552022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104</a:t>
            </a:fld>
            <a:endParaRPr lang="en-US" altLang="id-ID"/>
          </a:p>
        </p:txBody>
      </p:sp>
      <p:sp>
        <p:nvSpPr>
          <p:cNvPr id="2" name="Rectangle 1"/>
          <p:cNvSpPr/>
          <p:nvPr/>
        </p:nvSpPr>
        <p:spPr>
          <a:xfrm>
            <a:off x="457200" y="228600"/>
            <a:ext cx="8382000" cy="1015663"/>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Rele jarak, tipe solid state maupun elektromekanik, beroperasi dengan membandingkan arus dan tegangan sistem, namun teknik yang dipergunakan berbeda-beda, tergantung pabrikasi dan pembuatannya. </a:t>
            </a:r>
            <a:endParaRPr lang="id-ID" dirty="0"/>
          </a:p>
        </p:txBody>
      </p:sp>
      <p:sp>
        <p:nvSpPr>
          <p:cNvPr id="3" name="Rectangle 2"/>
          <p:cNvSpPr/>
          <p:nvPr/>
        </p:nvSpPr>
        <p:spPr>
          <a:xfrm>
            <a:off x="457200" y="1266034"/>
            <a:ext cx="8686800" cy="707886"/>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Rele jarak untuk proteksi gangguan satu fasa ke tanah juga tersedia, namun lebih rumit dan komplek.</a:t>
            </a:r>
            <a:endParaRPr lang="id-ID" dirty="0"/>
          </a:p>
        </p:txBody>
      </p:sp>
      <p:pic>
        <p:nvPicPr>
          <p:cNvPr id="2050" name="Picture 2" descr="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990" y="1918806"/>
            <a:ext cx="4953000" cy="38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62000" y="5717543"/>
            <a:ext cx="7543800" cy="646331"/>
          </a:xfrm>
          <a:prstGeom prst="rect">
            <a:avLst/>
          </a:prstGeom>
        </p:spPr>
        <p:txBody>
          <a:bodyPr wrap="square">
            <a:spAutoFit/>
          </a:bodyPr>
          <a:lstStyle/>
          <a:p>
            <a:pPr algn="ctr">
              <a:spcAft>
                <a:spcPts val="0"/>
              </a:spcAft>
            </a:pPr>
            <a:r>
              <a:rPr lang="en-US" sz="1200" dirty="0" err="1" smtClean="0">
                <a:latin typeface="Tempus Sans ITC" panose="04020404030D07020202" pitchFamily="82" charset="0"/>
                <a:ea typeface="Times New Roman" panose="02020603050405020304" pitchFamily="18" charset="0"/>
              </a:rPr>
              <a:t>Prinsip</a:t>
            </a:r>
            <a:r>
              <a:rPr lang="en-US" sz="1200" dirty="0" smtClean="0">
                <a:latin typeface="Tempus Sans ITC" panose="04020404030D07020202" pitchFamily="82" charset="0"/>
                <a:ea typeface="Times New Roman" panose="02020603050405020304" pitchFamily="18" charset="0"/>
              </a:rPr>
              <a:t> </a:t>
            </a:r>
            <a:r>
              <a:rPr lang="en-US" sz="1200" dirty="0" err="1">
                <a:latin typeface="Tempus Sans ITC" panose="04020404030D07020202" pitchFamily="82" charset="0"/>
                <a:ea typeface="Times New Roman" panose="02020603050405020304" pitchFamily="18" charset="0"/>
              </a:rPr>
              <a:t>operasi</a:t>
            </a:r>
            <a:r>
              <a:rPr lang="en-US" sz="1200" dirty="0">
                <a:latin typeface="Tempus Sans ITC" panose="04020404030D07020202" pitchFamily="82" charset="0"/>
                <a:ea typeface="Times New Roman" panose="02020603050405020304" pitchFamily="18" charset="0"/>
              </a:rPr>
              <a:t> </a:t>
            </a:r>
            <a:r>
              <a:rPr lang="en-US" sz="1200" dirty="0" err="1">
                <a:latin typeface="Tempus Sans ITC" panose="04020404030D07020202" pitchFamily="82" charset="0"/>
                <a:ea typeface="Times New Roman" panose="02020603050405020304" pitchFamily="18" charset="0"/>
              </a:rPr>
              <a:t>rele</a:t>
            </a:r>
            <a:r>
              <a:rPr lang="en-US" sz="1200" dirty="0">
                <a:latin typeface="Tempus Sans ITC" panose="04020404030D07020202" pitchFamily="82" charset="0"/>
                <a:ea typeface="Times New Roman" panose="02020603050405020304" pitchFamily="18" charset="0"/>
              </a:rPr>
              <a:t> </a:t>
            </a:r>
            <a:r>
              <a:rPr lang="en-US" sz="1200" dirty="0" err="1">
                <a:latin typeface="Tempus Sans ITC" panose="04020404030D07020202" pitchFamily="82" charset="0"/>
                <a:ea typeface="Times New Roman" panose="02020603050405020304" pitchFamily="18" charset="0"/>
              </a:rPr>
              <a:t>jarak</a:t>
            </a:r>
            <a:r>
              <a:rPr lang="en-US" sz="1200" dirty="0">
                <a:latin typeface="Tempus Sans ITC" panose="04020404030D07020202" pitchFamily="82" charset="0"/>
                <a:ea typeface="Times New Roman" panose="02020603050405020304" pitchFamily="18" charset="0"/>
              </a:rPr>
              <a:t> </a:t>
            </a:r>
            <a:r>
              <a:rPr lang="en-US" sz="1200" dirty="0" err="1">
                <a:latin typeface="Tempus Sans ITC" panose="04020404030D07020202" pitchFamily="82" charset="0"/>
                <a:ea typeface="Times New Roman" panose="02020603050405020304" pitchFamily="18" charset="0"/>
              </a:rPr>
              <a:t>dijelaskan</a:t>
            </a:r>
            <a:r>
              <a:rPr lang="en-US" sz="1200" dirty="0">
                <a:latin typeface="Tempus Sans ITC" panose="04020404030D07020202" pitchFamily="82" charset="0"/>
                <a:ea typeface="Times New Roman" panose="02020603050405020304" pitchFamily="18" charset="0"/>
              </a:rPr>
              <a:t> </a:t>
            </a:r>
            <a:r>
              <a:rPr lang="en-US" sz="1200" dirty="0" err="1">
                <a:latin typeface="Tempus Sans ITC" panose="04020404030D07020202" pitchFamily="82" charset="0"/>
                <a:ea typeface="Times New Roman" panose="02020603050405020304" pitchFamily="18" charset="0"/>
              </a:rPr>
              <a:t>dengan</a:t>
            </a:r>
            <a:r>
              <a:rPr lang="en-US" sz="1200" dirty="0">
                <a:latin typeface="Tempus Sans ITC" panose="04020404030D07020202" pitchFamily="82" charset="0"/>
                <a:ea typeface="Times New Roman" panose="02020603050405020304" pitchFamily="18" charset="0"/>
              </a:rPr>
              <a:t> </a:t>
            </a:r>
            <a:r>
              <a:rPr lang="en-US" sz="1200" dirty="0" err="1">
                <a:latin typeface="Tempus Sans ITC" panose="04020404030D07020202" pitchFamily="82" charset="0"/>
                <a:ea typeface="Times New Roman" panose="02020603050405020304" pitchFamily="18" charset="0"/>
              </a:rPr>
              <a:t>menggunakan</a:t>
            </a:r>
            <a:r>
              <a:rPr lang="en-US" sz="1200" dirty="0">
                <a:latin typeface="Tempus Sans ITC" panose="04020404030D07020202" pitchFamily="82" charset="0"/>
                <a:ea typeface="Times New Roman" panose="02020603050405020304" pitchFamily="18" charset="0"/>
              </a:rPr>
              <a:t> unit </a:t>
            </a:r>
            <a:r>
              <a:rPr lang="en-US" sz="1200" dirty="0" err="1">
                <a:latin typeface="Tempus Sans ITC" panose="04020404030D07020202" pitchFamily="82" charset="0"/>
                <a:ea typeface="Times New Roman" panose="02020603050405020304" pitchFamily="18" charset="0"/>
              </a:rPr>
              <a:t>impedansi</a:t>
            </a:r>
            <a:r>
              <a:rPr lang="en-US" sz="1200" dirty="0">
                <a:latin typeface="Tempus Sans ITC" panose="04020404030D07020202" pitchFamily="82" charset="0"/>
                <a:ea typeface="Times New Roman" panose="02020603050405020304" pitchFamily="18" charset="0"/>
              </a:rPr>
              <a:t> </a:t>
            </a:r>
            <a:r>
              <a:rPr lang="en-US" sz="1200" dirty="0" err="1">
                <a:latin typeface="Tempus Sans ITC" panose="04020404030D07020202" pitchFamily="82" charset="0"/>
                <a:ea typeface="Times New Roman" panose="02020603050405020304" pitchFamily="18" charset="0"/>
              </a:rPr>
              <a:t>batang</a:t>
            </a:r>
            <a:r>
              <a:rPr lang="en-US" sz="1200" dirty="0">
                <a:latin typeface="Tempus Sans ITC" panose="04020404030D07020202" pitchFamily="82" charset="0"/>
                <a:ea typeface="Times New Roman" panose="02020603050405020304" pitchFamily="18" charset="0"/>
              </a:rPr>
              <a:t> </a:t>
            </a:r>
            <a:r>
              <a:rPr lang="en-US" sz="1200" dirty="0" err="1">
                <a:latin typeface="Tempus Sans ITC" panose="04020404030D07020202" pitchFamily="82" charset="0"/>
                <a:ea typeface="Times New Roman" panose="02020603050405020304" pitchFamily="18" charset="0"/>
              </a:rPr>
              <a:t>seimbang</a:t>
            </a:r>
            <a:r>
              <a:rPr lang="en-US" sz="1200" dirty="0">
                <a:latin typeface="Tempus Sans ITC" panose="04020404030D07020202" pitchFamily="82" charset="0"/>
                <a:ea typeface="Times New Roman" panose="02020603050405020304" pitchFamily="18" charset="0"/>
              </a:rPr>
              <a:t> : (a). </a:t>
            </a:r>
            <a:r>
              <a:rPr lang="en-US" sz="1200" dirty="0" err="1">
                <a:latin typeface="Tempus Sans ITC" panose="04020404030D07020202" pitchFamily="82" charset="0"/>
                <a:ea typeface="Times New Roman" panose="02020603050405020304" pitchFamily="18" charset="0"/>
              </a:rPr>
              <a:t>Imedansi</a:t>
            </a:r>
            <a:r>
              <a:rPr lang="en-US" sz="1200" dirty="0">
                <a:latin typeface="Tempus Sans ITC" panose="04020404030D07020202" pitchFamily="82" charset="0"/>
                <a:ea typeface="Times New Roman" panose="02020603050405020304" pitchFamily="18" charset="0"/>
              </a:rPr>
              <a:t>; (b). MHO; (c). </a:t>
            </a:r>
            <a:r>
              <a:rPr lang="en-US" sz="1200" dirty="0" err="1">
                <a:latin typeface="Tempus Sans ITC" panose="04020404030D07020202" pitchFamily="82" charset="0"/>
                <a:ea typeface="Times New Roman" panose="02020603050405020304" pitchFamily="18" charset="0"/>
              </a:rPr>
              <a:t>Ofset</a:t>
            </a:r>
            <a:r>
              <a:rPr lang="en-US" sz="1200" dirty="0">
                <a:latin typeface="Tempus Sans ITC" panose="04020404030D07020202" pitchFamily="82" charset="0"/>
                <a:ea typeface="Times New Roman" panose="02020603050405020304" pitchFamily="18" charset="0"/>
              </a:rPr>
              <a:t> MHO’s; (d). Lens;</a:t>
            </a:r>
            <a:endParaRPr lang="id-ID" sz="1200" dirty="0">
              <a:latin typeface="Times New Roman" panose="02020603050405020304" pitchFamily="18" charset="0"/>
              <a:ea typeface="Times New Roman" panose="02020603050405020304" pitchFamily="18" charset="0"/>
            </a:endParaRPr>
          </a:p>
          <a:p>
            <a:pPr algn="ctr">
              <a:spcAft>
                <a:spcPts val="0"/>
              </a:spcAft>
            </a:pPr>
            <a:r>
              <a:rPr lang="en-US" sz="1200" dirty="0">
                <a:latin typeface="Tempus Sans ITC" panose="04020404030D07020202" pitchFamily="82" charset="0"/>
                <a:ea typeface="Times New Roman" panose="02020603050405020304" pitchFamily="18" charset="0"/>
              </a:rPr>
              <a:t> (e). Double blinder; (f). </a:t>
            </a:r>
            <a:r>
              <a:rPr lang="en-US" sz="1200" dirty="0" err="1">
                <a:latin typeface="Tempus Sans ITC" panose="04020404030D07020202" pitchFamily="82" charset="0"/>
                <a:ea typeface="Times New Roman" panose="02020603050405020304" pitchFamily="18" charset="0"/>
              </a:rPr>
              <a:t>Reaktansi</a:t>
            </a:r>
            <a:r>
              <a:rPr lang="en-US" sz="1200" dirty="0">
                <a:latin typeface="Tempus Sans ITC" panose="04020404030D07020202" pitchFamily="82" charset="0"/>
                <a:ea typeface="Times New Roman" panose="02020603050405020304" pitchFamily="18" charset="0"/>
              </a:rPr>
              <a:t>.</a:t>
            </a:r>
            <a:endParaRPr lang="id-ID"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8141110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105</a:t>
            </a:fld>
            <a:endParaRPr lang="en-US" altLang="id-ID"/>
          </a:p>
        </p:txBody>
      </p:sp>
      <p:sp>
        <p:nvSpPr>
          <p:cNvPr id="2" name="Rectangle 1"/>
          <p:cNvSpPr/>
          <p:nvPr/>
        </p:nvSpPr>
        <p:spPr>
          <a:xfrm>
            <a:off x="381000" y="457200"/>
            <a:ext cx="8458200" cy="1631216"/>
          </a:xfrm>
          <a:prstGeom prst="rect">
            <a:avLst/>
          </a:prstGeom>
        </p:spPr>
        <p:txBody>
          <a:bodyPr wrap="square">
            <a:spAutoFit/>
          </a:bodyPr>
          <a:lstStyle/>
          <a:p>
            <a:pPr algn="just">
              <a:spcAft>
                <a:spcPts val="0"/>
              </a:spcAft>
            </a:pPr>
            <a:r>
              <a:rPr lang="en-US" dirty="0" err="1" smtClean="0">
                <a:latin typeface="Tempus Sans ITC" panose="04020404030D07020202" pitchFamily="82" charset="0"/>
                <a:ea typeface="Times New Roman" panose="02020603050405020304" pitchFamily="18" charset="0"/>
              </a:rPr>
              <a:t>Dalam</a:t>
            </a:r>
            <a:r>
              <a:rPr lang="en-US" dirty="0" smtClean="0">
                <a:latin typeface="Tempus Sans ITC" panose="04020404030D07020202" pitchFamily="82" charset="0"/>
                <a:ea typeface="Times New Roman" panose="02020603050405020304" pitchFamily="18" charset="0"/>
              </a:rPr>
              <a:t> diagram R-X, </a:t>
            </a:r>
            <a:r>
              <a:rPr lang="en-US" dirty="0" err="1" smtClean="0">
                <a:latin typeface="Tempus Sans ITC" panose="04020404030D07020202" pitchFamily="82" charset="0"/>
                <a:ea typeface="Times New Roman" panose="02020603050405020304" pitchFamily="18" charset="0"/>
              </a:rPr>
              <a:t>seperti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dalam</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gambar</a:t>
            </a:r>
            <a:r>
              <a:rPr lang="en-US" dirty="0" smtClean="0">
                <a:latin typeface="Tempus Sans ITC" panose="04020404030D07020202" pitchFamily="82" charset="0"/>
                <a:ea typeface="Times New Roman" panose="02020603050405020304" pitchFamily="18" charset="0"/>
              </a:rPr>
              <a:t> 5-12, </a:t>
            </a:r>
            <a:r>
              <a:rPr lang="en-US" dirty="0" err="1" smtClean="0">
                <a:latin typeface="Tempus Sans ITC" panose="04020404030D07020202" pitchFamily="82" charset="0"/>
                <a:ea typeface="Times New Roman" panose="02020603050405020304" pitchFamily="18" charset="0"/>
              </a:rPr>
              <a:t>beban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merupakan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sebuah</a:t>
            </a:r>
            <a:r>
              <a:rPr lang="en-US" dirty="0" smtClean="0">
                <a:latin typeface="Tempus Sans ITC" panose="04020404030D07020202" pitchFamily="82" charset="0"/>
                <a:ea typeface="Times New Roman" panose="02020603050405020304" pitchFamily="18" charset="0"/>
              </a:rPr>
              <a:t> phasor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kuadran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pertama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dengan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sudut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antara</a:t>
            </a:r>
            <a:r>
              <a:rPr lang="en-US" dirty="0" smtClean="0">
                <a:latin typeface="Tempus Sans ITC" panose="04020404030D07020202" pitchFamily="82" charset="0"/>
                <a:ea typeface="Times New Roman" panose="02020603050405020304" pitchFamily="18" charset="0"/>
              </a:rPr>
              <a:t> 0</a:t>
            </a:r>
            <a:r>
              <a:rPr lang="en-US" baseline="30000" dirty="0" smtClean="0">
                <a:latin typeface="Tempus Sans ITC" panose="04020404030D07020202" pitchFamily="82" charset="0"/>
                <a:ea typeface="Times New Roman" panose="02020603050405020304" pitchFamily="18" charset="0"/>
              </a:rPr>
              <a:t>0</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sampai</a:t>
            </a:r>
            <a:r>
              <a:rPr lang="en-US" dirty="0" smtClean="0">
                <a:latin typeface="Tempus Sans ITC" panose="04020404030D07020202" pitchFamily="82" charset="0"/>
                <a:ea typeface="Times New Roman" panose="02020603050405020304" pitchFamily="18" charset="0"/>
              </a:rPr>
              <a:t> 30</a:t>
            </a:r>
            <a:r>
              <a:rPr lang="en-US" baseline="30000" dirty="0" smtClean="0">
                <a:latin typeface="Tempus Sans ITC" panose="04020404030D07020202" pitchFamily="82" charset="0"/>
                <a:ea typeface="Times New Roman" panose="02020603050405020304" pitchFamily="18" charset="0"/>
              </a:rPr>
              <a:t>0</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berlawanan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jarumjam</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dari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sumbu</a:t>
            </a:r>
            <a:r>
              <a:rPr lang="en-US" dirty="0" smtClean="0">
                <a:latin typeface="Tempus Sans ITC" panose="04020404030D07020202" pitchFamily="82" charset="0"/>
                <a:ea typeface="Times New Roman" panose="02020603050405020304" pitchFamily="18" charset="0"/>
              </a:rPr>
              <a:t> +R.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beban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z</a:t>
            </a:r>
            <a:r>
              <a:rPr lang="en-US" baseline="-25000" dirty="0" err="1" smtClean="0">
                <a:latin typeface="Tempus Sans ITC" panose="04020404030D07020202" pitchFamily="82" charset="0"/>
                <a:ea typeface="Times New Roman" panose="02020603050405020304" pitchFamily="18" charset="0"/>
              </a:rPr>
              <a:t>load</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kecil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Jadi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beban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berat</a:t>
            </a:r>
            <a:r>
              <a:rPr lang="en-US" dirty="0" smtClean="0">
                <a:latin typeface="Tempus Sans ITC" panose="04020404030D07020202" pitchFamily="82" charset="0"/>
                <a:ea typeface="Times New Roman" panose="02020603050405020304" pitchFamily="18" charset="0"/>
              </a:rPr>
              <a:t> phasor </a:t>
            </a:r>
            <a:r>
              <a:rPr lang="en-US" dirty="0" err="1" smtClean="0">
                <a:latin typeface="Tempus Sans ITC" panose="04020404030D07020202" pitchFamily="82" charset="0"/>
                <a:ea typeface="Times New Roman" panose="02020603050405020304" pitchFamily="18" charset="0"/>
              </a:rPr>
              <a:t>impedansi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bergerak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menuju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titik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asal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beban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ringan</a:t>
            </a:r>
            <a:r>
              <a:rPr lang="en-US" dirty="0" smtClean="0">
                <a:latin typeface="Tempus Sans ITC" panose="04020404030D07020202" pitchFamily="82" charset="0"/>
                <a:ea typeface="Times New Roman" panose="02020603050405020304" pitchFamily="18" charset="0"/>
              </a:rPr>
              <a:t> phasor </a:t>
            </a:r>
            <a:r>
              <a:rPr lang="en-US" dirty="0" err="1" smtClean="0">
                <a:latin typeface="Tempus Sans ITC" panose="04020404030D07020202" pitchFamily="82" charset="0"/>
                <a:ea typeface="Times New Roman" panose="02020603050405020304" pitchFamily="18" charset="0"/>
              </a:rPr>
              <a:t>bergerak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kekanan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atau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menjauhi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asal</a:t>
            </a:r>
            <a:r>
              <a:rPr lang="en-US" dirty="0" smtClean="0">
                <a:latin typeface="Tempus Sans ITC" panose="04020404030D07020202" pitchFamily="82" charset="0"/>
                <a:ea typeface="Times New Roman" panose="02020603050405020304" pitchFamily="18" charset="0"/>
              </a:rPr>
              <a:t>.</a:t>
            </a:r>
            <a:endParaRPr lang="id-ID" b="1" dirty="0">
              <a:effectLst/>
              <a:latin typeface="Times New Roman" panose="02020603050405020304" pitchFamily="18" charset="0"/>
              <a:ea typeface="Times New Roman" panose="02020603050405020304" pitchFamily="18" charset="0"/>
            </a:endParaRPr>
          </a:p>
        </p:txBody>
      </p:sp>
      <p:pic>
        <p:nvPicPr>
          <p:cNvPr id="3074" name="Picture 2"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25" y="2075551"/>
            <a:ext cx="4552950" cy="3957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044841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106</a:t>
            </a:fld>
            <a:endParaRPr lang="en-US" altLang="id-ID"/>
          </a:p>
        </p:txBody>
      </p:sp>
      <p:sp>
        <p:nvSpPr>
          <p:cNvPr id="2" name="Rectangle 1"/>
          <p:cNvSpPr/>
          <p:nvPr/>
        </p:nvSpPr>
        <p:spPr>
          <a:xfrm>
            <a:off x="457200" y="1807404"/>
            <a:ext cx="8686800" cy="1938992"/>
          </a:xfrm>
          <a:prstGeom prst="rect">
            <a:avLst/>
          </a:prstGeom>
        </p:spPr>
        <p:txBody>
          <a:bodyPr wrap="square">
            <a:spAutoFit/>
          </a:bodyPr>
          <a:lstStyle/>
          <a:p>
            <a:r>
              <a:rPr lang="en-US" dirty="0" smtClean="0">
                <a:latin typeface="Tempus Sans ITC" panose="04020404030D07020202" pitchFamily="82" charset="0"/>
                <a:ea typeface="Times New Roman" panose="02020603050405020304" pitchFamily="18" charset="0"/>
                <a:cs typeface="Times New Roman" panose="02020603050405020304" pitchFamily="18" charset="0"/>
              </a:rPr>
              <a:t>Unit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lainnya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memiliki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karakteristik</a:t>
            </a:r>
            <a:r>
              <a:rPr lang="en-US" dirty="0">
                <a:latin typeface="Tempus Sans ITC" panose="04020404030D07020202" pitchFamily="82" charset="0"/>
                <a:ea typeface="Times New Roman" panose="02020603050405020304" pitchFamily="18" charset="0"/>
                <a:cs typeface="Times New Roman" panose="02020603050405020304" pitchFamily="18" charset="0"/>
              </a:rPr>
              <a:t> arc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seperti</a:t>
            </a:r>
            <a:r>
              <a:rPr lang="en-US" dirty="0">
                <a:latin typeface="Tempus Sans ITC" panose="04020404030D07020202" pitchFamily="82" charset="0"/>
                <a:ea typeface="Times New Roman" panose="02020603050405020304" pitchFamily="18" charset="0"/>
                <a:cs typeface="Times New Roman" panose="02020603050405020304" pitchFamily="18" charset="0"/>
              </a:rPr>
              <a:t> yang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disajikan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dalam</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Gambar</a:t>
            </a:r>
            <a:r>
              <a:rPr lang="en-US" dirty="0">
                <a:latin typeface="Tempus Sans ITC" panose="04020404030D07020202" pitchFamily="82" charset="0"/>
                <a:ea typeface="Times New Roman" panose="02020603050405020304" pitchFamily="18" charset="0"/>
                <a:cs typeface="Times New Roman" panose="02020603050405020304" pitchFamily="18" charset="0"/>
              </a:rPr>
              <a:t> 5-11b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hanya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bekerja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gangguan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fas-fasa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seperti</a:t>
            </a:r>
            <a:r>
              <a:rPr lang="en-US" dirty="0">
                <a:latin typeface="Tempus Sans ITC" panose="04020404030D07020202" pitchFamily="82" charset="0"/>
                <a:ea typeface="Times New Roman" panose="02020603050405020304" pitchFamily="18" charset="0"/>
                <a:cs typeface="Times New Roman" panose="02020603050405020304" pitchFamily="18" charset="0"/>
              </a:rPr>
              <a:t> ab-</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bc,ca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fasa-fasa-tanah</a:t>
            </a:r>
            <a:r>
              <a:rPr lang="en-US" dirty="0">
                <a:latin typeface="Tempus Sans ITC" panose="04020404030D07020202" pitchFamily="82" charset="0"/>
                <a:ea typeface="Times New Roman" panose="02020603050405020304" pitchFamily="18" charset="0"/>
                <a:cs typeface="Times New Roman" panose="02020603050405020304" pitchFamily="18" charset="0"/>
              </a:rPr>
              <a:t> yang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tidak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termasuk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dalam</a:t>
            </a:r>
            <a:r>
              <a:rPr lang="en-US" dirty="0">
                <a:latin typeface="Tempus Sans ITC" panose="04020404030D07020202" pitchFamily="82" charset="0"/>
                <a:ea typeface="Times New Roman" panose="02020603050405020304" pitchFamily="18" charset="0"/>
                <a:cs typeface="Times New Roman" panose="02020603050405020304" pitchFamily="18" charset="0"/>
              </a:rPr>
              <a:t> unit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pertama</a:t>
            </a:r>
            <a:r>
              <a:rPr lang="en-US" dirty="0">
                <a:latin typeface="Tempus Sans ITC" panose="04020404030D07020202" pitchFamily="82" charset="0"/>
                <a:ea typeface="Times New Roman" panose="02020603050405020304" pitchFamily="18" charset="0"/>
                <a:cs typeface="Times New Roman" panose="02020603050405020304" pitchFamily="18" charset="0"/>
              </a:rPr>
              <a:t>. Areal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kerja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dari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hanya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kuadran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pertama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gangguan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didalam</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sektor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antara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vektor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garis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karkateristik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sumbu</a:t>
            </a:r>
            <a:r>
              <a:rPr lang="en-US" dirty="0">
                <a:latin typeface="Tempus Sans ITC" panose="04020404030D07020202" pitchFamily="82" charset="0"/>
                <a:ea typeface="Times New Roman" panose="02020603050405020304" pitchFamily="18" charset="0"/>
                <a:cs typeface="Times New Roman" panose="02020603050405020304" pitchFamily="18" charset="0"/>
              </a:rPr>
              <a:t> X.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Ini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sama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arah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seperti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dirty="0">
                <a:latin typeface="Tempus Sans ITC" panose="04020404030D07020202" pitchFamily="82" charset="0"/>
                <a:ea typeface="Times New Roman" panose="02020603050405020304" pitchFamily="18" charset="0"/>
                <a:cs typeface="Times New Roman" panose="02020603050405020304" pitchFamily="18" charset="0"/>
              </a:rPr>
              <a:t> unit MHO. </a:t>
            </a:r>
            <a:endParaRPr lang="id-ID" dirty="0"/>
          </a:p>
        </p:txBody>
      </p:sp>
      <p:sp>
        <p:nvSpPr>
          <p:cNvPr id="3" name="Rectangle 2"/>
          <p:cNvSpPr/>
          <p:nvPr/>
        </p:nvSpPr>
        <p:spPr>
          <a:xfrm>
            <a:off x="486888" y="304800"/>
            <a:ext cx="8352312" cy="1323439"/>
          </a:xfrm>
          <a:prstGeom prst="rect">
            <a:avLst/>
          </a:prstGeom>
        </p:spPr>
        <p:txBody>
          <a:bodyPr wrap="square">
            <a:spAutoFit/>
          </a:bodyPr>
          <a:lstStyle/>
          <a:p>
            <a:r>
              <a:rPr lang="en-US" dirty="0">
                <a:latin typeface="Tempus Sans ITC" panose="04020404030D07020202" pitchFamily="82" charset="0"/>
                <a:ea typeface="Times New Roman" panose="02020603050405020304" pitchFamily="18" charset="0"/>
                <a:cs typeface="Times New Roman" panose="02020603050405020304" pitchFamily="18" charset="0"/>
              </a:rPr>
              <a:t>Salah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satu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bagian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dari</a:t>
            </a:r>
            <a:r>
              <a:rPr lang="en-US" dirty="0">
                <a:latin typeface="Tempus Sans ITC" panose="04020404030D07020202" pitchFamily="82" charset="0"/>
                <a:ea typeface="Times New Roman" panose="02020603050405020304" pitchFamily="18" charset="0"/>
                <a:cs typeface="Times New Roman" panose="02020603050405020304" pitchFamily="18" charset="0"/>
              </a:rPr>
              <a:t> 2 unit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operasi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dari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tipe</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tiga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fasa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ini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memiliki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karakteristik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lingkaran</a:t>
            </a:r>
            <a:r>
              <a:rPr lang="en-US" dirty="0">
                <a:latin typeface="Tempus Sans ITC" panose="04020404030D07020202" pitchFamily="82" charset="0"/>
                <a:ea typeface="Times New Roman" panose="02020603050405020304" pitchFamily="18" charset="0"/>
                <a:cs typeface="Times New Roman" panose="02020603050405020304" pitchFamily="18" charset="0"/>
              </a:rPr>
              <a:t> MHO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seperti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Gambar</a:t>
            </a:r>
            <a:r>
              <a:rPr lang="en-US" dirty="0">
                <a:latin typeface="Tempus Sans ITC" panose="04020404030D07020202" pitchFamily="82" charset="0"/>
                <a:ea typeface="Times New Roman" panose="02020603050405020304" pitchFamily="18" charset="0"/>
                <a:cs typeface="Times New Roman" panose="02020603050405020304" pitchFamily="18" charset="0"/>
              </a:rPr>
              <a:t> 5-11b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bekerja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semua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gangguan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tiga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fasa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beberapa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gangguan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fasa-fasa-tanah</a:t>
            </a:r>
            <a:r>
              <a:rPr lang="en-US" dirty="0">
                <a:latin typeface="Tempus Sans ITC" panose="04020404030D07020202" pitchFamily="82" charset="0"/>
                <a:ea typeface="Times New Roman" panose="02020603050405020304" pitchFamily="18" charset="0"/>
                <a:cs typeface="Times New Roman" panose="02020603050405020304" pitchFamily="18" charset="0"/>
              </a:rPr>
              <a:t> yang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terjadi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masih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berada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didalam</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lingkaran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endParaRPr lang="id-ID" dirty="0"/>
          </a:p>
        </p:txBody>
      </p:sp>
      <p:sp>
        <p:nvSpPr>
          <p:cNvPr id="6" name="Rectangle 5"/>
          <p:cNvSpPr/>
          <p:nvPr/>
        </p:nvSpPr>
        <p:spPr>
          <a:xfrm>
            <a:off x="492826" y="3746396"/>
            <a:ext cx="8492837" cy="1323439"/>
          </a:xfrm>
          <a:prstGeom prst="rect">
            <a:avLst/>
          </a:prstGeom>
        </p:spPr>
        <p:txBody>
          <a:bodyPr wrap="square">
            <a:spAutoFit/>
          </a:bodyPr>
          <a:lstStyle/>
          <a:p>
            <a:r>
              <a:rPr lang="en-US" dirty="0">
                <a:latin typeface="Tempus Sans ITC" panose="04020404030D07020202" pitchFamily="82" charset="0"/>
                <a:ea typeface="Times New Roman" panose="02020603050405020304" pitchFamily="18" charset="0"/>
                <a:cs typeface="Times New Roman" panose="02020603050405020304" pitchFamily="18" charset="0"/>
              </a:rPr>
              <a:t>Unit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fasa-fasa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tidak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bereaksi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seimbang</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sehingga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tidak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mungkin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beroperasi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gangguan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tiga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fasa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beban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ayunan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sebagainya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dapat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diatur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bebas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terhadap</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beban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ayunan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sedangkan</a:t>
            </a:r>
            <a:r>
              <a:rPr lang="en-US" dirty="0">
                <a:latin typeface="Tempus Sans ITC" panose="04020404030D07020202" pitchFamily="82" charset="0"/>
                <a:ea typeface="Times New Roman" panose="02020603050405020304" pitchFamily="18" charset="0"/>
                <a:cs typeface="Times New Roman" panose="02020603050405020304" pitchFamily="18" charset="0"/>
              </a:rPr>
              <a:t> MHO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unit yang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sejenis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harus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diatur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terhadap</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beban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maksimum</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ayunan</a:t>
            </a:r>
            <a:r>
              <a:rPr lang="en-US" dirty="0">
                <a:latin typeface="Tempus Sans ITC" panose="04020404030D07020202" pitchFamily="82" charset="0"/>
                <a:ea typeface="Times New Roman" panose="02020603050405020304" pitchFamily="18" charset="0"/>
                <a:cs typeface="Times New Roman" panose="02020603050405020304" pitchFamily="18" charset="0"/>
              </a:rPr>
              <a:t>.</a:t>
            </a:r>
            <a:endParaRPr lang="id-ID" dirty="0"/>
          </a:p>
        </p:txBody>
      </p:sp>
    </p:spTree>
    <p:extLst>
      <p:ext uri="{BB962C8B-B14F-4D97-AF65-F5344CB8AC3E}">
        <p14:creationId xmlns:p14="http://schemas.microsoft.com/office/powerpoint/2010/main" val="182152257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107</a:t>
            </a:fld>
            <a:endParaRPr lang="en-US" altLang="id-ID"/>
          </a:p>
        </p:txBody>
      </p:sp>
      <p:sp>
        <p:nvSpPr>
          <p:cNvPr id="2" name="Rectangle 1"/>
          <p:cNvSpPr/>
          <p:nvPr/>
        </p:nvSpPr>
        <p:spPr>
          <a:xfrm>
            <a:off x="381000" y="222640"/>
            <a:ext cx="6629400" cy="400110"/>
          </a:xfrm>
          <a:prstGeom prst="rect">
            <a:avLst/>
          </a:prstGeom>
        </p:spPr>
        <p:txBody>
          <a:bodyPr wrap="square">
            <a:spAutoFit/>
          </a:bodyPr>
          <a:lstStyle/>
          <a:p>
            <a:pPr>
              <a:spcAft>
                <a:spcPts val="0"/>
              </a:spcAft>
            </a:pPr>
            <a:r>
              <a:rPr lang="id-ID" b="1" cap="all" dirty="0">
                <a:latin typeface="Tempus Sans ITC" panose="04020404030D07020202" pitchFamily="82" charset="0"/>
                <a:ea typeface="Times New Roman" panose="02020603050405020304" pitchFamily="18" charset="0"/>
              </a:rPr>
              <a:t>5. 8  PROTEKSI CADANGAN : JARAK JAUH vs LOKAL</a:t>
            </a:r>
            <a:endParaRPr lang="id-ID"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447304" y="689054"/>
            <a:ext cx="8534400" cy="707886"/>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Pentingnya cadangan dan redundansi dalam sistem proteksi telah disebutkan dalam bab I dan akan didiskusikan lagi pada bab lainnya. </a:t>
            </a:r>
            <a:endParaRPr lang="id-ID" dirty="0"/>
          </a:p>
        </p:txBody>
      </p:sp>
      <p:sp>
        <p:nvSpPr>
          <p:cNvPr id="6" name="Rectangle 5"/>
          <p:cNvSpPr/>
          <p:nvPr/>
        </p:nvSpPr>
        <p:spPr>
          <a:xfrm>
            <a:off x="443344" y="1460275"/>
            <a:ext cx="8700655" cy="707886"/>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Cadangan didefinisikan sebagai “proteksi yang beroperasi secara bebas dalam komponen tertentu dalam sistem proteksi primer atau utama”. </a:t>
            </a:r>
            <a:endParaRPr lang="id-ID" dirty="0"/>
          </a:p>
        </p:txBody>
      </p:sp>
      <p:sp>
        <p:nvSpPr>
          <p:cNvPr id="7" name="Rectangle 6"/>
          <p:cNvSpPr/>
          <p:nvPr/>
        </p:nvSpPr>
        <p:spPr>
          <a:xfrm>
            <a:off x="457201" y="2168161"/>
            <a:ext cx="8686799" cy="1015663"/>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Cadangan dapat berupa duplikasi proteksi primer atau dapat pula beroperasi hanya bila proteksi primer gagal atau dalam keadaan pemeliharaan (IEEE 100-1984</a:t>
            </a:r>
            <a:r>
              <a:rPr lang="id-ID">
                <a:latin typeface="Tempus Sans ITC" panose="04020404030D07020202" pitchFamily="82" charset="0"/>
                <a:ea typeface="Times New Roman" panose="02020603050405020304" pitchFamily="18" charset="0"/>
                <a:cs typeface="Times New Roman" panose="02020603050405020304" pitchFamily="18" charset="0"/>
              </a:rPr>
              <a:t>). </a:t>
            </a:r>
            <a:endParaRPr lang="id-ID" dirty="0"/>
          </a:p>
        </p:txBody>
      </p:sp>
      <p:sp>
        <p:nvSpPr>
          <p:cNvPr id="8" name="Rectangle 7"/>
          <p:cNvSpPr/>
          <p:nvPr/>
        </p:nvSpPr>
        <p:spPr>
          <a:xfrm>
            <a:off x="488371" y="3208812"/>
            <a:ext cx="8610599" cy="1323439"/>
          </a:xfrm>
          <a:prstGeom prst="rect">
            <a:avLst/>
          </a:prstGeom>
        </p:spPr>
        <p:txBody>
          <a:bodyPr wrap="square">
            <a:spAutoFit/>
          </a:bodyPr>
          <a:lstStyle/>
          <a:p>
            <a:r>
              <a:rPr lang="id-ID" dirty="0" smtClean="0">
                <a:latin typeface="Tempus Sans ITC" panose="04020404030D07020202" pitchFamily="82" charset="0"/>
                <a:ea typeface="Times New Roman" panose="02020603050405020304" pitchFamily="18" charset="0"/>
                <a:cs typeface="Times New Roman" panose="02020603050405020304" pitchFamily="18" charset="0"/>
              </a:rPr>
              <a:t>Untuk </a:t>
            </a:r>
            <a:r>
              <a:rPr lang="id-ID" dirty="0">
                <a:latin typeface="Tempus Sans ITC" panose="04020404030D07020202" pitchFamily="82" charset="0"/>
                <a:ea typeface="Times New Roman" panose="02020603050405020304" pitchFamily="18" charset="0"/>
                <a:cs typeface="Times New Roman" panose="02020603050405020304" pitchFamily="18" charset="0"/>
              </a:rPr>
              <a:t>komponen sistem utama dan penting, khususnya pada sistem tegangan tinggi dan ekstra tinggi, memerlukan proteksi terpisah, beroperasi berdasarkan CTs yang berbeda (dan kadangkala dengan VTs yang berbeda), sumber DC berbeda, dan berbeda operasi sirkit tripping pada PMT. </a:t>
            </a:r>
            <a:endParaRPr lang="id-ID" dirty="0"/>
          </a:p>
        </p:txBody>
      </p:sp>
      <p:sp>
        <p:nvSpPr>
          <p:cNvPr id="9" name="Rectangle 8"/>
          <p:cNvSpPr/>
          <p:nvPr/>
        </p:nvSpPr>
        <p:spPr>
          <a:xfrm>
            <a:off x="518058" y="4573130"/>
            <a:ext cx="8463645" cy="1015663"/>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Salah satu sistem proteksi didesain sebagai proteksi primer, dan yang lain sebagai sekunder, kadangkala ada salah kata karena keduanya akan beroperasi bersama pada kecepatan tinggi.</a:t>
            </a:r>
            <a:endParaRPr lang="id-ID" dirty="0"/>
          </a:p>
        </p:txBody>
      </p:sp>
    </p:spTree>
    <p:extLst>
      <p:ext uri="{BB962C8B-B14F-4D97-AF65-F5344CB8AC3E}">
        <p14:creationId xmlns:p14="http://schemas.microsoft.com/office/powerpoint/2010/main" val="32767915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231822"/>
            <a:ext cx="750777" cy="1593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674872" rIns="674872" bIns="674872" numCol="1" anchor="ctr" anchorCtr="0" compatLnSpc="1">
            <a:prstTxWarp prst="textNoShape">
              <a:avLst/>
            </a:prstTxWarp>
            <a:spAutoFit/>
          </a:bodyPr>
          <a:lstStyle/>
          <a:p>
            <a:endParaRPr lang="id-ID" sz="1500"/>
          </a:p>
        </p:txBody>
      </p:sp>
      <p:pic>
        <p:nvPicPr>
          <p:cNvPr id="2052" name="Picture 4" descr="KIF_1664"/>
          <p:cNvPicPr>
            <a:picLocks noChangeAspect="1" noChangeArrowheads="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194619" y="773842"/>
            <a:ext cx="8591035" cy="498363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528252" y="1591401"/>
            <a:ext cx="8200400" cy="2331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1549400" algn="l"/>
              </a:tabLst>
              <a:defRPr>
                <a:solidFill>
                  <a:schemeClr val="tx1"/>
                </a:solidFill>
                <a:latin typeface="Arial" panose="020B0604020202020204" pitchFamily="34" charset="0"/>
              </a:defRPr>
            </a:lvl1pPr>
            <a:lvl2pPr eaLnBrk="0" fontAlgn="base" hangingPunct="0">
              <a:spcBef>
                <a:spcPct val="0"/>
              </a:spcBef>
              <a:spcAft>
                <a:spcPct val="0"/>
              </a:spcAft>
              <a:tabLst>
                <a:tab pos="1549400" algn="l"/>
              </a:tabLst>
              <a:defRPr>
                <a:solidFill>
                  <a:schemeClr val="tx1"/>
                </a:solidFill>
                <a:latin typeface="Arial" panose="020B0604020202020204" pitchFamily="34" charset="0"/>
              </a:defRPr>
            </a:lvl2pPr>
            <a:lvl3pPr eaLnBrk="0" fontAlgn="base" hangingPunct="0">
              <a:spcBef>
                <a:spcPct val="0"/>
              </a:spcBef>
              <a:spcAft>
                <a:spcPct val="0"/>
              </a:spcAft>
              <a:tabLst>
                <a:tab pos="1549400" algn="l"/>
              </a:tabLst>
              <a:defRPr>
                <a:solidFill>
                  <a:schemeClr val="tx1"/>
                </a:solidFill>
                <a:latin typeface="Arial" panose="020B0604020202020204" pitchFamily="34" charset="0"/>
              </a:defRPr>
            </a:lvl3pPr>
            <a:lvl4pPr eaLnBrk="0" fontAlgn="base" hangingPunct="0">
              <a:spcBef>
                <a:spcPct val="0"/>
              </a:spcBef>
              <a:spcAft>
                <a:spcPct val="0"/>
              </a:spcAft>
              <a:tabLst>
                <a:tab pos="1549400" algn="l"/>
              </a:tabLst>
              <a:defRPr>
                <a:solidFill>
                  <a:schemeClr val="tx1"/>
                </a:solidFill>
                <a:latin typeface="Arial" panose="020B0604020202020204" pitchFamily="34" charset="0"/>
              </a:defRPr>
            </a:lvl4pPr>
            <a:lvl5pPr eaLnBrk="0" fontAlgn="base" hangingPunct="0">
              <a:spcBef>
                <a:spcPct val="0"/>
              </a:spcBef>
              <a:spcAft>
                <a:spcPct val="0"/>
              </a:spcAft>
              <a:tabLst>
                <a:tab pos="1549400" algn="l"/>
              </a:tabLst>
              <a:defRPr>
                <a:solidFill>
                  <a:schemeClr val="tx1"/>
                </a:solidFill>
                <a:latin typeface="Arial" panose="020B0604020202020204" pitchFamily="34" charset="0"/>
              </a:defRPr>
            </a:lvl5pPr>
            <a:lvl6pPr eaLnBrk="0" fontAlgn="base" hangingPunct="0">
              <a:spcBef>
                <a:spcPct val="0"/>
              </a:spcBef>
              <a:spcAft>
                <a:spcPct val="0"/>
              </a:spcAft>
              <a:tabLst>
                <a:tab pos="1549400" algn="l"/>
              </a:tabLst>
              <a:defRPr>
                <a:solidFill>
                  <a:schemeClr val="tx1"/>
                </a:solidFill>
                <a:latin typeface="Arial" panose="020B0604020202020204" pitchFamily="34" charset="0"/>
              </a:defRPr>
            </a:lvl6pPr>
            <a:lvl7pPr eaLnBrk="0" fontAlgn="base" hangingPunct="0">
              <a:spcBef>
                <a:spcPct val="0"/>
              </a:spcBef>
              <a:spcAft>
                <a:spcPct val="0"/>
              </a:spcAft>
              <a:tabLst>
                <a:tab pos="1549400" algn="l"/>
              </a:tabLst>
              <a:defRPr>
                <a:solidFill>
                  <a:schemeClr val="tx1"/>
                </a:solidFill>
                <a:latin typeface="Arial" panose="020B0604020202020204" pitchFamily="34" charset="0"/>
              </a:defRPr>
            </a:lvl7pPr>
            <a:lvl8pPr eaLnBrk="0" fontAlgn="base" hangingPunct="0">
              <a:spcBef>
                <a:spcPct val="0"/>
              </a:spcBef>
              <a:spcAft>
                <a:spcPct val="0"/>
              </a:spcAft>
              <a:tabLst>
                <a:tab pos="1549400" algn="l"/>
              </a:tabLst>
              <a:defRPr>
                <a:solidFill>
                  <a:schemeClr val="tx1"/>
                </a:solidFill>
                <a:latin typeface="Arial" panose="020B0604020202020204" pitchFamily="34" charset="0"/>
              </a:defRPr>
            </a:lvl8pPr>
            <a:lvl9pPr eaLnBrk="0" fontAlgn="base" hangingPunct="0">
              <a:spcBef>
                <a:spcPct val="0"/>
              </a:spcBef>
              <a:spcAft>
                <a:spcPct val="0"/>
              </a:spcAft>
              <a:tabLst>
                <a:tab pos="1549400" algn="l"/>
              </a:tabLst>
              <a:defRPr>
                <a:solidFill>
                  <a:schemeClr val="tx1"/>
                </a:solidFill>
                <a:latin typeface="Arial" panose="020B0604020202020204" pitchFamily="34" charset="0"/>
              </a:defRPr>
            </a:lvl9pPr>
          </a:lstStyle>
          <a:p>
            <a:pPr defTabSz="685800">
              <a:tabLst>
                <a:tab pos="1162050" algn="l"/>
              </a:tabLst>
            </a:pPr>
            <a:r>
              <a:rPr lang="id-ID" altLang="id-ID" sz="7200" b="1" dirty="0">
                <a:solidFill>
                  <a:srgbClr val="800080"/>
                </a:solidFill>
                <a:latin typeface="Bradley Hand ITC" panose="03070402050302030203" pitchFamily="66" charset="0"/>
                <a:ea typeface="Times New Roman" panose="02020603050405020304" pitchFamily="18" charset="0"/>
              </a:rPr>
              <a:t>RE</a:t>
            </a:r>
            <a:r>
              <a:rPr lang="id-ID" altLang="id-ID" sz="7200" b="1" dirty="0">
                <a:solidFill>
                  <a:srgbClr val="FF6600"/>
                </a:solidFill>
                <a:latin typeface="Bradley Hand ITC" panose="03070402050302030203" pitchFamily="66" charset="0"/>
                <a:ea typeface="Times New Roman" panose="02020603050405020304" pitchFamily="18" charset="0"/>
              </a:rPr>
              <a:t>LE</a:t>
            </a:r>
            <a:r>
              <a:rPr lang="id-ID" altLang="id-ID" sz="7200" b="1" dirty="0">
                <a:latin typeface="Bradley Hand ITC" panose="03070402050302030203" pitchFamily="66" charset="0"/>
                <a:ea typeface="Times New Roman" panose="02020603050405020304" pitchFamily="18" charset="0"/>
              </a:rPr>
              <a:t> P</a:t>
            </a:r>
            <a:r>
              <a:rPr lang="id-ID" altLang="id-ID" sz="7200" b="1" dirty="0">
                <a:solidFill>
                  <a:srgbClr val="FF00FF"/>
                </a:solidFill>
                <a:latin typeface="Bradley Hand ITC" panose="03070402050302030203" pitchFamily="66" charset="0"/>
                <a:ea typeface="Times New Roman" panose="02020603050405020304" pitchFamily="18" charset="0"/>
              </a:rPr>
              <a:t>RO</a:t>
            </a:r>
            <a:r>
              <a:rPr lang="id-ID" altLang="id-ID" sz="7200" b="1" dirty="0">
                <a:solidFill>
                  <a:srgbClr val="333399"/>
                </a:solidFill>
                <a:latin typeface="Bradley Hand ITC" panose="03070402050302030203" pitchFamily="66" charset="0"/>
                <a:ea typeface="Times New Roman" panose="02020603050405020304" pitchFamily="18" charset="0"/>
              </a:rPr>
              <a:t>TE</a:t>
            </a:r>
            <a:r>
              <a:rPr lang="id-ID" altLang="id-ID" sz="7200" b="1" dirty="0">
                <a:solidFill>
                  <a:srgbClr val="0000FF"/>
                </a:solidFill>
                <a:latin typeface="Bradley Hand ITC" panose="03070402050302030203" pitchFamily="66" charset="0"/>
                <a:ea typeface="Times New Roman" panose="02020603050405020304" pitchFamily="18" charset="0"/>
              </a:rPr>
              <a:t>KS</a:t>
            </a:r>
            <a:r>
              <a:rPr lang="id-ID" altLang="id-ID" sz="7200" b="1" dirty="0">
                <a:latin typeface="Bradley Hand ITC" panose="03070402050302030203" pitchFamily="66" charset="0"/>
                <a:ea typeface="Times New Roman" panose="02020603050405020304" pitchFamily="18" charset="0"/>
              </a:rPr>
              <a:t>I</a:t>
            </a:r>
            <a:endParaRPr lang="id-ID" altLang="id-ID" sz="2100" dirty="0"/>
          </a:p>
          <a:p>
            <a:pPr defTabSz="685800">
              <a:tabLst>
                <a:tab pos="1162050" algn="l"/>
              </a:tabLst>
            </a:pPr>
            <a:r>
              <a:rPr lang="id-ID" altLang="id-ID" sz="3000" b="1" i="1" dirty="0">
                <a:solidFill>
                  <a:srgbClr val="0000FF"/>
                </a:solidFill>
                <a:latin typeface="Bradley Hand ITC" panose="03070402050302030203" pitchFamily="66" charset="0"/>
                <a:ea typeface="Times New Roman" panose="02020603050405020304" pitchFamily="18" charset="0"/>
              </a:rPr>
              <a:t>PRINSIP DAN APLIKASI</a:t>
            </a:r>
            <a:endParaRPr lang="id-ID" altLang="id-ID" sz="1500" dirty="0"/>
          </a:p>
          <a:p>
            <a:pPr defTabSz="685800">
              <a:tabLst>
                <a:tab pos="1162050" algn="l"/>
              </a:tabLst>
            </a:pPr>
            <a:r>
              <a:rPr lang="id-ID" altLang="id-ID" sz="1500" b="1" dirty="0">
                <a:latin typeface="Matura MT Script Capitals" panose="03020802060602070202" pitchFamily="66" charset="0"/>
                <a:ea typeface="Times New Roman" panose="02020603050405020304" pitchFamily="18" charset="0"/>
              </a:rPr>
              <a:t>	</a:t>
            </a:r>
            <a:endParaRPr lang="id-ID" altLang="id-ID" sz="900" dirty="0"/>
          </a:p>
          <a:p>
            <a:pPr defTabSz="685800">
              <a:tabLst>
                <a:tab pos="1162050" algn="l"/>
              </a:tabLst>
            </a:pPr>
            <a:r>
              <a:rPr lang="id-ID" altLang="id-ID" sz="1650" b="1" i="1" dirty="0">
                <a:solidFill>
                  <a:srgbClr val="0000FF"/>
                </a:solidFill>
                <a:latin typeface="Bradley Hand ITC" panose="03070402050302030203" pitchFamily="66" charset="0"/>
                <a:ea typeface="Times New Roman" panose="02020603050405020304" pitchFamily="18" charset="0"/>
                <a:cs typeface="Times New Roman" panose="02020603050405020304" pitchFamily="18" charset="0"/>
              </a:rPr>
              <a:t/>
            </a:r>
            <a:br>
              <a:rPr lang="id-ID" altLang="id-ID" sz="1650" b="1" i="1" dirty="0">
                <a:solidFill>
                  <a:srgbClr val="0000FF"/>
                </a:solidFill>
                <a:latin typeface="Bradley Hand ITC" panose="03070402050302030203" pitchFamily="66" charset="0"/>
                <a:ea typeface="Times New Roman" panose="02020603050405020304" pitchFamily="18" charset="0"/>
                <a:cs typeface="Times New Roman" panose="02020603050405020304" pitchFamily="18" charset="0"/>
              </a:rPr>
            </a:br>
            <a:endParaRPr lang="id-ID" altLang="id-ID" sz="1350" dirty="0"/>
          </a:p>
        </p:txBody>
      </p:sp>
      <p:sp>
        <p:nvSpPr>
          <p:cNvPr id="9" name="Rectangle 8"/>
          <p:cNvSpPr/>
          <p:nvPr/>
        </p:nvSpPr>
        <p:spPr>
          <a:xfrm>
            <a:off x="6126068" y="3749683"/>
            <a:ext cx="2882520" cy="369332"/>
          </a:xfrm>
          <a:prstGeom prst="rect">
            <a:avLst/>
          </a:prstGeom>
        </p:spPr>
        <p:txBody>
          <a:bodyPr wrap="none">
            <a:spAutoFit/>
          </a:bodyPr>
          <a:lstStyle/>
          <a:p>
            <a:pPr eaLnBrk="0" hangingPunct="0">
              <a:tabLst>
                <a:tab pos="1162050" algn="l"/>
              </a:tabLst>
            </a:pPr>
            <a:r>
              <a:rPr lang="id-ID" altLang="id-ID" sz="1800" b="1" i="1" dirty="0">
                <a:solidFill>
                  <a:srgbClr val="FF0000"/>
                </a:solidFill>
                <a:latin typeface="Bradley Hand ITC" panose="03070402050302030203" pitchFamily="66" charset="0"/>
                <a:ea typeface="Times New Roman" panose="02020603050405020304" pitchFamily="18" charset="0"/>
              </a:rPr>
              <a:t>HENDRA MARTA YUDHA</a:t>
            </a:r>
            <a:endParaRPr lang="id-ID" altLang="id-ID" sz="900" dirty="0"/>
          </a:p>
        </p:txBody>
      </p:sp>
      <p:sp>
        <p:nvSpPr>
          <p:cNvPr id="2" name="Slide Number Placeholder 1"/>
          <p:cNvSpPr>
            <a:spLocks noGrp="1"/>
          </p:cNvSpPr>
          <p:nvPr>
            <p:ph type="sldNum" sz="quarter" idx="12"/>
          </p:nvPr>
        </p:nvSpPr>
        <p:spPr/>
        <p:txBody>
          <a:bodyPr/>
          <a:lstStyle/>
          <a:p>
            <a:fld id="{B66C6673-D28C-4D6C-89DB-5AF224FB7E85}" type="slidenum">
              <a:rPr lang="en-US" altLang="id-ID" smtClean="0"/>
              <a:pPr/>
              <a:t>108</a:t>
            </a:fld>
            <a:endParaRPr lang="en-US" altLang="id-ID"/>
          </a:p>
        </p:txBody>
      </p:sp>
      <p:sp>
        <p:nvSpPr>
          <p:cNvPr id="3" name="Date Placeholder 2"/>
          <p:cNvSpPr>
            <a:spLocks noGrp="1"/>
          </p:cNvSpPr>
          <p:nvPr>
            <p:ph type="dt" sz="half" idx="10"/>
          </p:nvPr>
        </p:nvSpPr>
        <p:spPr/>
        <p:txBody>
          <a:bodyPr/>
          <a:lstStyle/>
          <a:p>
            <a:fld id="{AA979DDF-A59B-44BC-B64D-9FF8C03BDF29}" type="datetime1">
              <a:rPr lang="en-US" altLang="id-ID" smtClean="0"/>
              <a:t>5/15/2017</a:t>
            </a:fld>
            <a:endParaRPr lang="en-US" altLang="id-ID"/>
          </a:p>
        </p:txBody>
      </p:sp>
    </p:spTree>
    <p:extLst>
      <p:ext uri="{BB962C8B-B14F-4D97-AF65-F5344CB8AC3E}">
        <p14:creationId xmlns:p14="http://schemas.microsoft.com/office/powerpoint/2010/main" val="385472790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109</a:t>
            </a:fld>
            <a:endParaRPr lang="en-US" altLang="id-ID"/>
          </a:p>
        </p:txBody>
      </p:sp>
      <p:sp>
        <p:nvSpPr>
          <p:cNvPr id="2" name="Rectangle 1"/>
          <p:cNvSpPr/>
          <p:nvPr/>
        </p:nvSpPr>
        <p:spPr>
          <a:xfrm>
            <a:off x="228600" y="228600"/>
            <a:ext cx="6781800" cy="400110"/>
          </a:xfrm>
          <a:prstGeom prst="rect">
            <a:avLst/>
          </a:prstGeom>
        </p:spPr>
        <p:txBody>
          <a:bodyPr wrap="square">
            <a:spAutoFit/>
          </a:bodyPr>
          <a:lstStyle/>
          <a:p>
            <a:pPr algn="ctr">
              <a:spcAft>
                <a:spcPts val="0"/>
              </a:spcAft>
            </a:pPr>
            <a:r>
              <a:rPr lang="id-ID" b="1" cap="all" dirty="0">
                <a:latin typeface="Tempus Sans ITC" panose="04020404030D07020202" pitchFamily="82" charset="0"/>
                <a:ea typeface="Times New Roman" panose="02020603050405020304" pitchFamily="18" charset="0"/>
              </a:rPr>
              <a:t>BAB </a:t>
            </a:r>
            <a:r>
              <a:rPr lang="id-ID" b="1" cap="all" dirty="0" smtClean="0">
                <a:latin typeface="Tempus Sans ITC" panose="04020404030D07020202" pitchFamily="82" charset="0"/>
                <a:ea typeface="Times New Roman" panose="02020603050405020304" pitchFamily="18" charset="0"/>
              </a:rPr>
              <a:t>6 PROTEKSI </a:t>
            </a:r>
            <a:r>
              <a:rPr lang="id-ID" b="1" cap="all" dirty="0">
                <a:latin typeface="Tempus Sans ITC" panose="04020404030D07020202" pitchFamily="82" charset="0"/>
                <a:ea typeface="Times New Roman" panose="02020603050405020304" pitchFamily="18" charset="0"/>
              </a:rPr>
              <a:t>ARUS LEBIH DAN GANGGUAN </a:t>
            </a:r>
            <a:r>
              <a:rPr lang="id-ID" b="1" cap="all" dirty="0" smtClean="0">
                <a:latin typeface="Tempus Sans ITC" panose="04020404030D07020202" pitchFamily="82" charset="0"/>
                <a:ea typeface="Times New Roman" panose="02020603050405020304" pitchFamily="18" charset="0"/>
              </a:rPr>
              <a:t>TANAH</a:t>
            </a:r>
            <a:endParaRPr lang="id-ID" sz="1800" b="1" cap="all" dirty="0">
              <a:latin typeface="Times New Roman" panose="02020603050405020304" pitchFamily="18" charset="0"/>
              <a:ea typeface="Times New Roman" panose="02020603050405020304" pitchFamily="18" charset="0"/>
            </a:endParaRPr>
          </a:p>
        </p:txBody>
      </p:sp>
      <p:sp>
        <p:nvSpPr>
          <p:cNvPr id="3" name="Rectangle 2"/>
          <p:cNvSpPr/>
          <p:nvPr/>
        </p:nvSpPr>
        <p:spPr>
          <a:xfrm>
            <a:off x="304800" y="762000"/>
            <a:ext cx="2624436" cy="400110"/>
          </a:xfrm>
          <a:prstGeom prst="rect">
            <a:avLst/>
          </a:prstGeom>
        </p:spPr>
        <p:txBody>
          <a:bodyPr wrap="none">
            <a:spAutoFit/>
          </a:bodyPr>
          <a:lstStyle/>
          <a:p>
            <a:pPr algn="just">
              <a:spcAft>
                <a:spcPts val="0"/>
              </a:spcAft>
            </a:pPr>
            <a:r>
              <a:rPr lang="id-ID" b="1" cap="all" dirty="0">
                <a:latin typeface="Tempus Sans ITC" panose="04020404030D07020202" pitchFamily="82" charset="0"/>
                <a:ea typeface="Times New Roman" panose="02020603050405020304" pitchFamily="18" charset="0"/>
              </a:rPr>
              <a:t>6. 1  pENDAHULUAN</a:t>
            </a:r>
            <a:endParaRPr lang="id-ID" b="1" cap="all"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762000" y="1162110"/>
            <a:ext cx="8001000" cy="707886"/>
          </a:xfrm>
          <a:prstGeom prst="rect">
            <a:avLst/>
          </a:prstGeom>
        </p:spPr>
        <p:txBody>
          <a:bodyPr wrap="square">
            <a:spAutoFit/>
          </a:bodyPr>
          <a:lstStyle/>
          <a:p>
            <a:pPr algn="just">
              <a:spcAft>
                <a:spcPts val="0"/>
              </a:spcAft>
            </a:pPr>
            <a:r>
              <a:rPr lang="id-ID" dirty="0" smtClean="0">
                <a:latin typeface="Tempus Sans ITC" panose="04020404030D07020202" pitchFamily="82" charset="0"/>
                <a:ea typeface="Times New Roman" panose="02020603050405020304" pitchFamily="18" charset="0"/>
              </a:rPr>
              <a:t>Proteksi terhadap arus lebih merupakan sebuah sistem proteksi yang pertama dipergunakan. </a:t>
            </a:r>
            <a:endParaRPr lang="id-ID" b="1"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762000" y="1981200"/>
            <a:ext cx="8153400" cy="2246769"/>
          </a:xfrm>
          <a:prstGeom prst="rect">
            <a:avLst/>
          </a:prstGeom>
        </p:spPr>
        <p:txBody>
          <a:bodyPr wrap="square">
            <a:spAutoFit/>
          </a:bodyPr>
          <a:lstStyle/>
          <a:p>
            <a:pPr algn="just">
              <a:spcAft>
                <a:spcPts val="0"/>
              </a:spcAft>
            </a:pPr>
            <a:r>
              <a:rPr lang="id-ID" dirty="0">
                <a:latin typeface="Tempus Sans ITC" panose="04020404030D07020202" pitchFamily="82" charset="0"/>
                <a:ea typeface="Times New Roman" panose="02020603050405020304" pitchFamily="18" charset="0"/>
              </a:rPr>
              <a:t>Darisini dikembangkan prinsip-prinsip tingkatan arus lebih, yaitu suatu pemisahan proteksi gangguan. Hal ini seharusnya tidak dibingungkan dengan proteksi beban lebih, yang umumnya menggunakan rele dengan waktu operasi didasarkan atas derajat kapabilitas termis dari elemen yang diproteksi. Sedangkan proteksi arus lebih secara langsung akan mengisolir gangguan, meski penyetelan umumnya tetap mengadopsi pengukuran dari proteksi beban lebih.</a:t>
            </a:r>
            <a:endParaRPr lang="id-ID" b="1" dirty="0">
              <a:latin typeface="Times New Roman" panose="02020603050405020304" pitchFamily="18" charset="0"/>
              <a:ea typeface="Times New Roman" panose="02020603050405020304" pitchFamily="18" charset="0"/>
            </a:endParaRPr>
          </a:p>
        </p:txBody>
      </p:sp>
      <p:sp>
        <p:nvSpPr>
          <p:cNvPr id="8" name="Rectangle 7"/>
          <p:cNvSpPr/>
          <p:nvPr/>
        </p:nvSpPr>
        <p:spPr>
          <a:xfrm>
            <a:off x="309748" y="4554918"/>
            <a:ext cx="3592650" cy="400110"/>
          </a:xfrm>
          <a:prstGeom prst="rect">
            <a:avLst/>
          </a:prstGeom>
        </p:spPr>
        <p:txBody>
          <a:bodyPr wrap="none">
            <a:spAutoFit/>
          </a:bodyPr>
          <a:lstStyle/>
          <a:p>
            <a:pPr algn="just">
              <a:spcAft>
                <a:spcPts val="0"/>
              </a:spcAft>
            </a:pPr>
            <a:r>
              <a:rPr lang="id-ID" b="1" cap="all" dirty="0">
                <a:latin typeface="Tempus Sans ITC" panose="04020404030D07020202" pitchFamily="82" charset="0"/>
                <a:ea typeface="Times New Roman" panose="02020603050405020304" pitchFamily="18" charset="0"/>
              </a:rPr>
              <a:t>6. 2  PROSEDUR KOORDINASI</a:t>
            </a:r>
            <a:endParaRPr lang="id-ID" b="1" cap="all"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762000" y="5004137"/>
            <a:ext cx="8001000" cy="1015663"/>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Agar  aplikasi rele arus dapat dilakukan secara benar diperlukan pengetahuan mengenai besarnya arus gangguan yang dapat mengalir pada setiap bagian dari jaringan sistem tenaga.</a:t>
            </a:r>
            <a:endParaRPr lang="id-ID" dirty="0"/>
          </a:p>
        </p:txBody>
      </p:sp>
    </p:spTree>
    <p:extLst>
      <p:ext uri="{BB962C8B-B14F-4D97-AF65-F5344CB8AC3E}">
        <p14:creationId xmlns:p14="http://schemas.microsoft.com/office/powerpoint/2010/main" val="3925953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9DF50-C9D5-43DB-8F46-01B3FE5FED3D}" type="datetime1">
              <a:rPr lang="en-US" altLang="id-ID" smtClean="0"/>
              <a:t>5/15/2017</a:t>
            </a:fld>
            <a:endParaRPr lang="en-US" altLang="id-ID"/>
          </a:p>
        </p:txBody>
      </p:sp>
      <p:sp>
        <p:nvSpPr>
          <p:cNvPr id="11" name="Slide Number Placeholder 5"/>
          <p:cNvSpPr>
            <a:spLocks noGrp="1"/>
          </p:cNvSpPr>
          <p:nvPr>
            <p:ph type="sldNum" sz="quarter" idx="12"/>
          </p:nvPr>
        </p:nvSpPr>
        <p:spPr/>
        <p:txBody>
          <a:bodyPr/>
          <a:lstStyle/>
          <a:p>
            <a:fld id="{3494BBFB-87EC-4490-8A7E-1C728BB2D77C}" type="slidenum">
              <a:rPr lang="en-US" altLang="id-ID"/>
              <a:pPr/>
              <a:t>11</a:t>
            </a:fld>
            <a:endParaRPr lang="en-US" altLang="id-ID"/>
          </a:p>
        </p:txBody>
      </p:sp>
      <p:sp>
        <p:nvSpPr>
          <p:cNvPr id="149506" name="Rectangle 2"/>
          <p:cNvSpPr>
            <a:spLocks noChangeArrowheads="1"/>
          </p:cNvSpPr>
          <p:nvPr/>
        </p:nvSpPr>
        <p:spPr bwMode="auto">
          <a:xfrm>
            <a:off x="152400" y="228600"/>
            <a:ext cx="24241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id-ID" altLang="id-ID" b="1"/>
              <a:t>1. 3  KEANDALAN</a:t>
            </a:r>
          </a:p>
        </p:txBody>
      </p:sp>
      <p:sp>
        <p:nvSpPr>
          <p:cNvPr id="149507" name="Rectangle 3"/>
          <p:cNvSpPr>
            <a:spLocks noChangeArrowheads="1"/>
          </p:cNvSpPr>
          <p:nvPr/>
        </p:nvSpPr>
        <p:spPr bwMode="auto">
          <a:xfrm>
            <a:off x="166688" y="685800"/>
            <a:ext cx="88249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a:t>Kesalahan operasi pada suatu sistem tenaga elektrik dapat terjadi </a:t>
            </a:r>
            <a:r>
              <a:rPr lang="en-US" altLang="id-ID"/>
              <a:t>d</a:t>
            </a:r>
            <a:r>
              <a:rPr lang="id-ID" altLang="id-ID"/>
              <a:t>isebabkan oleh salah satu dari keadaan berikut:</a:t>
            </a:r>
            <a:r>
              <a:rPr lang="en-US" altLang="id-ID"/>
              <a:t> </a:t>
            </a:r>
          </a:p>
        </p:txBody>
      </p:sp>
      <p:sp>
        <p:nvSpPr>
          <p:cNvPr id="149508" name="Rectangle 4"/>
          <p:cNvSpPr>
            <a:spLocks noChangeArrowheads="1"/>
          </p:cNvSpPr>
          <p:nvPr/>
        </p:nvSpPr>
        <p:spPr bwMode="auto">
          <a:xfrm>
            <a:off x="533400" y="1371600"/>
            <a:ext cx="2147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id-ID" altLang="id-ID"/>
              <a:t>Kesalahan desain</a:t>
            </a:r>
            <a:endParaRPr lang="en-US" altLang="id-ID" sz="1800">
              <a:latin typeface="Arial" panose="020B0604020202020204" pitchFamily="34" charset="0"/>
            </a:endParaRPr>
          </a:p>
        </p:txBody>
      </p:sp>
      <p:sp>
        <p:nvSpPr>
          <p:cNvPr id="149509" name="Rectangle 5"/>
          <p:cNvSpPr>
            <a:spLocks noChangeArrowheads="1"/>
          </p:cNvSpPr>
          <p:nvPr/>
        </p:nvSpPr>
        <p:spPr bwMode="auto">
          <a:xfrm>
            <a:off x="533400" y="1752600"/>
            <a:ext cx="2347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id-ID" altLang="id-ID"/>
              <a:t>Kesalahan Instalasi</a:t>
            </a:r>
            <a:endParaRPr lang="en-US" altLang="id-ID" sz="1800">
              <a:latin typeface="Arial" panose="020B0604020202020204" pitchFamily="34" charset="0"/>
            </a:endParaRPr>
          </a:p>
        </p:txBody>
      </p:sp>
      <p:sp>
        <p:nvSpPr>
          <p:cNvPr id="149510" name="Rectangle 6"/>
          <p:cNvSpPr>
            <a:spLocks noChangeArrowheads="1"/>
          </p:cNvSpPr>
          <p:nvPr/>
        </p:nvSpPr>
        <p:spPr bwMode="auto">
          <a:xfrm>
            <a:off x="533400" y="2133600"/>
            <a:ext cx="1225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a:t>Penuaan</a:t>
            </a:r>
            <a:r>
              <a:rPr lang="en-US" altLang="id-ID"/>
              <a:t> </a:t>
            </a:r>
          </a:p>
        </p:txBody>
      </p:sp>
      <p:sp>
        <p:nvSpPr>
          <p:cNvPr id="149511" name="Rectangle 7"/>
          <p:cNvSpPr>
            <a:spLocks noChangeArrowheads="1"/>
          </p:cNvSpPr>
          <p:nvPr/>
        </p:nvSpPr>
        <p:spPr bwMode="auto">
          <a:xfrm>
            <a:off x="158750" y="2879725"/>
            <a:ext cx="2660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b="1"/>
              <a:t>1. 4  SELEKTIVITAS</a:t>
            </a:r>
            <a:r>
              <a:rPr lang="en-US" altLang="id-ID"/>
              <a:t> </a:t>
            </a:r>
          </a:p>
        </p:txBody>
      </p:sp>
      <p:sp>
        <p:nvSpPr>
          <p:cNvPr id="149512" name="Rectangle 8"/>
          <p:cNvSpPr>
            <a:spLocks noChangeArrowheads="1"/>
          </p:cNvSpPr>
          <p:nvPr/>
        </p:nvSpPr>
        <p:spPr bwMode="auto">
          <a:xfrm>
            <a:off x="152400" y="3336925"/>
            <a:ext cx="8534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a:t>Proteksi disusun dalam zona operasi tertentu, yang mencakup keseluruhan sistem tenaga elektrik tanpa terkecuali sehingga tidak ada daerah yang tidak terlindungi</a:t>
            </a:r>
            <a:r>
              <a:rPr lang="en-US" altLang="id-ID"/>
              <a:t> </a:t>
            </a:r>
          </a:p>
        </p:txBody>
      </p:sp>
      <p:sp>
        <p:nvSpPr>
          <p:cNvPr id="149513" name="Rectangle 9"/>
          <p:cNvSpPr>
            <a:spLocks noChangeArrowheads="1"/>
          </p:cNvSpPr>
          <p:nvPr/>
        </p:nvSpPr>
        <p:spPr bwMode="auto">
          <a:xfrm>
            <a:off x="152400" y="4495800"/>
            <a:ext cx="8991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a:t>Bila terjadi gangguan, sistem proteksi dibutuhkan untuk memilih dan memutuskan Pemutus Tenaga yang terdekat dengan titik gangguan.</a:t>
            </a:r>
            <a:r>
              <a:rPr lang="en-US" altLang="id-ID"/>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49506"/>
                                        </p:tgtEl>
                                        <p:attrNameLst>
                                          <p:attrName>style.visibility</p:attrName>
                                        </p:attrNameLst>
                                      </p:cBhvr>
                                      <p:to>
                                        <p:strVal val="visible"/>
                                      </p:to>
                                    </p:set>
                                    <p:anim calcmode="lin" valueType="num">
                                      <p:cBhvr>
                                        <p:cTn id="7" dur="1000" fill="hold"/>
                                        <p:tgtEl>
                                          <p:spTgt spid="149506"/>
                                        </p:tgtEl>
                                        <p:attrNameLst>
                                          <p:attrName>ppt_x</p:attrName>
                                        </p:attrNameLst>
                                      </p:cBhvr>
                                      <p:tavLst>
                                        <p:tav tm="0">
                                          <p:val>
                                            <p:strVal val="#ppt_x-.2"/>
                                          </p:val>
                                        </p:tav>
                                        <p:tav tm="100000">
                                          <p:val>
                                            <p:strVal val="#ppt_x"/>
                                          </p:val>
                                        </p:tav>
                                      </p:tavLst>
                                    </p:anim>
                                    <p:anim calcmode="lin" valueType="num">
                                      <p:cBhvr>
                                        <p:cTn id="8" dur="1000" fill="hold"/>
                                        <p:tgtEl>
                                          <p:spTgt spid="14950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950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6" fill="hold" grpId="0" nodeType="clickEffect">
                                  <p:stCondLst>
                                    <p:cond delay="0"/>
                                  </p:stCondLst>
                                  <p:childTnLst>
                                    <p:set>
                                      <p:cBhvr>
                                        <p:cTn id="13" dur="1" fill="hold">
                                          <p:stCondLst>
                                            <p:cond delay="0"/>
                                          </p:stCondLst>
                                        </p:cTn>
                                        <p:tgtEl>
                                          <p:spTgt spid="149507"/>
                                        </p:tgtEl>
                                        <p:attrNameLst>
                                          <p:attrName>style.visibility</p:attrName>
                                        </p:attrNameLst>
                                      </p:cBhvr>
                                      <p:to>
                                        <p:strVal val="visible"/>
                                      </p:to>
                                    </p:set>
                                    <p:animEffect transition="in" filter="strips(downRight)">
                                      <p:cBhvr>
                                        <p:cTn id="14" dur="2000"/>
                                        <p:tgtEl>
                                          <p:spTgt spid="14950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6" fill="hold" grpId="0" nodeType="clickEffect">
                                  <p:stCondLst>
                                    <p:cond delay="0"/>
                                  </p:stCondLst>
                                  <p:childTnLst>
                                    <p:set>
                                      <p:cBhvr>
                                        <p:cTn id="18" dur="1" fill="hold">
                                          <p:stCondLst>
                                            <p:cond delay="0"/>
                                          </p:stCondLst>
                                        </p:cTn>
                                        <p:tgtEl>
                                          <p:spTgt spid="149508"/>
                                        </p:tgtEl>
                                        <p:attrNameLst>
                                          <p:attrName>style.visibility</p:attrName>
                                        </p:attrNameLst>
                                      </p:cBhvr>
                                      <p:to>
                                        <p:strVal val="visible"/>
                                      </p:to>
                                    </p:set>
                                    <p:animEffect transition="in" filter="strips(downRight)">
                                      <p:cBhvr>
                                        <p:cTn id="19" dur="500"/>
                                        <p:tgtEl>
                                          <p:spTgt spid="14950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149509"/>
                                        </p:tgtEl>
                                        <p:attrNameLst>
                                          <p:attrName>style.visibility</p:attrName>
                                        </p:attrNameLst>
                                      </p:cBhvr>
                                      <p:to>
                                        <p:strVal val="visible"/>
                                      </p:to>
                                    </p:set>
                                    <p:animEffect transition="in" filter="strips(downRight)">
                                      <p:cBhvr>
                                        <p:cTn id="24" dur="500"/>
                                        <p:tgtEl>
                                          <p:spTgt spid="14950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6" fill="hold" grpId="0" nodeType="clickEffect">
                                  <p:stCondLst>
                                    <p:cond delay="0"/>
                                  </p:stCondLst>
                                  <p:childTnLst>
                                    <p:set>
                                      <p:cBhvr>
                                        <p:cTn id="28" dur="1" fill="hold">
                                          <p:stCondLst>
                                            <p:cond delay="0"/>
                                          </p:stCondLst>
                                        </p:cTn>
                                        <p:tgtEl>
                                          <p:spTgt spid="149510"/>
                                        </p:tgtEl>
                                        <p:attrNameLst>
                                          <p:attrName>style.visibility</p:attrName>
                                        </p:attrNameLst>
                                      </p:cBhvr>
                                      <p:to>
                                        <p:strVal val="visible"/>
                                      </p:to>
                                    </p:set>
                                    <p:animEffect transition="in" filter="strips(downRight)">
                                      <p:cBhvr>
                                        <p:cTn id="29" dur="500"/>
                                        <p:tgtEl>
                                          <p:spTgt spid="14951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149511"/>
                                        </p:tgtEl>
                                        <p:attrNameLst>
                                          <p:attrName>style.visibility</p:attrName>
                                        </p:attrNameLst>
                                      </p:cBhvr>
                                      <p:to>
                                        <p:strVal val="visible"/>
                                      </p:to>
                                    </p:set>
                                    <p:anim calcmode="lin" valueType="num">
                                      <p:cBhvr>
                                        <p:cTn id="34" dur="1000" fill="hold"/>
                                        <p:tgtEl>
                                          <p:spTgt spid="149511"/>
                                        </p:tgtEl>
                                        <p:attrNameLst>
                                          <p:attrName>ppt_x</p:attrName>
                                        </p:attrNameLst>
                                      </p:cBhvr>
                                      <p:tavLst>
                                        <p:tav tm="0">
                                          <p:val>
                                            <p:strVal val="#ppt_x-.2"/>
                                          </p:val>
                                        </p:tav>
                                        <p:tav tm="100000">
                                          <p:val>
                                            <p:strVal val="#ppt_x"/>
                                          </p:val>
                                        </p:tav>
                                      </p:tavLst>
                                    </p:anim>
                                    <p:anim calcmode="lin" valueType="num">
                                      <p:cBhvr>
                                        <p:cTn id="35" dur="1000" fill="hold"/>
                                        <p:tgtEl>
                                          <p:spTgt spid="149511"/>
                                        </p:tgtEl>
                                        <p:attrNameLst>
                                          <p:attrName>ppt_y</p:attrName>
                                        </p:attrNameLst>
                                      </p:cBhvr>
                                      <p:tavLst>
                                        <p:tav tm="0">
                                          <p:val>
                                            <p:strVal val="#ppt_y"/>
                                          </p:val>
                                        </p:tav>
                                        <p:tav tm="100000">
                                          <p:val>
                                            <p:strVal val="#ppt_y"/>
                                          </p:val>
                                        </p:tav>
                                      </p:tavLst>
                                    </p:anim>
                                    <p:animEffect transition="in" filter="wipe(right)" prLst="gradientSize: 0.1">
                                      <p:cBhvr>
                                        <p:cTn id="36" dur="1000"/>
                                        <p:tgtEl>
                                          <p:spTgt spid="14951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149512"/>
                                        </p:tgtEl>
                                        <p:attrNameLst>
                                          <p:attrName>style.visibility</p:attrName>
                                        </p:attrNameLst>
                                      </p:cBhvr>
                                      <p:to>
                                        <p:strVal val="visible"/>
                                      </p:to>
                                    </p:set>
                                    <p:anim calcmode="lin" valueType="num">
                                      <p:cBhvr>
                                        <p:cTn id="41" dur="1000" fill="hold"/>
                                        <p:tgtEl>
                                          <p:spTgt spid="149512"/>
                                        </p:tgtEl>
                                        <p:attrNameLst>
                                          <p:attrName>ppt_x</p:attrName>
                                        </p:attrNameLst>
                                      </p:cBhvr>
                                      <p:tavLst>
                                        <p:tav tm="0">
                                          <p:val>
                                            <p:strVal val="#ppt_x-.2"/>
                                          </p:val>
                                        </p:tav>
                                        <p:tav tm="100000">
                                          <p:val>
                                            <p:strVal val="#ppt_x"/>
                                          </p:val>
                                        </p:tav>
                                      </p:tavLst>
                                    </p:anim>
                                    <p:anim calcmode="lin" valueType="num">
                                      <p:cBhvr>
                                        <p:cTn id="42" dur="1000" fill="hold"/>
                                        <p:tgtEl>
                                          <p:spTgt spid="149512"/>
                                        </p:tgtEl>
                                        <p:attrNameLst>
                                          <p:attrName>ppt_y</p:attrName>
                                        </p:attrNameLst>
                                      </p:cBhvr>
                                      <p:tavLst>
                                        <p:tav tm="0">
                                          <p:val>
                                            <p:strVal val="#ppt_y"/>
                                          </p:val>
                                        </p:tav>
                                        <p:tav tm="100000">
                                          <p:val>
                                            <p:strVal val="#ppt_y"/>
                                          </p:val>
                                        </p:tav>
                                      </p:tavLst>
                                    </p:anim>
                                    <p:animEffect transition="in" filter="wipe(right)" prLst="gradientSize: 0.1">
                                      <p:cBhvr>
                                        <p:cTn id="43" dur="1000"/>
                                        <p:tgtEl>
                                          <p:spTgt spid="14951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9" presetClass="entr" presetSubtype="0" fill="hold" grpId="0" nodeType="clickEffect">
                                  <p:stCondLst>
                                    <p:cond delay="0"/>
                                  </p:stCondLst>
                                  <p:childTnLst>
                                    <p:set>
                                      <p:cBhvr>
                                        <p:cTn id="47" dur="1" fill="hold">
                                          <p:stCondLst>
                                            <p:cond delay="0"/>
                                          </p:stCondLst>
                                        </p:cTn>
                                        <p:tgtEl>
                                          <p:spTgt spid="149513"/>
                                        </p:tgtEl>
                                        <p:attrNameLst>
                                          <p:attrName>style.visibility</p:attrName>
                                        </p:attrNameLst>
                                      </p:cBhvr>
                                      <p:to>
                                        <p:strVal val="visible"/>
                                      </p:to>
                                    </p:set>
                                    <p:anim calcmode="lin" valueType="num">
                                      <p:cBhvr>
                                        <p:cTn id="48" dur="1000" fill="hold"/>
                                        <p:tgtEl>
                                          <p:spTgt spid="149513"/>
                                        </p:tgtEl>
                                        <p:attrNameLst>
                                          <p:attrName>ppt_x</p:attrName>
                                        </p:attrNameLst>
                                      </p:cBhvr>
                                      <p:tavLst>
                                        <p:tav tm="0">
                                          <p:val>
                                            <p:strVal val="#ppt_x-.2"/>
                                          </p:val>
                                        </p:tav>
                                        <p:tav tm="100000">
                                          <p:val>
                                            <p:strVal val="#ppt_x"/>
                                          </p:val>
                                        </p:tav>
                                      </p:tavLst>
                                    </p:anim>
                                    <p:anim calcmode="lin" valueType="num">
                                      <p:cBhvr>
                                        <p:cTn id="49" dur="1000" fill="hold"/>
                                        <p:tgtEl>
                                          <p:spTgt spid="149513"/>
                                        </p:tgtEl>
                                        <p:attrNameLst>
                                          <p:attrName>ppt_y</p:attrName>
                                        </p:attrNameLst>
                                      </p:cBhvr>
                                      <p:tavLst>
                                        <p:tav tm="0">
                                          <p:val>
                                            <p:strVal val="#ppt_y"/>
                                          </p:val>
                                        </p:tav>
                                        <p:tav tm="100000">
                                          <p:val>
                                            <p:strVal val="#ppt_y"/>
                                          </p:val>
                                        </p:tav>
                                      </p:tavLst>
                                    </p:anim>
                                    <p:animEffect transition="in" filter="wipe(right)" prLst="gradientSize: 0.1">
                                      <p:cBhvr>
                                        <p:cTn id="50" dur="1000"/>
                                        <p:tgtEl>
                                          <p:spTgt spid="149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p:bldP spid="149507" grpId="0"/>
      <p:bldP spid="149508" grpId="0"/>
      <p:bldP spid="149509" grpId="0"/>
      <p:bldP spid="149510" grpId="0"/>
      <p:bldP spid="149511" grpId="0"/>
      <p:bldP spid="149512" grpId="0"/>
      <p:bldP spid="149513"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110</a:t>
            </a:fld>
            <a:endParaRPr lang="en-US" altLang="id-ID"/>
          </a:p>
        </p:txBody>
      </p:sp>
      <p:sp>
        <p:nvSpPr>
          <p:cNvPr id="2" name="Rectangle 1"/>
          <p:cNvSpPr/>
          <p:nvPr/>
        </p:nvSpPr>
        <p:spPr>
          <a:xfrm>
            <a:off x="533400" y="381000"/>
            <a:ext cx="8305800" cy="400110"/>
          </a:xfrm>
          <a:prstGeom prst="rect">
            <a:avLst/>
          </a:prstGeom>
        </p:spPr>
        <p:txBody>
          <a:bodyPr wrap="square">
            <a:spAutoFit/>
          </a:bodyPr>
          <a:lstStyle/>
          <a:p>
            <a:pPr algn="just">
              <a:spcAft>
                <a:spcPts val="0"/>
              </a:spcAft>
            </a:pPr>
            <a:r>
              <a:rPr lang="id-ID" dirty="0" smtClean="0">
                <a:latin typeface="Tempus Sans ITC" panose="04020404030D07020202" pitchFamily="82" charset="0"/>
                <a:ea typeface="Times New Roman" panose="02020603050405020304" pitchFamily="18" charset="0"/>
              </a:rPr>
              <a:t>Data yang dibutuhkan dalam studi penyetelan rele, antara lain:</a:t>
            </a:r>
            <a:endParaRPr lang="id-ID" b="1"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844138" y="758349"/>
            <a:ext cx="8001000" cy="3477875"/>
          </a:xfrm>
          <a:prstGeom prst="rect">
            <a:avLst/>
          </a:prstGeom>
        </p:spPr>
        <p:txBody>
          <a:bodyPr wrap="square">
            <a:spAutoFit/>
          </a:bodyPr>
          <a:lstStyle/>
          <a:p>
            <a:pPr algn="just">
              <a:spcAft>
                <a:spcPts val="0"/>
              </a:spcAft>
            </a:pPr>
            <a:endParaRPr lang="id-ID" b="1" cap="all"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eriod"/>
              <a:tabLst>
                <a:tab pos="457200" algn="l"/>
              </a:tabLst>
            </a:pPr>
            <a:r>
              <a:rPr lang="id-ID" dirty="0" smtClean="0">
                <a:latin typeface="Tempus Sans ITC" panose="04020404030D07020202" pitchFamily="82" charset="0"/>
                <a:ea typeface="Times New Roman" panose="02020603050405020304" pitchFamily="18" charset="0"/>
              </a:rPr>
              <a:t>Diagram segaris dari sistem yang menunjukkan rating dan tipe peralatan proteksi serta CT yang dipergunakan.</a:t>
            </a:r>
            <a:endParaRPr lang="id-ID"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eriod"/>
              <a:tabLst>
                <a:tab pos="457200" algn="l"/>
              </a:tabLst>
            </a:pPr>
            <a:r>
              <a:rPr lang="id-ID" dirty="0" smtClean="0">
                <a:latin typeface="Tempus Sans ITC" panose="04020404030D07020202" pitchFamily="82" charset="0"/>
                <a:ea typeface="Times New Roman" panose="02020603050405020304" pitchFamily="18" charset="0"/>
              </a:rPr>
              <a:t>Impedansi dalam besaran ohmik, persen atau pu dari transformator daya, mesin-mesin berputar dan sirkit penyulang.</a:t>
            </a:r>
            <a:endParaRPr lang="id-ID"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eriod"/>
              <a:tabLst>
                <a:tab pos="457200" algn="l"/>
              </a:tabLst>
            </a:pPr>
            <a:r>
              <a:rPr lang="id-ID" dirty="0" smtClean="0">
                <a:latin typeface="Tempus Sans ITC" panose="04020404030D07020202" pitchFamily="82" charset="0"/>
                <a:ea typeface="Times New Roman" panose="02020603050405020304" pitchFamily="18" charset="0"/>
              </a:rPr>
              <a:t>Besar arus gangguan minimum dan maksimum yang mungkin akan mengalir pada masing-masing peralatan proteksi.</a:t>
            </a:r>
            <a:endParaRPr lang="id-ID"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eriod"/>
              <a:tabLst>
                <a:tab pos="457200" algn="l"/>
              </a:tabLst>
            </a:pPr>
            <a:r>
              <a:rPr lang="id-ID" dirty="0" smtClean="0">
                <a:latin typeface="Tempus Sans ITC" panose="04020404030D07020202" pitchFamily="82" charset="0"/>
                <a:ea typeface="Times New Roman" panose="02020603050405020304" pitchFamily="18" charset="0"/>
              </a:rPr>
              <a:t>Arus pengasutan dari motor dan arus pengasutan serta waktu stalling dari motor induksi.</a:t>
            </a:r>
            <a:endParaRPr lang="id-ID"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eriod"/>
              <a:tabLst>
                <a:tab pos="457200" algn="l"/>
              </a:tabLst>
            </a:pPr>
            <a:r>
              <a:rPr lang="id-ID" dirty="0" smtClean="0">
                <a:latin typeface="Tempus Sans ITC" panose="04020404030D07020202" pitchFamily="82" charset="0"/>
                <a:ea typeface="Times New Roman" panose="02020603050405020304" pitchFamily="18" charset="0"/>
              </a:rPr>
              <a:t>Arus beban puncak maksimum yang akan melalui peralatan proteksi.</a:t>
            </a:r>
            <a:endParaRPr lang="id-ID"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eriod"/>
              <a:tabLst>
                <a:tab pos="457200" algn="l"/>
              </a:tabLst>
            </a:pPr>
            <a:r>
              <a:rPr lang="id-ID" dirty="0" smtClean="0">
                <a:latin typeface="Tempus Sans ITC" panose="04020404030D07020202" pitchFamily="82" charset="0"/>
                <a:ea typeface="Times New Roman" panose="02020603050405020304" pitchFamily="18" charset="0"/>
              </a:rPr>
              <a:t>Kurva kinerja transformator arus (ct)</a:t>
            </a:r>
            <a:endParaRPr lang="id-ID" b="1" dirty="0">
              <a:latin typeface="Times New Roman" panose="02020603050405020304" pitchFamily="18" charset="0"/>
              <a:ea typeface="Times New Roman" panose="02020603050405020304" pitchFamily="18" charset="0"/>
            </a:endParaRPr>
          </a:p>
        </p:txBody>
      </p:sp>
      <p:sp>
        <p:nvSpPr>
          <p:cNvPr id="6" name="Rectangle 5"/>
          <p:cNvSpPr/>
          <p:nvPr/>
        </p:nvSpPr>
        <p:spPr>
          <a:xfrm>
            <a:off x="546265" y="4421128"/>
            <a:ext cx="8412678" cy="1323439"/>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Penyetelan Rele ditentukan pertama kali agar dapat memberikan waktu operasi pemutusan terpendek pada level gangguan maksimum dan kemudian diperiksa apakah operasi ini juga dapat memuaskan untuk arus gangguan minimum yang mungkin terjadi.</a:t>
            </a:r>
            <a:endParaRPr lang="id-ID" dirty="0"/>
          </a:p>
        </p:txBody>
      </p:sp>
    </p:spTree>
    <p:extLst>
      <p:ext uri="{BB962C8B-B14F-4D97-AF65-F5344CB8AC3E}">
        <p14:creationId xmlns:p14="http://schemas.microsoft.com/office/powerpoint/2010/main" val="223903992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111</a:t>
            </a:fld>
            <a:endParaRPr lang="en-US" altLang="id-ID"/>
          </a:p>
        </p:txBody>
      </p:sp>
      <p:sp>
        <p:nvSpPr>
          <p:cNvPr id="2" name="Rectangle 1"/>
          <p:cNvSpPr/>
          <p:nvPr/>
        </p:nvSpPr>
        <p:spPr>
          <a:xfrm>
            <a:off x="842158" y="1976629"/>
            <a:ext cx="7997042" cy="1938992"/>
          </a:xfrm>
          <a:prstGeom prst="rect">
            <a:avLst/>
          </a:prstGeom>
        </p:spPr>
        <p:txBody>
          <a:bodyPr wrap="square">
            <a:spAutoFit/>
          </a:bodyPr>
          <a:lstStyle/>
          <a:p>
            <a:pPr lvl="0" algn="just">
              <a:spcAft>
                <a:spcPts val="0"/>
              </a:spcAft>
              <a:tabLst>
                <a:tab pos="457200" algn="l"/>
              </a:tabLst>
            </a:pPr>
            <a:r>
              <a:rPr lang="id-ID" dirty="0" smtClean="0">
                <a:latin typeface="Tempus Sans ITC" panose="04020404030D07020202" pitchFamily="82" charset="0"/>
                <a:ea typeface="Times New Roman" panose="02020603050405020304" pitchFamily="18" charset="0"/>
              </a:rPr>
              <a:t>Yakinkan bahwa rele terjauh dari sumber memiliki setelan arus yang sama atau lebih rendah dari rele dibelakangnya, mengingat arus primer yang dibutuhkan untuk mengoperasikan rele didepan adalah sama atau lebih kecil dari arus primer yang diperlukan untuk mengoperasikan rele berikutnya.</a:t>
            </a:r>
            <a:endParaRPr lang="id-ID" b="1" dirty="0" smtClean="0">
              <a:latin typeface="Times New Roman" panose="02020603050405020304" pitchFamily="18" charset="0"/>
              <a:ea typeface="Times New Roman" panose="02020603050405020304" pitchFamily="18" charset="0"/>
            </a:endParaRPr>
          </a:p>
          <a:p>
            <a:pPr algn="just">
              <a:spcAft>
                <a:spcPts val="0"/>
              </a:spcAft>
            </a:pPr>
            <a:r>
              <a:rPr lang="id-ID" b="1" dirty="0" smtClean="0">
                <a:latin typeface="Tempus Sans ITC" panose="04020404030D07020202" pitchFamily="82" charset="0"/>
                <a:ea typeface="Times New Roman" panose="02020603050405020304" pitchFamily="18" charset="0"/>
              </a:rPr>
              <a:t> </a:t>
            </a:r>
            <a:endParaRPr lang="id-ID" b="1"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457200" y="306402"/>
            <a:ext cx="8382000" cy="707886"/>
          </a:xfrm>
          <a:prstGeom prst="rect">
            <a:avLst/>
          </a:prstGeom>
        </p:spPr>
        <p:txBody>
          <a:bodyPr wrap="square">
            <a:spAutoFit/>
          </a:bodyPr>
          <a:lstStyle/>
          <a:p>
            <a:pPr algn="just">
              <a:spcAft>
                <a:spcPts val="0"/>
              </a:spcAft>
            </a:pPr>
            <a:r>
              <a:rPr lang="id-ID" dirty="0">
                <a:latin typeface="Tempus Sans ITC" panose="04020404030D07020202" pitchFamily="82" charset="0"/>
                <a:ea typeface="Times New Roman" panose="02020603050405020304" pitchFamily="18" charset="0"/>
              </a:rPr>
              <a:t>Aturan dasar untuk mendapatkan koordinasi rele yang benar dapat dinyatakan sebagai berikut:</a:t>
            </a:r>
            <a:endParaRPr lang="id-ID" b="1" dirty="0">
              <a:latin typeface="Times New Roman" panose="02020603050405020304" pitchFamily="18" charset="0"/>
              <a:ea typeface="Times New Roman" panose="02020603050405020304" pitchFamily="18" charset="0"/>
            </a:endParaRPr>
          </a:p>
        </p:txBody>
      </p:sp>
      <p:sp>
        <p:nvSpPr>
          <p:cNvPr id="6" name="Rectangle 5"/>
          <p:cNvSpPr/>
          <p:nvPr/>
        </p:nvSpPr>
        <p:spPr>
          <a:xfrm>
            <a:off x="838200" y="1143000"/>
            <a:ext cx="8001000" cy="707886"/>
          </a:xfrm>
          <a:prstGeom prst="rect">
            <a:avLst/>
          </a:prstGeom>
        </p:spPr>
        <p:txBody>
          <a:bodyPr wrap="square">
            <a:spAutoFit/>
          </a:bodyPr>
          <a:lstStyle/>
          <a:p>
            <a:pPr lvl="0" algn="just">
              <a:spcAft>
                <a:spcPts val="0"/>
              </a:spcAft>
              <a:tabLst>
                <a:tab pos="457200" algn="l"/>
              </a:tabLst>
            </a:pPr>
            <a:r>
              <a:rPr lang="id-ID" dirty="0">
                <a:latin typeface="Tempus Sans ITC" panose="04020404030D07020202" pitchFamily="82" charset="0"/>
                <a:ea typeface="Times New Roman" panose="02020603050405020304" pitchFamily="18" charset="0"/>
              </a:rPr>
              <a:t>Bila memungkinkan, gunakan rele yang memiliki karakteristik operasi yang sama bila rele terpasang secara seri.</a:t>
            </a:r>
            <a:endParaRPr lang="id-ID" b="1" dirty="0">
              <a:latin typeface="Times New Roman" panose="02020603050405020304" pitchFamily="18" charset="0"/>
              <a:ea typeface="Times New Roman" panose="02020603050405020304" pitchFamily="18" charset="0"/>
            </a:endParaRPr>
          </a:p>
        </p:txBody>
      </p:sp>
      <p:sp>
        <p:nvSpPr>
          <p:cNvPr id="7" name="Rectangle 6"/>
          <p:cNvSpPr/>
          <p:nvPr/>
        </p:nvSpPr>
        <p:spPr>
          <a:xfrm>
            <a:off x="457200" y="3780380"/>
            <a:ext cx="6248400" cy="400110"/>
          </a:xfrm>
          <a:prstGeom prst="rect">
            <a:avLst/>
          </a:prstGeom>
        </p:spPr>
        <p:txBody>
          <a:bodyPr wrap="square">
            <a:spAutoFit/>
          </a:bodyPr>
          <a:lstStyle/>
          <a:p>
            <a:pPr algn="just">
              <a:spcAft>
                <a:spcPts val="0"/>
              </a:spcAft>
            </a:pPr>
            <a:r>
              <a:rPr lang="id-ID" b="1" cap="all" dirty="0">
                <a:latin typeface="Tempus Sans ITC" panose="04020404030D07020202" pitchFamily="82" charset="0"/>
                <a:ea typeface="Times New Roman" panose="02020603050405020304" pitchFamily="18" charset="0"/>
              </a:rPr>
              <a:t>6. 3  PRINSIP-PRINSIP TINGKATAN ARUS – WAKTU</a:t>
            </a:r>
            <a:endParaRPr lang="id-ID" b="1" cap="all"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838200" y="4252118"/>
            <a:ext cx="8001000" cy="1015663"/>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Dari sekian banyak metode yang mungkin digunakan untuk mendapatkan koordinasi Rele yang benar ,baik menggunakan tingkatan waktu, arus atau kombinasi keduanya.</a:t>
            </a:r>
            <a:endParaRPr lang="id-ID" dirty="0"/>
          </a:p>
        </p:txBody>
      </p:sp>
    </p:spTree>
    <p:extLst>
      <p:ext uri="{BB962C8B-B14F-4D97-AF65-F5344CB8AC3E}">
        <p14:creationId xmlns:p14="http://schemas.microsoft.com/office/powerpoint/2010/main" val="241340022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112</a:t>
            </a:fld>
            <a:endParaRPr lang="en-US" altLang="id-ID"/>
          </a:p>
        </p:txBody>
      </p:sp>
      <p:sp>
        <p:nvSpPr>
          <p:cNvPr id="2" name="Rectangle 1"/>
          <p:cNvSpPr/>
          <p:nvPr/>
        </p:nvSpPr>
        <p:spPr>
          <a:xfrm>
            <a:off x="304800" y="304800"/>
            <a:ext cx="5410200" cy="400110"/>
          </a:xfrm>
          <a:prstGeom prst="rect">
            <a:avLst/>
          </a:prstGeom>
        </p:spPr>
        <p:txBody>
          <a:bodyPr wrap="square">
            <a:spAutoFit/>
          </a:bodyPr>
          <a:lstStyle/>
          <a:p>
            <a:pPr algn="just">
              <a:spcAft>
                <a:spcPts val="0"/>
              </a:spcAft>
            </a:pPr>
            <a:r>
              <a:rPr lang="id-ID" b="1" cap="all" dirty="0">
                <a:latin typeface="Tempus Sans ITC" panose="04020404030D07020202" pitchFamily="82" charset="0"/>
                <a:ea typeface="Times New Roman" panose="02020603050405020304" pitchFamily="18" charset="0"/>
              </a:rPr>
              <a:t>6. 3. 1   Pemisahan Berdasarkan Waktu</a:t>
            </a:r>
            <a:endParaRPr lang="id-ID" b="1" cap="all" dirty="0">
              <a:effectLst/>
              <a:latin typeface="Times New Roman" panose="02020603050405020304" pitchFamily="18" charset="0"/>
              <a:ea typeface="Times New Roman" panose="02020603050405020304" pitchFamily="18" charset="0"/>
            </a:endParaRPr>
          </a:p>
        </p:txBody>
      </p:sp>
      <p:pic>
        <p:nvPicPr>
          <p:cNvPr id="1026" name="Picture 2" desc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647" y="2317198"/>
            <a:ext cx="5852158" cy="1839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09600" y="745500"/>
            <a:ext cx="8077200" cy="1323439"/>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Pada metode ini, pada setiap Rele yang mengendalikan suatu pemutus tenaga (PMT) diberikan interval waktu operasi yang meyakinkan bahwa PMT yang paling dekat dengan titik gangguan yang akan membuka pertamakali</a:t>
            </a:r>
            <a:endParaRPr lang="id-ID" dirty="0"/>
          </a:p>
        </p:txBody>
      </p:sp>
      <p:sp>
        <p:nvSpPr>
          <p:cNvPr id="6" name="Rectangle 5"/>
          <p:cNvSpPr/>
          <p:nvPr/>
        </p:nvSpPr>
        <p:spPr>
          <a:xfrm>
            <a:off x="762000" y="4267200"/>
            <a:ext cx="8191500" cy="1631216"/>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PMT diletakkan pada B, C, D dan E yang merupakan titik-titik awal dari suatu seksi atau awal dari titik injeksi setiap seksi dari sebuah sistem tenaga. Masing-masing unit proteksi dilengkapi dengan Rele arus lebih tipe ‘definite time delay’  dimana operasi Rele diinisiasi oleh elemen ‘time delay’.</a:t>
            </a:r>
            <a:endParaRPr lang="id-ID" dirty="0"/>
          </a:p>
        </p:txBody>
      </p:sp>
    </p:spTree>
    <p:extLst>
      <p:ext uri="{BB962C8B-B14F-4D97-AF65-F5344CB8AC3E}">
        <p14:creationId xmlns:p14="http://schemas.microsoft.com/office/powerpoint/2010/main" val="169598638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113</a:t>
            </a:fld>
            <a:endParaRPr lang="en-US" altLang="id-ID"/>
          </a:p>
        </p:txBody>
      </p:sp>
      <p:sp>
        <p:nvSpPr>
          <p:cNvPr id="2" name="Rectangle 1"/>
          <p:cNvSpPr/>
          <p:nvPr/>
        </p:nvSpPr>
        <p:spPr>
          <a:xfrm>
            <a:off x="381000" y="304800"/>
            <a:ext cx="8458200" cy="1015663"/>
          </a:xfrm>
          <a:prstGeom prst="rect">
            <a:avLst/>
          </a:prstGeom>
        </p:spPr>
        <p:txBody>
          <a:bodyPr wrap="square">
            <a:spAutoFit/>
          </a:bodyPr>
          <a:lstStyle/>
          <a:p>
            <a:pPr algn="just">
              <a:spcAft>
                <a:spcPts val="0"/>
              </a:spcAft>
            </a:pPr>
            <a:r>
              <a:rPr lang="id-ID" dirty="0" smtClean="0">
                <a:latin typeface="Tempus Sans ITC" panose="04020404030D07020202" pitchFamily="82" charset="0"/>
                <a:ea typeface="Times New Roman" panose="02020603050405020304" pitchFamily="18" charset="0"/>
              </a:rPr>
              <a:t>Bila penyetelan elemen arus dilakukan berdasarkan arus gangguan maka elemen ini tidak akan berperan dalam menentukan pemisahan yang diinginkan. </a:t>
            </a:r>
            <a:endParaRPr lang="id-ID"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381000" y="1447800"/>
            <a:ext cx="8382000" cy="1323439"/>
          </a:xfrm>
          <a:prstGeom prst="rect">
            <a:avLst/>
          </a:prstGeom>
        </p:spPr>
        <p:txBody>
          <a:bodyPr wrap="square">
            <a:spAutoFit/>
          </a:bodyPr>
          <a:lstStyle/>
          <a:p>
            <a:pPr algn="just">
              <a:spcAft>
                <a:spcPts val="0"/>
              </a:spcAft>
            </a:pPr>
            <a:r>
              <a:rPr lang="id-ID" dirty="0" smtClean="0">
                <a:latin typeface="Tempus Sans ITC" panose="04020404030D07020202" pitchFamily="82" charset="0"/>
                <a:ea typeface="Times New Roman" panose="02020603050405020304" pitchFamily="18" charset="0"/>
              </a:rPr>
              <a:t>Rele </a:t>
            </a:r>
            <a:r>
              <a:rPr lang="id-ID" dirty="0">
                <a:latin typeface="Tempus Sans ITC" panose="04020404030D07020202" pitchFamily="82" charset="0"/>
                <a:ea typeface="Times New Roman" panose="02020603050405020304" pitchFamily="18" charset="0"/>
              </a:rPr>
              <a:t>jenis ini kerapkali dijelaskan sebagai rele dengan ‘independent definite time delay relay’ karena waktu operasinya dalam pemakaiannya tidak tergantung pada besar kecilnya level arus gangguan. Elemen ‘time delay’ yang akan menentukan pemisahan</a:t>
            </a:r>
            <a:r>
              <a:rPr lang="id-ID" cap="all" dirty="0">
                <a:latin typeface="Tempus Sans ITC" panose="04020404030D07020202" pitchFamily="82" charset="0"/>
                <a:ea typeface="Times New Roman" panose="02020603050405020304" pitchFamily="18" charset="0"/>
              </a:rPr>
              <a:t>.</a:t>
            </a:r>
            <a:endParaRPr lang="id-ID" b="1" cap="all" dirty="0">
              <a:latin typeface="Times New Roman" panose="02020603050405020304" pitchFamily="18" charset="0"/>
              <a:ea typeface="Times New Roman" panose="02020603050405020304" pitchFamily="18" charset="0"/>
            </a:endParaRPr>
          </a:p>
        </p:txBody>
      </p:sp>
      <p:sp>
        <p:nvSpPr>
          <p:cNvPr id="6" name="Rectangle 5"/>
          <p:cNvSpPr/>
          <p:nvPr/>
        </p:nvSpPr>
        <p:spPr>
          <a:xfrm>
            <a:off x="419100" y="2886701"/>
            <a:ext cx="8305800" cy="1015663"/>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Rele pada B disetel dengan waktu tunda terkecil yang memungkinkan Fuse yang terpasang disisi sekunder Transformator A bekerja lebih dahulu bila gangguan yang terjadi disisi sekunder Transformator A. </a:t>
            </a:r>
            <a:endParaRPr lang="id-ID" dirty="0"/>
          </a:p>
        </p:txBody>
      </p:sp>
      <p:sp>
        <p:nvSpPr>
          <p:cNvPr id="7" name="Rectangle 6"/>
          <p:cNvSpPr/>
          <p:nvPr/>
        </p:nvSpPr>
        <p:spPr>
          <a:xfrm>
            <a:off x="382484" y="4128859"/>
            <a:ext cx="8456716" cy="1323439"/>
          </a:xfrm>
          <a:prstGeom prst="rect">
            <a:avLst/>
          </a:prstGeom>
        </p:spPr>
        <p:txBody>
          <a:bodyPr wrap="square">
            <a:spAutoFit/>
          </a:bodyPr>
          <a:lstStyle/>
          <a:p>
            <a:r>
              <a:rPr lang="id-ID" dirty="0" smtClean="0">
                <a:latin typeface="Tempus Sans ITC" panose="04020404030D07020202" pitchFamily="82" charset="0"/>
                <a:ea typeface="Times New Roman" panose="02020603050405020304" pitchFamily="18" charset="0"/>
                <a:cs typeface="Times New Roman" panose="02020603050405020304" pitchFamily="18" charset="0"/>
              </a:rPr>
              <a:t>Kelemahan </a:t>
            </a:r>
            <a:r>
              <a:rPr lang="id-ID" dirty="0">
                <a:latin typeface="Tempus Sans ITC" panose="04020404030D07020202" pitchFamily="82" charset="0"/>
                <a:ea typeface="Times New Roman" panose="02020603050405020304" pitchFamily="18" charset="0"/>
                <a:cs typeface="Times New Roman" panose="02020603050405020304" pitchFamily="18" charset="0"/>
              </a:rPr>
              <a:t>utama dari pemisahan berdasarkan waktu ini adalah bila gangguan terjadi dekat pada sumber tenaga, maka waktu operasi pemutusan membutuhkan waktu yang cukup lama sedangkan arus gangguan yang terjadi dalam level (MVA) tertinggi.</a:t>
            </a:r>
            <a:endParaRPr lang="id-ID" dirty="0"/>
          </a:p>
        </p:txBody>
      </p:sp>
    </p:spTree>
    <p:extLst>
      <p:ext uri="{BB962C8B-B14F-4D97-AF65-F5344CB8AC3E}">
        <p14:creationId xmlns:p14="http://schemas.microsoft.com/office/powerpoint/2010/main" val="17684749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114</a:t>
            </a:fld>
            <a:endParaRPr lang="en-US" altLang="id-ID"/>
          </a:p>
        </p:txBody>
      </p:sp>
      <p:sp>
        <p:nvSpPr>
          <p:cNvPr id="2" name="Rectangle 1"/>
          <p:cNvSpPr/>
          <p:nvPr/>
        </p:nvSpPr>
        <p:spPr>
          <a:xfrm>
            <a:off x="304800" y="304800"/>
            <a:ext cx="5486400" cy="400110"/>
          </a:xfrm>
          <a:prstGeom prst="rect">
            <a:avLst/>
          </a:prstGeom>
        </p:spPr>
        <p:txBody>
          <a:bodyPr wrap="square">
            <a:spAutoFit/>
          </a:bodyPr>
          <a:lstStyle/>
          <a:p>
            <a:pPr algn="just">
              <a:spcAft>
                <a:spcPts val="0"/>
              </a:spcAft>
            </a:pPr>
            <a:r>
              <a:rPr lang="id-ID" b="1" cap="all" dirty="0">
                <a:latin typeface="Tempus Sans ITC" panose="04020404030D07020202" pitchFamily="82" charset="0"/>
                <a:ea typeface="Times New Roman" panose="02020603050405020304" pitchFamily="18" charset="0"/>
              </a:rPr>
              <a:t>6. 3. 2  Pemisahan Berdasarkan Arus</a:t>
            </a:r>
            <a:endParaRPr lang="id-ID"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685800" y="704910"/>
            <a:ext cx="8001000" cy="1015663"/>
          </a:xfrm>
          <a:prstGeom prst="rect">
            <a:avLst/>
          </a:prstGeom>
        </p:spPr>
        <p:txBody>
          <a:bodyPr wrap="square">
            <a:spAutoFit/>
          </a:bodyPr>
          <a:lstStyle/>
          <a:p>
            <a:pPr algn="just">
              <a:spcAft>
                <a:spcPts val="0"/>
              </a:spcAft>
            </a:pPr>
            <a:r>
              <a:rPr lang="id-ID" dirty="0" smtClean="0">
                <a:latin typeface="Tempus Sans ITC" panose="04020404030D07020202" pitchFamily="82" charset="0"/>
                <a:ea typeface="Times New Roman" panose="02020603050405020304" pitchFamily="18" charset="0"/>
                <a:cs typeface="Times New Roman" panose="02020603050405020304" pitchFamily="18" charset="0"/>
              </a:rPr>
              <a:t>Pemisahan </a:t>
            </a:r>
            <a:r>
              <a:rPr lang="id-ID" dirty="0">
                <a:latin typeface="Tempus Sans ITC" panose="04020404030D07020202" pitchFamily="82" charset="0"/>
                <a:ea typeface="Times New Roman" panose="02020603050405020304" pitchFamily="18" charset="0"/>
                <a:cs typeface="Times New Roman" panose="02020603050405020304" pitchFamily="18" charset="0"/>
              </a:rPr>
              <a:t>berdasarkan arus didasarkan pada kenyataan bahwa besar arus gangguan bervariasi terhadap lokasi gangguan, karena perbedaan besarnya impedansi antara titik gangguan dan sumber.</a:t>
            </a:r>
            <a:endParaRPr lang="id-ID" dirty="0"/>
          </a:p>
        </p:txBody>
      </p:sp>
      <p:pic>
        <p:nvPicPr>
          <p:cNvPr id="2050" name="Picture 2" descr="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1720573"/>
            <a:ext cx="6477000" cy="272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685800" y="4464140"/>
            <a:ext cx="8001000" cy="707886"/>
          </a:xfrm>
          <a:prstGeom prst="rect">
            <a:avLst/>
          </a:prstGeom>
        </p:spPr>
        <p:txBody>
          <a:bodyPr wrap="square">
            <a:spAutoFit/>
          </a:bodyPr>
          <a:lstStyle/>
          <a:p>
            <a:pPr algn="just">
              <a:spcAft>
                <a:spcPts val="0"/>
              </a:spcAft>
            </a:pPr>
            <a:r>
              <a:rPr lang="id-ID" dirty="0" smtClean="0">
                <a:latin typeface="Tempus Sans ITC" panose="04020404030D07020202" pitchFamily="82" charset="0"/>
                <a:ea typeface="Times New Roman" panose="02020603050405020304" pitchFamily="18" charset="0"/>
              </a:rPr>
              <a:t>Untuk gangguan pada F</a:t>
            </a:r>
            <a:r>
              <a:rPr lang="id-ID" baseline="-25000" dirty="0" smtClean="0">
                <a:latin typeface="Tempus Sans ITC" panose="04020404030D07020202" pitchFamily="82" charset="0"/>
                <a:ea typeface="Times New Roman" panose="02020603050405020304" pitchFamily="18" charset="0"/>
              </a:rPr>
              <a:t>1</a:t>
            </a:r>
            <a:r>
              <a:rPr lang="id-ID" dirty="0" smtClean="0">
                <a:latin typeface="Tempus Sans ITC" panose="04020404030D07020202" pitchFamily="82" charset="0"/>
                <a:ea typeface="Times New Roman" panose="02020603050405020304" pitchFamily="18" charset="0"/>
              </a:rPr>
              <a:t>, arus gangguan hubung singkat yang terjadi adalah:</a:t>
            </a:r>
            <a:endParaRPr lang="id-ID" b="1" dirty="0">
              <a:effectLst/>
              <a:latin typeface="Times New Roman" panose="02020603050405020304" pitchFamily="18" charset="0"/>
              <a:ea typeface="Times New Roman" panose="02020603050405020304" pitchFamily="18" charset="0"/>
            </a:endParaRPr>
          </a:p>
        </p:txBody>
      </p:sp>
      <p:graphicFrame>
        <p:nvGraphicFramePr>
          <p:cNvPr id="14" name="Object 13"/>
          <p:cNvGraphicFramePr>
            <a:graphicFrameLocks noChangeAspect="1"/>
          </p:cNvGraphicFramePr>
          <p:nvPr>
            <p:extLst/>
          </p:nvPr>
        </p:nvGraphicFramePr>
        <p:xfrm>
          <a:off x="1447800" y="5229562"/>
          <a:ext cx="1552575" cy="803056"/>
        </p:xfrm>
        <a:graphic>
          <a:graphicData uri="http://schemas.openxmlformats.org/presentationml/2006/ole">
            <mc:AlternateContent xmlns:mc="http://schemas.openxmlformats.org/markup-compatibility/2006">
              <mc:Choice xmlns:v="urn:schemas-microsoft-com:vml" Requires="v">
                <p:oleObj spid="_x0000_s32771" name="Equation" r:id="rId4" imgW="825500" imgH="431800" progId="Equation.3">
                  <p:embed/>
                </p:oleObj>
              </mc:Choice>
              <mc:Fallback>
                <p:oleObj name="Equation" r:id="rId4" imgW="8255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5229562"/>
                        <a:ext cx="1552575" cy="803056"/>
                      </a:xfrm>
                      <a:prstGeom prst="rect">
                        <a:avLst/>
                      </a:prstGeom>
                      <a:noFill/>
                    </p:spPr>
                  </p:pic>
                </p:oleObj>
              </mc:Fallback>
            </mc:AlternateContent>
          </a:graphicData>
        </a:graphic>
      </p:graphicFrame>
    </p:spTree>
    <p:extLst>
      <p:ext uri="{BB962C8B-B14F-4D97-AF65-F5344CB8AC3E}">
        <p14:creationId xmlns:p14="http://schemas.microsoft.com/office/powerpoint/2010/main" val="424042044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115</a:t>
            </a:fld>
            <a:endParaRPr lang="en-US" altLang="id-ID"/>
          </a:p>
        </p:txBody>
      </p:sp>
      <p:sp>
        <p:nvSpPr>
          <p:cNvPr id="2" name="Rectangle 1"/>
          <p:cNvSpPr/>
          <p:nvPr/>
        </p:nvSpPr>
        <p:spPr>
          <a:xfrm>
            <a:off x="457200" y="304800"/>
            <a:ext cx="8229600" cy="707886"/>
          </a:xfrm>
          <a:prstGeom prst="rect">
            <a:avLst/>
          </a:prstGeom>
        </p:spPr>
        <p:txBody>
          <a:bodyPr wrap="square">
            <a:spAutoFit/>
          </a:bodyPr>
          <a:lstStyle/>
          <a:p>
            <a:pPr algn="just">
              <a:spcAft>
                <a:spcPts val="0"/>
              </a:spcAft>
            </a:pPr>
            <a:r>
              <a:rPr lang="id-ID" dirty="0" smtClean="0">
                <a:latin typeface="Tempus Sans ITC" panose="04020404030D07020202" pitchFamily="82" charset="0"/>
                <a:ea typeface="Times New Roman" panose="02020603050405020304" pitchFamily="18" charset="0"/>
              </a:rPr>
              <a:t>Dimana Z</a:t>
            </a:r>
            <a:r>
              <a:rPr lang="id-ID" baseline="-25000" dirty="0" smtClean="0">
                <a:latin typeface="Tempus Sans ITC" panose="04020404030D07020202" pitchFamily="82" charset="0"/>
                <a:ea typeface="Times New Roman" panose="02020603050405020304" pitchFamily="18" charset="0"/>
              </a:rPr>
              <a:t>S</a:t>
            </a:r>
            <a:r>
              <a:rPr lang="id-ID" dirty="0" smtClean="0">
                <a:latin typeface="Tempus Sans ITC" panose="04020404030D07020202" pitchFamily="82" charset="0"/>
                <a:ea typeface="Times New Roman" panose="02020603050405020304" pitchFamily="18" charset="0"/>
              </a:rPr>
              <a:t> dan Z</a:t>
            </a:r>
            <a:r>
              <a:rPr lang="id-ID" baseline="-25000" dirty="0" smtClean="0">
                <a:latin typeface="Tempus Sans ITC" panose="04020404030D07020202" pitchFamily="82" charset="0"/>
                <a:ea typeface="Times New Roman" panose="02020603050405020304" pitchFamily="18" charset="0"/>
              </a:rPr>
              <a:t>L!</a:t>
            </a:r>
            <a:r>
              <a:rPr lang="id-ID" dirty="0" smtClean="0">
                <a:latin typeface="Tempus Sans ITC" panose="04020404030D07020202" pitchFamily="82" charset="0"/>
                <a:ea typeface="Times New Roman" panose="02020603050405020304" pitchFamily="18" charset="0"/>
              </a:rPr>
              <a:t> Masing-masing adalah impedansi sumber dan impedansi kabel antara C dan B, dengan harga masing-masing sebagai berikut:</a:t>
            </a:r>
            <a:endParaRPr lang="id-ID" b="1" dirty="0">
              <a:effectLst/>
              <a:latin typeface="Times New Roman" panose="02020603050405020304" pitchFamily="18" charset="0"/>
              <a:ea typeface="Times New Roman" panose="02020603050405020304" pitchFamily="18" charset="0"/>
            </a:endParaRPr>
          </a:p>
        </p:txBody>
      </p:sp>
      <p:graphicFrame>
        <p:nvGraphicFramePr>
          <p:cNvPr id="6" name="Object 5"/>
          <p:cNvGraphicFramePr>
            <a:graphicFrameLocks noChangeAspect="1"/>
          </p:cNvGraphicFramePr>
          <p:nvPr>
            <p:extLst/>
          </p:nvPr>
        </p:nvGraphicFramePr>
        <p:xfrm>
          <a:off x="1371600" y="1143000"/>
          <a:ext cx="2265468" cy="733425"/>
        </p:xfrm>
        <a:graphic>
          <a:graphicData uri="http://schemas.openxmlformats.org/presentationml/2006/ole">
            <mc:AlternateContent xmlns:mc="http://schemas.openxmlformats.org/markup-compatibility/2006">
              <mc:Choice xmlns:v="urn:schemas-microsoft-com:vml" Requires="v">
                <p:oleObj spid="_x0000_s33797" name="Equation" r:id="rId3" imgW="1320227" imgH="431613" progId="Equation.3">
                  <p:embed/>
                </p:oleObj>
              </mc:Choice>
              <mc:Fallback>
                <p:oleObj name="Equation" r:id="rId3" imgW="1320227" imgH="4316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143000"/>
                        <a:ext cx="2265468" cy="733425"/>
                      </a:xfrm>
                      <a:prstGeom prst="rect">
                        <a:avLst/>
                      </a:prstGeom>
                      <a:noFill/>
                    </p:spPr>
                  </p:pic>
                </p:oleObj>
              </mc:Fallback>
            </mc:AlternateContent>
          </a:graphicData>
        </a:graphic>
      </p:graphicFrame>
      <p:sp>
        <p:nvSpPr>
          <p:cNvPr id="7" name="Rectangle 6"/>
          <p:cNvSpPr/>
          <p:nvPr/>
        </p:nvSpPr>
        <p:spPr>
          <a:xfrm>
            <a:off x="3967879" y="1309657"/>
            <a:ext cx="577402" cy="400110"/>
          </a:xfrm>
          <a:prstGeom prst="rect">
            <a:avLst/>
          </a:prstGeom>
        </p:spPr>
        <p:txBody>
          <a:bodyPr wrap="non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dan</a:t>
            </a:r>
            <a:endParaRPr lang="id-ID" dirty="0"/>
          </a:p>
        </p:txBody>
      </p:sp>
      <p:graphicFrame>
        <p:nvGraphicFramePr>
          <p:cNvPr id="9" name="Object 8"/>
          <p:cNvGraphicFramePr>
            <a:graphicFrameLocks noChangeAspect="1"/>
          </p:cNvGraphicFramePr>
          <p:nvPr>
            <p:extLst/>
          </p:nvPr>
        </p:nvGraphicFramePr>
        <p:xfrm>
          <a:off x="4846404" y="1295221"/>
          <a:ext cx="1521045" cy="411577"/>
        </p:xfrm>
        <a:graphic>
          <a:graphicData uri="http://schemas.openxmlformats.org/presentationml/2006/ole">
            <mc:AlternateContent xmlns:mc="http://schemas.openxmlformats.org/markup-compatibility/2006">
              <mc:Choice xmlns:v="urn:schemas-microsoft-com:vml" Requires="v">
                <p:oleObj spid="_x0000_s33798" name="Equation" r:id="rId5" imgW="812447" imgH="215806" progId="Equation.3">
                  <p:embed/>
                </p:oleObj>
              </mc:Choice>
              <mc:Fallback>
                <p:oleObj name="Equation" r:id="rId5" imgW="812447" imgH="21580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6404" y="1295221"/>
                        <a:ext cx="1521045" cy="411577"/>
                      </a:xfrm>
                      <a:prstGeom prst="rect">
                        <a:avLst/>
                      </a:prstGeom>
                      <a:noFill/>
                    </p:spPr>
                  </p:pic>
                </p:oleObj>
              </mc:Fallback>
            </mc:AlternateContent>
          </a:graphicData>
        </a:graphic>
      </p:graphicFrame>
      <p:sp>
        <p:nvSpPr>
          <p:cNvPr id="10" name="Rectangle 9"/>
          <p:cNvSpPr/>
          <p:nvPr/>
        </p:nvSpPr>
        <p:spPr>
          <a:xfrm>
            <a:off x="475570" y="1962090"/>
            <a:ext cx="1130438" cy="400110"/>
          </a:xfrm>
          <a:prstGeom prst="rect">
            <a:avLst/>
          </a:prstGeom>
        </p:spPr>
        <p:txBody>
          <a:bodyPr wrap="none">
            <a:spAutoFit/>
          </a:bodyPr>
          <a:lstStyle/>
          <a:p>
            <a:pPr algn="just">
              <a:spcAft>
                <a:spcPts val="0"/>
              </a:spcAft>
            </a:pPr>
            <a:r>
              <a:rPr lang="id-ID" dirty="0" smtClean="0">
                <a:latin typeface="Tempus Sans ITC" panose="04020404030D07020202" pitchFamily="82" charset="0"/>
                <a:ea typeface="Times New Roman" panose="02020603050405020304" pitchFamily="18" charset="0"/>
              </a:rPr>
              <a:t>Sehingga</a:t>
            </a:r>
            <a:endParaRPr lang="id-ID" b="1" dirty="0">
              <a:effectLst/>
              <a:latin typeface="Times New Roman" panose="02020603050405020304" pitchFamily="18" charset="0"/>
              <a:ea typeface="Times New Roman" panose="02020603050405020304" pitchFamily="18" charset="0"/>
            </a:endParaRPr>
          </a:p>
        </p:txBody>
      </p:sp>
      <p:graphicFrame>
        <p:nvGraphicFramePr>
          <p:cNvPr id="12" name="Object 11"/>
          <p:cNvGraphicFramePr>
            <a:graphicFrameLocks noChangeAspect="1"/>
          </p:cNvGraphicFramePr>
          <p:nvPr>
            <p:extLst/>
          </p:nvPr>
        </p:nvGraphicFramePr>
        <p:xfrm>
          <a:off x="1371600" y="2362200"/>
          <a:ext cx="2459182" cy="625457"/>
        </p:xfrm>
        <a:graphic>
          <a:graphicData uri="http://schemas.openxmlformats.org/presentationml/2006/ole">
            <mc:AlternateContent xmlns:mc="http://schemas.openxmlformats.org/markup-compatibility/2006">
              <mc:Choice xmlns:v="urn:schemas-microsoft-com:vml" Requires="v">
                <p:oleObj spid="_x0000_s33799" name="Equation" r:id="rId7" imgW="1651000" imgH="419100" progId="Equation.3">
                  <p:embed/>
                </p:oleObj>
              </mc:Choice>
              <mc:Fallback>
                <p:oleObj name="Equation" r:id="rId7" imgW="1651000" imgH="4191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2362200"/>
                        <a:ext cx="2459182" cy="625457"/>
                      </a:xfrm>
                      <a:prstGeom prst="rect">
                        <a:avLst/>
                      </a:prstGeom>
                      <a:noFill/>
                    </p:spPr>
                  </p:pic>
                </p:oleObj>
              </mc:Fallback>
            </mc:AlternateContent>
          </a:graphicData>
        </a:graphic>
      </p:graphicFrame>
      <p:sp>
        <p:nvSpPr>
          <p:cNvPr id="13" name="Rectangle 12"/>
          <p:cNvSpPr/>
          <p:nvPr/>
        </p:nvSpPr>
        <p:spPr>
          <a:xfrm>
            <a:off x="475570" y="3225939"/>
            <a:ext cx="8439830" cy="1015663"/>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Dengan demikian Rele yang mengendalikan PMT disisi C disetel untuk beroperasi pada arus gangguan sebesar 8.800A yang secara teoritis akan mampu melindungi keseluruhan kabel antara C dan B. </a:t>
            </a:r>
            <a:endParaRPr lang="id-ID" dirty="0"/>
          </a:p>
        </p:txBody>
      </p:sp>
      <p:sp>
        <p:nvSpPr>
          <p:cNvPr id="14" name="Rectangle 13"/>
          <p:cNvSpPr/>
          <p:nvPr/>
        </p:nvSpPr>
        <p:spPr>
          <a:xfrm>
            <a:off x="475570" y="4319804"/>
            <a:ext cx="8439830" cy="707886"/>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Namun demikian, ada dua hal yang akan mempengaruhi metode koordinasi dengan cara ini, yaitu:</a:t>
            </a:r>
            <a:endParaRPr lang="id-ID" dirty="0"/>
          </a:p>
        </p:txBody>
      </p:sp>
      <p:sp>
        <p:nvSpPr>
          <p:cNvPr id="15" name="Rectangle 14"/>
          <p:cNvSpPr/>
          <p:nvPr/>
        </p:nvSpPr>
        <p:spPr>
          <a:xfrm>
            <a:off x="582881" y="5027690"/>
            <a:ext cx="7924800" cy="1015663"/>
          </a:xfrm>
          <a:prstGeom prst="rect">
            <a:avLst/>
          </a:prstGeom>
        </p:spPr>
        <p:txBody>
          <a:bodyPr wrap="square">
            <a:spAutoFit/>
          </a:bodyPr>
          <a:lstStyle/>
          <a:p>
            <a:pPr marL="342900" lvl="0" indent="-342900" algn="just">
              <a:spcAft>
                <a:spcPts val="0"/>
              </a:spcAft>
              <a:buFont typeface="+mj-lt"/>
              <a:buAutoNum type="romanLcPeriod"/>
              <a:tabLst>
                <a:tab pos="457200" algn="l"/>
              </a:tabLst>
            </a:pPr>
            <a:r>
              <a:rPr lang="id-ID" dirty="0" smtClean="0">
                <a:latin typeface="Tempus Sans ITC" panose="04020404030D07020202" pitchFamily="82" charset="0"/>
                <a:ea typeface="Times New Roman" panose="02020603050405020304" pitchFamily="18" charset="0"/>
              </a:rPr>
              <a:t>Sangat tidak praktis untuk membedakan gangguan yang terjadi antara titik F</a:t>
            </a:r>
            <a:r>
              <a:rPr lang="id-ID" baseline="-25000" dirty="0" smtClean="0">
                <a:latin typeface="Tempus Sans ITC" panose="04020404030D07020202" pitchFamily="82" charset="0"/>
                <a:ea typeface="Times New Roman" panose="02020603050405020304" pitchFamily="18" charset="0"/>
              </a:rPr>
              <a:t>1</a:t>
            </a:r>
            <a:r>
              <a:rPr lang="id-ID" dirty="0" smtClean="0">
                <a:latin typeface="Tempus Sans ITC" panose="04020404030D07020202" pitchFamily="82" charset="0"/>
                <a:ea typeface="Times New Roman" panose="02020603050405020304" pitchFamily="18" charset="0"/>
              </a:rPr>
              <a:t> dan F</a:t>
            </a:r>
            <a:r>
              <a:rPr lang="id-ID" baseline="-25000" dirty="0" smtClean="0">
                <a:latin typeface="Tempus Sans ITC" panose="04020404030D07020202" pitchFamily="82" charset="0"/>
                <a:ea typeface="Times New Roman" panose="02020603050405020304" pitchFamily="18" charset="0"/>
              </a:rPr>
              <a:t>2</a:t>
            </a:r>
            <a:r>
              <a:rPr lang="id-ID" dirty="0" smtClean="0">
                <a:latin typeface="Tempus Sans ITC" panose="04020404030D07020202" pitchFamily="82" charset="0"/>
                <a:ea typeface="Times New Roman" panose="02020603050405020304" pitchFamily="18" charset="0"/>
              </a:rPr>
              <a:t>, mengingat jarak keduanya hanya beberapa meter karena itu perubahan arus gangguan hanya sebesar 0,1%.</a:t>
            </a:r>
            <a:endParaRPr lang="id-ID"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0681598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116</a:t>
            </a:fld>
            <a:endParaRPr lang="en-US" altLang="id-ID"/>
          </a:p>
        </p:txBody>
      </p:sp>
      <p:sp>
        <p:nvSpPr>
          <p:cNvPr id="2" name="Rectangle 1"/>
          <p:cNvSpPr/>
          <p:nvPr/>
        </p:nvSpPr>
        <p:spPr>
          <a:xfrm>
            <a:off x="609600" y="457200"/>
            <a:ext cx="8305800" cy="1938992"/>
          </a:xfrm>
          <a:prstGeom prst="rect">
            <a:avLst/>
          </a:prstGeom>
        </p:spPr>
        <p:txBody>
          <a:bodyPr wrap="square">
            <a:spAutoFit/>
          </a:bodyPr>
          <a:lstStyle/>
          <a:p>
            <a:pPr marL="514350" lvl="0" indent="-514350" algn="just">
              <a:spcAft>
                <a:spcPts val="0"/>
              </a:spcAft>
              <a:buFont typeface="+mj-lt"/>
              <a:buAutoNum type="romanLcPeriod" startAt="2"/>
              <a:tabLst>
                <a:tab pos="457200" algn="l"/>
              </a:tabLst>
            </a:pPr>
            <a:r>
              <a:rPr lang="id-ID" dirty="0" smtClean="0">
                <a:latin typeface="Tempus Sans ITC" panose="04020404030D07020202" pitchFamily="82" charset="0"/>
                <a:ea typeface="Times New Roman" panose="02020603050405020304" pitchFamily="18" charset="0"/>
              </a:rPr>
              <a:t>Dalam prakteknya akan terdapat variasi dalam level sumber gangguan, tipikali antara 250MVA dan 130MVA. Pada level yang rendah arus gangguan tidak akan melebihi 6.800A, meski gangguan tersebut terjadi pada kabel yang dekat dengan C, sehingga bila rele di setel pada arus 8.800A maka tidak akan ada bagian kabel yang terproteksi dengan baik.</a:t>
            </a:r>
            <a:endParaRPr lang="id-ID" b="1"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489856" y="2459573"/>
            <a:ext cx="8425543" cy="1015663"/>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Oleh karena itu pemisahan berdasarkan arus tidak mencapai tingkatan pemisahan yang benar antara PMT pada C dan B, namun persoalan menjadi berbeda bila terdapat impedansi yang cukup signifikan antara kedua PMT. </a:t>
            </a:r>
            <a:endParaRPr lang="id-ID" dirty="0"/>
          </a:p>
        </p:txBody>
      </p:sp>
      <p:sp>
        <p:nvSpPr>
          <p:cNvPr id="6" name="Rectangle 5"/>
          <p:cNvSpPr/>
          <p:nvPr/>
        </p:nvSpPr>
        <p:spPr>
          <a:xfrm>
            <a:off x="489855" y="3563748"/>
            <a:ext cx="8425543" cy="1015663"/>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Hal ini dapat dilihat bila kita tinjau kembali tingkatan yang dibutuhkan antara PMT pada B dan A, seperti terlihat pada Gambar 6-2. Misalkan gangguan terjadi di F</a:t>
            </a:r>
            <a:r>
              <a:rPr lang="id-ID" baseline="-25000" dirty="0">
                <a:latin typeface="Tempus Sans ITC" panose="04020404030D07020202" pitchFamily="82" charset="0"/>
                <a:ea typeface="Times New Roman" panose="02020603050405020304" pitchFamily="18" charset="0"/>
                <a:cs typeface="Times New Roman" panose="02020603050405020304" pitchFamily="18" charset="0"/>
              </a:rPr>
              <a:t>4</a:t>
            </a:r>
            <a:r>
              <a:rPr lang="id-ID" dirty="0">
                <a:latin typeface="Tempus Sans ITC" panose="04020404030D07020202" pitchFamily="82" charset="0"/>
                <a:ea typeface="Times New Roman" panose="02020603050405020304" pitchFamily="18" charset="0"/>
                <a:cs typeface="Times New Roman" panose="02020603050405020304" pitchFamily="18" charset="0"/>
              </a:rPr>
              <a:t>, besar arus gangguan yang terjadi diberikan oleh:</a:t>
            </a:r>
            <a:endParaRPr lang="id-ID" dirty="0"/>
          </a:p>
        </p:txBody>
      </p:sp>
      <p:graphicFrame>
        <p:nvGraphicFramePr>
          <p:cNvPr id="8" name="Object 7"/>
          <p:cNvGraphicFramePr>
            <a:graphicFrameLocks noChangeAspect="1"/>
          </p:cNvGraphicFramePr>
          <p:nvPr>
            <p:extLst/>
          </p:nvPr>
        </p:nvGraphicFramePr>
        <p:xfrm>
          <a:off x="1371600" y="4667923"/>
          <a:ext cx="2600764" cy="731465"/>
        </p:xfrm>
        <a:graphic>
          <a:graphicData uri="http://schemas.openxmlformats.org/presentationml/2006/ole">
            <mc:AlternateContent xmlns:mc="http://schemas.openxmlformats.org/markup-compatibility/2006">
              <mc:Choice xmlns:v="urn:schemas-microsoft-com:vml" Requires="v">
                <p:oleObj spid="_x0000_s34819" name="Equation" r:id="rId3" imgW="1524000" imgH="431800" progId="Equation.3">
                  <p:embed/>
                </p:oleObj>
              </mc:Choice>
              <mc:Fallback>
                <p:oleObj name="Equation" r:id="rId3" imgW="15240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667923"/>
                        <a:ext cx="2600764" cy="731465"/>
                      </a:xfrm>
                      <a:prstGeom prst="rect">
                        <a:avLst/>
                      </a:prstGeom>
                      <a:noFill/>
                    </p:spPr>
                  </p:pic>
                </p:oleObj>
              </mc:Fallback>
            </mc:AlternateContent>
          </a:graphicData>
        </a:graphic>
      </p:graphicFrame>
    </p:spTree>
    <p:extLst>
      <p:ext uri="{BB962C8B-B14F-4D97-AF65-F5344CB8AC3E}">
        <p14:creationId xmlns:p14="http://schemas.microsoft.com/office/powerpoint/2010/main" val="906543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117</a:t>
            </a:fld>
            <a:endParaRPr lang="en-US" altLang="id-ID"/>
          </a:p>
        </p:txBody>
      </p:sp>
      <p:sp>
        <p:nvSpPr>
          <p:cNvPr id="2" name="Rectangle 1"/>
          <p:cNvSpPr/>
          <p:nvPr/>
        </p:nvSpPr>
        <p:spPr>
          <a:xfrm>
            <a:off x="304800" y="228600"/>
            <a:ext cx="8686800" cy="707886"/>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Impedansi Kabel antara B dan Transformator 4MVA dan Impedansi Transformator, dengan besaran sebagai berikut:</a:t>
            </a:r>
            <a:endParaRPr lang="id-ID" dirty="0"/>
          </a:p>
        </p:txBody>
      </p:sp>
      <p:graphicFrame>
        <p:nvGraphicFramePr>
          <p:cNvPr id="3" name="Object 2"/>
          <p:cNvGraphicFramePr>
            <a:graphicFrameLocks noChangeAspect="1"/>
          </p:cNvGraphicFramePr>
          <p:nvPr>
            <p:extLst/>
          </p:nvPr>
        </p:nvGraphicFramePr>
        <p:xfrm>
          <a:off x="769406" y="921087"/>
          <a:ext cx="2061552" cy="667409"/>
        </p:xfrm>
        <a:graphic>
          <a:graphicData uri="http://schemas.openxmlformats.org/presentationml/2006/ole">
            <mc:AlternateContent xmlns:mc="http://schemas.openxmlformats.org/markup-compatibility/2006">
              <mc:Choice xmlns:v="urn:schemas-microsoft-com:vml" Requires="v">
                <p:oleObj spid="_x0000_s35847" name="Equation" r:id="rId3" imgW="1320227" imgH="431613" progId="Equation.3">
                  <p:embed/>
                </p:oleObj>
              </mc:Choice>
              <mc:Fallback>
                <p:oleObj name="Equation" r:id="rId3" imgW="1320227" imgH="4316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406" y="921087"/>
                        <a:ext cx="2061552" cy="667409"/>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nvPr>
        </p:nvGraphicFramePr>
        <p:xfrm>
          <a:off x="3212907" y="987495"/>
          <a:ext cx="1739144" cy="470592"/>
        </p:xfrm>
        <a:graphic>
          <a:graphicData uri="http://schemas.openxmlformats.org/presentationml/2006/ole">
            <mc:AlternateContent xmlns:mc="http://schemas.openxmlformats.org/markup-compatibility/2006">
              <mc:Choice xmlns:v="urn:schemas-microsoft-com:vml" Requires="v">
                <p:oleObj spid="_x0000_s35848" name="Equation" r:id="rId5" imgW="812447" imgH="215806" progId="Equation.3">
                  <p:embed/>
                </p:oleObj>
              </mc:Choice>
              <mc:Fallback>
                <p:oleObj name="Equation" r:id="rId5" imgW="812447" imgH="21580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2907" y="987495"/>
                        <a:ext cx="1739144" cy="470592"/>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nvPr>
        </p:nvGraphicFramePr>
        <p:xfrm>
          <a:off x="5334000" y="1018483"/>
          <a:ext cx="1730212" cy="468175"/>
        </p:xfrm>
        <a:graphic>
          <a:graphicData uri="http://schemas.openxmlformats.org/presentationml/2006/ole">
            <mc:AlternateContent xmlns:mc="http://schemas.openxmlformats.org/markup-compatibility/2006">
              <mc:Choice xmlns:v="urn:schemas-microsoft-com:vml" Requires="v">
                <p:oleObj spid="_x0000_s35849" name="Equation" r:id="rId7" imgW="812447" imgH="215806" progId="Equation.3">
                  <p:embed/>
                </p:oleObj>
              </mc:Choice>
              <mc:Fallback>
                <p:oleObj name="Equation" r:id="rId7" imgW="812447" imgH="215806"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0" y="1018483"/>
                        <a:ext cx="1730212" cy="468175"/>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nvPr>
        </p:nvGraphicFramePr>
        <p:xfrm>
          <a:off x="1223414" y="1695137"/>
          <a:ext cx="2734772" cy="703227"/>
        </p:xfrm>
        <a:graphic>
          <a:graphicData uri="http://schemas.openxmlformats.org/presentationml/2006/ole">
            <mc:AlternateContent xmlns:mc="http://schemas.openxmlformats.org/markup-compatibility/2006">
              <mc:Choice xmlns:v="urn:schemas-microsoft-com:vml" Requires="v">
                <p:oleObj spid="_x0000_s35850" name="Equation" r:id="rId9" imgW="1663700" imgH="431800" progId="Equation.3">
                  <p:embed/>
                </p:oleObj>
              </mc:Choice>
              <mc:Fallback>
                <p:oleObj name="Equation" r:id="rId9" imgW="1663700" imgH="431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23414" y="1695137"/>
                        <a:ext cx="2734772" cy="703227"/>
                      </a:xfrm>
                      <a:prstGeom prst="rect">
                        <a:avLst/>
                      </a:prstGeom>
                      <a:noFill/>
                    </p:spPr>
                  </p:pic>
                </p:oleObj>
              </mc:Fallback>
            </mc:AlternateContent>
          </a:graphicData>
        </a:graphic>
      </p:graphicFrame>
      <p:sp>
        <p:nvSpPr>
          <p:cNvPr id="10" name="Rectangle 6"/>
          <p:cNvSpPr>
            <a:spLocks noChangeArrowheads="1"/>
          </p:cNvSpPr>
          <p:nvPr/>
        </p:nvSpPr>
        <p:spPr bwMode="auto">
          <a:xfrm>
            <a:off x="762000" y="250500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d-ID" altLang="id-ID" sz="1200" b="0" i="0" u="none" strike="noStrike" cap="none" normalizeH="0" baseline="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  </a:t>
            </a:r>
            <a:endParaRPr kumimoji="0" lang="id-ID" altLang="id-ID" sz="1800" b="0" i="0" u="none" strike="noStrike" cap="none" normalizeH="0" baseline="0" smtClean="0">
              <a:ln>
                <a:noFill/>
              </a:ln>
              <a:solidFill>
                <a:schemeClr val="tx1"/>
              </a:solidFill>
              <a:effectLst/>
              <a:latin typeface="Arial" panose="020B0604020202020204" pitchFamily="34" charset="0"/>
            </a:endParaRPr>
          </a:p>
        </p:txBody>
      </p:sp>
      <p:sp>
        <p:nvSpPr>
          <p:cNvPr id="12" name="Rectangle 8"/>
          <p:cNvSpPr>
            <a:spLocks noChangeArrowheads="1"/>
          </p:cNvSpPr>
          <p:nvPr/>
        </p:nvSpPr>
        <p:spPr bwMode="auto">
          <a:xfrm>
            <a:off x="304800" y="1713219"/>
            <a:ext cx="7088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d-ID"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 dan </a:t>
            </a:r>
            <a:endParaRPr kumimoji="0" lang="id-ID" altLang="id-ID" sz="3200" b="0" i="0" u="none" strike="noStrike" cap="none" normalizeH="0" baseline="0" dirty="0" smtClean="0">
              <a:ln>
                <a:noFill/>
              </a:ln>
              <a:solidFill>
                <a:schemeClr val="tx1"/>
              </a:solidFill>
              <a:effectLst/>
              <a:latin typeface="Arial" panose="020B0604020202020204" pitchFamily="34" charset="0"/>
            </a:endParaRPr>
          </a:p>
        </p:txBody>
      </p:sp>
      <p:sp>
        <p:nvSpPr>
          <p:cNvPr id="13" name="Rectangle 12"/>
          <p:cNvSpPr/>
          <p:nvPr/>
        </p:nvSpPr>
        <p:spPr>
          <a:xfrm>
            <a:off x="422564" y="2394147"/>
            <a:ext cx="2061783" cy="400110"/>
          </a:xfrm>
          <a:prstGeom prst="rect">
            <a:avLst/>
          </a:prstGeom>
        </p:spPr>
        <p:txBody>
          <a:bodyPr wrap="none">
            <a:spAutoFit/>
          </a:bodyPr>
          <a:lstStyle/>
          <a:p>
            <a:pPr algn="just">
              <a:spcAft>
                <a:spcPts val="0"/>
              </a:spcAft>
            </a:pPr>
            <a:r>
              <a:rPr lang="id-ID" dirty="0" smtClean="0">
                <a:latin typeface="Tempus Sans ITC" panose="04020404030D07020202" pitchFamily="82" charset="0"/>
                <a:ea typeface="Times New Roman" panose="02020603050405020304" pitchFamily="18" charset="0"/>
              </a:rPr>
              <a:t>Dengan demikian</a:t>
            </a:r>
            <a:endParaRPr lang="id-ID" b="1" dirty="0">
              <a:effectLst/>
              <a:latin typeface="Times New Roman" panose="02020603050405020304" pitchFamily="18" charset="0"/>
              <a:ea typeface="Times New Roman" panose="02020603050405020304" pitchFamily="18" charset="0"/>
            </a:endParaRPr>
          </a:p>
        </p:txBody>
      </p:sp>
      <p:graphicFrame>
        <p:nvGraphicFramePr>
          <p:cNvPr id="15" name="Object 14"/>
          <p:cNvGraphicFramePr>
            <a:graphicFrameLocks noChangeAspect="1"/>
          </p:cNvGraphicFramePr>
          <p:nvPr>
            <p:extLst/>
          </p:nvPr>
        </p:nvGraphicFramePr>
        <p:xfrm>
          <a:off x="975046" y="3037309"/>
          <a:ext cx="5443299" cy="790446"/>
        </p:xfrm>
        <a:graphic>
          <a:graphicData uri="http://schemas.openxmlformats.org/presentationml/2006/ole">
            <mc:AlternateContent xmlns:mc="http://schemas.openxmlformats.org/markup-compatibility/2006">
              <mc:Choice xmlns:v="urn:schemas-microsoft-com:vml" Requires="v">
                <p:oleObj spid="_x0000_s35851" name="Equation" r:id="rId11" imgW="2882900" imgH="419100" progId="Equation.3">
                  <p:embed/>
                </p:oleObj>
              </mc:Choice>
              <mc:Fallback>
                <p:oleObj name="Equation" r:id="rId11" imgW="2882900" imgH="4191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5046" y="3037309"/>
                        <a:ext cx="5443299" cy="790446"/>
                      </a:xfrm>
                      <a:prstGeom prst="rect">
                        <a:avLst/>
                      </a:prstGeom>
                      <a:noFill/>
                    </p:spPr>
                  </p:pic>
                </p:oleObj>
              </mc:Fallback>
            </mc:AlternateContent>
          </a:graphicData>
        </a:graphic>
      </p:graphicFrame>
      <p:sp>
        <p:nvSpPr>
          <p:cNvPr id="16" name="Rectangle 15"/>
          <p:cNvSpPr/>
          <p:nvPr/>
        </p:nvSpPr>
        <p:spPr>
          <a:xfrm>
            <a:off x="487878" y="3949604"/>
            <a:ext cx="8721436" cy="1015663"/>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Rele yang mengendalikan PMT pada B disetel untuk beroperasi pada arus gangguan sebesar 2.200A ditambah dengan marjin keamanan agar tidak beroperasi bila gangguan terjadi di F</a:t>
            </a:r>
            <a:r>
              <a:rPr lang="id-ID" baseline="-25000" dirty="0">
                <a:latin typeface="Tempus Sans ITC" panose="04020404030D07020202" pitchFamily="82" charset="0"/>
                <a:ea typeface="Times New Roman" panose="02020603050405020304" pitchFamily="18" charset="0"/>
                <a:cs typeface="Times New Roman" panose="02020603050405020304" pitchFamily="18" charset="0"/>
              </a:rPr>
              <a:t>4</a:t>
            </a:r>
            <a:r>
              <a:rPr lang="id-ID" dirty="0">
                <a:latin typeface="Tempus Sans ITC" panose="04020404030D07020202" pitchFamily="82" charset="0"/>
                <a:ea typeface="Times New Roman" panose="02020603050405020304" pitchFamily="18" charset="0"/>
                <a:cs typeface="Times New Roman" panose="02020603050405020304" pitchFamily="18" charset="0"/>
              </a:rPr>
              <a:t> dan harus dipisah dengan Rele di A. </a:t>
            </a:r>
            <a:endParaRPr lang="id-ID" dirty="0"/>
          </a:p>
        </p:txBody>
      </p:sp>
      <p:sp>
        <p:nvSpPr>
          <p:cNvPr id="17" name="Rectangle 16"/>
          <p:cNvSpPr/>
          <p:nvPr/>
        </p:nvSpPr>
        <p:spPr>
          <a:xfrm>
            <a:off x="544958" y="5087116"/>
            <a:ext cx="8294242" cy="1015663"/>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Bila diasumsikan marjin keselamatan 20% dan 10% lagi untuk variasi perbedaan impedansi sistem, sangat masuk akal bila disetel pada 130% x 2.200A atau sebesar 2.860A untuk Rele di B. </a:t>
            </a:r>
            <a:endParaRPr lang="id-ID" dirty="0"/>
          </a:p>
        </p:txBody>
      </p:sp>
    </p:spTree>
    <p:extLst>
      <p:ext uri="{BB962C8B-B14F-4D97-AF65-F5344CB8AC3E}">
        <p14:creationId xmlns:p14="http://schemas.microsoft.com/office/powerpoint/2010/main" val="311655263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118</a:t>
            </a:fld>
            <a:endParaRPr lang="en-US" altLang="id-ID"/>
          </a:p>
        </p:txBody>
      </p:sp>
      <p:sp>
        <p:nvSpPr>
          <p:cNvPr id="2" name="Rectangle 1"/>
          <p:cNvSpPr/>
          <p:nvPr/>
        </p:nvSpPr>
        <p:spPr>
          <a:xfrm>
            <a:off x="451262" y="304800"/>
            <a:ext cx="8441377" cy="707886"/>
          </a:xfrm>
          <a:prstGeom prst="rect">
            <a:avLst/>
          </a:prstGeom>
        </p:spPr>
        <p:txBody>
          <a:bodyPr wrap="square">
            <a:spAutoFit/>
          </a:bodyPr>
          <a:lstStyle/>
          <a:p>
            <a:r>
              <a:rPr lang="id-ID" dirty="0" smtClean="0">
                <a:latin typeface="Tempus Sans ITC" panose="04020404030D07020202" pitchFamily="82" charset="0"/>
                <a:ea typeface="Times New Roman" panose="02020603050405020304" pitchFamily="18" charset="0"/>
                <a:cs typeface="Times New Roman" panose="02020603050405020304" pitchFamily="18" charset="0"/>
              </a:rPr>
              <a:t>Sekarang </a:t>
            </a:r>
            <a:r>
              <a:rPr lang="id-ID" dirty="0">
                <a:latin typeface="Tempus Sans ITC" panose="04020404030D07020202" pitchFamily="82" charset="0"/>
                <a:ea typeface="Times New Roman" panose="02020603050405020304" pitchFamily="18" charset="0"/>
                <a:cs typeface="Times New Roman" panose="02020603050405020304" pitchFamily="18" charset="0"/>
              </a:rPr>
              <a:t>bila gangguan terjadi di F</a:t>
            </a:r>
            <a:r>
              <a:rPr lang="id-ID" baseline="-25000" dirty="0">
                <a:latin typeface="Tempus Sans ITC" panose="04020404030D07020202" pitchFamily="82" charset="0"/>
                <a:ea typeface="Times New Roman" panose="02020603050405020304" pitchFamily="18" charset="0"/>
                <a:cs typeface="Times New Roman" panose="02020603050405020304" pitchFamily="18" charset="0"/>
              </a:rPr>
              <a:t>3</a:t>
            </a:r>
            <a:r>
              <a:rPr lang="id-ID" dirty="0">
                <a:latin typeface="Tempus Sans ITC" panose="04020404030D07020202" pitchFamily="82" charset="0"/>
                <a:ea typeface="Times New Roman" panose="02020603050405020304" pitchFamily="18" charset="0"/>
                <a:cs typeface="Times New Roman" panose="02020603050405020304" pitchFamily="18" charset="0"/>
              </a:rPr>
              <a:t> yang merupakan bagian ujung dari kabel yang memasok Transformator A, arus gangguan yang terjadi adalah:</a:t>
            </a:r>
            <a:endParaRPr lang="id-ID" dirty="0"/>
          </a:p>
        </p:txBody>
      </p:sp>
      <p:graphicFrame>
        <p:nvGraphicFramePr>
          <p:cNvPr id="6" name="Object 5"/>
          <p:cNvGraphicFramePr>
            <a:graphicFrameLocks noChangeAspect="1"/>
          </p:cNvGraphicFramePr>
          <p:nvPr>
            <p:extLst/>
          </p:nvPr>
        </p:nvGraphicFramePr>
        <p:xfrm>
          <a:off x="1143000" y="1143000"/>
          <a:ext cx="1481667" cy="533400"/>
        </p:xfrm>
        <a:graphic>
          <a:graphicData uri="http://schemas.openxmlformats.org/presentationml/2006/ole">
            <mc:AlternateContent xmlns:mc="http://schemas.openxmlformats.org/markup-compatibility/2006">
              <mc:Choice xmlns:v="urn:schemas-microsoft-com:vml" Requires="v">
                <p:oleObj spid="_x0000_s36868" name="Equation" r:id="rId3" imgW="1193800" imgH="431800" progId="Equation.3">
                  <p:embed/>
                </p:oleObj>
              </mc:Choice>
              <mc:Fallback>
                <p:oleObj name="Equation" r:id="rId3" imgW="11938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143000"/>
                        <a:ext cx="1481667" cy="533400"/>
                      </a:xfrm>
                      <a:prstGeom prst="rect">
                        <a:avLst/>
                      </a:prstGeom>
                      <a:noFill/>
                    </p:spPr>
                  </p:pic>
                </p:oleObj>
              </mc:Fallback>
            </mc:AlternateContent>
          </a:graphicData>
        </a:graphic>
      </p:graphicFrame>
      <p:sp>
        <p:nvSpPr>
          <p:cNvPr id="7" name="Rectangle 6"/>
          <p:cNvSpPr/>
          <p:nvPr/>
        </p:nvSpPr>
        <p:spPr>
          <a:xfrm>
            <a:off x="533400" y="1905000"/>
            <a:ext cx="8153400" cy="400110"/>
          </a:xfrm>
          <a:prstGeom prst="rect">
            <a:avLst/>
          </a:prstGeom>
        </p:spPr>
        <p:txBody>
          <a:bodyPr wrap="square">
            <a:spAutoFit/>
          </a:bodyPr>
          <a:lstStyle/>
          <a:p>
            <a:pPr algn="just">
              <a:spcAft>
                <a:spcPts val="0"/>
              </a:spcAft>
            </a:pPr>
            <a:r>
              <a:rPr lang="id-ID" dirty="0" smtClean="0">
                <a:latin typeface="Tempus Sans ITC" panose="04020404030D07020202" pitchFamily="82" charset="0"/>
                <a:ea typeface="Times New Roman" panose="02020603050405020304" pitchFamily="18" charset="0"/>
              </a:rPr>
              <a:t>Jika diasumsikan level MVA gangguan adalah 250MVA, maka:</a:t>
            </a:r>
            <a:endParaRPr lang="id-ID" b="1" dirty="0">
              <a:effectLst/>
              <a:latin typeface="Times New Roman" panose="02020603050405020304" pitchFamily="18" charset="0"/>
              <a:ea typeface="Times New Roman" panose="02020603050405020304" pitchFamily="18" charset="0"/>
            </a:endParaRPr>
          </a:p>
        </p:txBody>
      </p:sp>
      <p:graphicFrame>
        <p:nvGraphicFramePr>
          <p:cNvPr id="9" name="Object 8"/>
          <p:cNvGraphicFramePr>
            <a:graphicFrameLocks noChangeAspect="1"/>
          </p:cNvGraphicFramePr>
          <p:nvPr>
            <p:extLst/>
          </p:nvPr>
        </p:nvGraphicFramePr>
        <p:xfrm>
          <a:off x="1140031" y="2514600"/>
          <a:ext cx="3431367" cy="608791"/>
        </p:xfrm>
        <a:graphic>
          <a:graphicData uri="http://schemas.openxmlformats.org/presentationml/2006/ole">
            <mc:AlternateContent xmlns:mc="http://schemas.openxmlformats.org/markup-compatibility/2006">
              <mc:Choice xmlns:v="urn:schemas-microsoft-com:vml" Requires="v">
                <p:oleObj spid="_x0000_s36869" name="Equation" r:id="rId5" imgW="2362200" imgH="419100" progId="Equation.3">
                  <p:embed/>
                </p:oleObj>
              </mc:Choice>
              <mc:Fallback>
                <p:oleObj name="Equation" r:id="rId5" imgW="23622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0031" y="2514600"/>
                        <a:ext cx="3431367" cy="608791"/>
                      </a:xfrm>
                      <a:prstGeom prst="rect">
                        <a:avLst/>
                      </a:prstGeom>
                      <a:noFill/>
                    </p:spPr>
                  </p:pic>
                </p:oleObj>
              </mc:Fallback>
            </mc:AlternateContent>
          </a:graphicData>
        </a:graphic>
      </p:graphicFrame>
      <p:sp>
        <p:nvSpPr>
          <p:cNvPr id="10" name="Rectangle 9"/>
          <p:cNvSpPr/>
          <p:nvPr/>
        </p:nvSpPr>
        <p:spPr>
          <a:xfrm>
            <a:off x="569714" y="3438770"/>
            <a:ext cx="8117086" cy="1015663"/>
          </a:xfrm>
          <a:prstGeom prst="rect">
            <a:avLst/>
          </a:prstGeom>
        </p:spPr>
        <p:txBody>
          <a:bodyPr wrap="square">
            <a:spAutoFit/>
          </a:bodyPr>
          <a:lstStyle/>
          <a:p>
            <a:pPr algn="just">
              <a:spcAft>
                <a:spcPts val="0"/>
              </a:spcAft>
            </a:pPr>
            <a:r>
              <a:rPr lang="id-ID" dirty="0" smtClean="0">
                <a:latin typeface="Tempus Sans ITC" panose="04020404030D07020202" pitchFamily="82" charset="0"/>
                <a:ea typeface="Times New Roman" panose="02020603050405020304" pitchFamily="18" charset="0"/>
              </a:rPr>
              <a:t>Dengan kata lain, untuk kedua level sumber, rele di B akan bekerja secara benar untuk semua gangguan yang terjadi sepanjang kabel 11 kv yang memasok transformator A.</a:t>
            </a:r>
            <a:endParaRPr lang="id-ID"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7805442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119</a:t>
            </a:fld>
            <a:endParaRPr lang="en-US" altLang="id-ID"/>
          </a:p>
        </p:txBody>
      </p:sp>
      <p:sp>
        <p:nvSpPr>
          <p:cNvPr id="2" name="Rectangle 1"/>
          <p:cNvSpPr/>
          <p:nvPr/>
        </p:nvSpPr>
        <p:spPr>
          <a:xfrm>
            <a:off x="304800" y="228600"/>
            <a:ext cx="6858000" cy="400110"/>
          </a:xfrm>
          <a:prstGeom prst="rect">
            <a:avLst/>
          </a:prstGeom>
        </p:spPr>
        <p:txBody>
          <a:bodyPr wrap="square">
            <a:spAutoFit/>
          </a:bodyPr>
          <a:lstStyle/>
          <a:p>
            <a:pPr algn="just">
              <a:spcAft>
                <a:spcPts val="0"/>
              </a:spcAft>
            </a:pPr>
            <a:r>
              <a:rPr lang="id-ID" b="1" cap="all" dirty="0">
                <a:latin typeface="Tempus Sans ITC" panose="04020404030D07020202" pitchFamily="82" charset="0"/>
                <a:ea typeface="Times New Roman" panose="02020603050405020304" pitchFamily="18" charset="0"/>
              </a:rPr>
              <a:t>6. 3. 3  Pemisahan Berdasarkan Waktu dan Arus</a:t>
            </a:r>
            <a:endParaRPr lang="id-ID"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655122" y="656419"/>
            <a:ext cx="8458200" cy="707886"/>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Dua metode yang dikemukakan sebelumnya masing-masing memiliki kelemahan. </a:t>
            </a:r>
            <a:endParaRPr lang="id-ID" dirty="0"/>
          </a:p>
        </p:txBody>
      </p:sp>
      <p:sp>
        <p:nvSpPr>
          <p:cNvPr id="6" name="Rectangle 5"/>
          <p:cNvSpPr/>
          <p:nvPr/>
        </p:nvSpPr>
        <p:spPr>
          <a:xfrm>
            <a:off x="655122" y="1396962"/>
            <a:ext cx="8458200" cy="1631216"/>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Pada  kasus pemisahan berdasarkan waktu, kelemahan dapat terjadi untuk gangguan pada titik tertentu dimana waktu pemutusan menjadi sangat lama untuk level gangguan yang besar, sedangkan dalam pemisahan berdasarkan waktu hanya dapat diaplikasikan pada sistem yang memiliki perbedaan impedansi antara dua PMT yang ditinjau</a:t>
            </a:r>
            <a:endParaRPr lang="id-ID" dirty="0"/>
          </a:p>
        </p:txBody>
      </p:sp>
      <p:sp>
        <p:nvSpPr>
          <p:cNvPr id="7" name="Rectangle 6"/>
          <p:cNvSpPr/>
          <p:nvPr/>
        </p:nvSpPr>
        <p:spPr>
          <a:xfrm>
            <a:off x="655122" y="3005417"/>
            <a:ext cx="8305800" cy="707886"/>
          </a:xfrm>
          <a:prstGeom prst="rect">
            <a:avLst/>
          </a:prstGeom>
        </p:spPr>
        <p:txBody>
          <a:bodyPr wrap="square">
            <a:spAutoFit/>
          </a:bodyPr>
          <a:lstStyle/>
          <a:p>
            <a:pPr algn="just">
              <a:spcAft>
                <a:spcPts val="0"/>
              </a:spcAft>
            </a:pPr>
            <a:r>
              <a:rPr lang="id-ID" dirty="0" smtClean="0">
                <a:latin typeface="Tempus Sans ITC" panose="04020404030D07020202" pitchFamily="82" charset="0"/>
                <a:ea typeface="Times New Roman" panose="02020603050405020304" pitchFamily="18" charset="0"/>
              </a:rPr>
              <a:t>Gambar  6-3 memperlihatkan karakteristik dua rele dengan penyetelan arus/waktu yang berbeda. </a:t>
            </a:r>
            <a:endParaRPr lang="id-ID" b="1"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655122" y="3713303"/>
            <a:ext cx="8458200" cy="1015663"/>
          </a:xfrm>
          <a:prstGeom prst="rect">
            <a:avLst/>
          </a:prstGeom>
        </p:spPr>
        <p:txBody>
          <a:bodyPr wrap="square">
            <a:spAutoFit/>
          </a:bodyPr>
          <a:lstStyle/>
          <a:p>
            <a:pPr algn="just">
              <a:spcAft>
                <a:spcPts val="0"/>
              </a:spcAft>
            </a:pPr>
            <a:r>
              <a:rPr lang="id-ID" dirty="0">
                <a:latin typeface="Tempus Sans ITC" panose="04020404030D07020202" pitchFamily="82" charset="0"/>
                <a:ea typeface="Times New Roman" panose="02020603050405020304" pitchFamily="18" charset="0"/>
              </a:rPr>
              <a:t>Untuk variasi arus gangguan yang cukup besar antara dua sisi ujung penyulang, waktu operasi tercepat dapat dicapai oleh rele yang terdekat dengan sumber, dimana level gangguan terbesar terjadi. </a:t>
            </a:r>
            <a:endParaRPr lang="id-ID" b="1" dirty="0">
              <a:latin typeface="Times New Roman" panose="02020603050405020304" pitchFamily="18" charset="0"/>
              <a:ea typeface="Times New Roman" panose="02020603050405020304" pitchFamily="18" charset="0"/>
            </a:endParaRPr>
          </a:p>
        </p:txBody>
      </p:sp>
      <p:sp>
        <p:nvSpPr>
          <p:cNvPr id="9" name="Rectangle 8"/>
          <p:cNvSpPr/>
          <p:nvPr/>
        </p:nvSpPr>
        <p:spPr>
          <a:xfrm>
            <a:off x="655122" y="4752371"/>
            <a:ext cx="8458200" cy="1323439"/>
          </a:xfrm>
          <a:prstGeom prst="rect">
            <a:avLst/>
          </a:prstGeom>
        </p:spPr>
        <p:txBody>
          <a:bodyPr wrap="square">
            <a:spAutoFit/>
          </a:bodyPr>
          <a:lstStyle/>
          <a:p>
            <a:pPr algn="just">
              <a:spcAft>
                <a:spcPts val="0"/>
              </a:spcAft>
            </a:pPr>
            <a:r>
              <a:rPr lang="id-ID" dirty="0" smtClean="0">
                <a:latin typeface="Tempus Sans ITC" panose="04020404030D07020202" pitchFamily="82" charset="0"/>
                <a:ea typeface="Times New Roman" panose="02020603050405020304" pitchFamily="18" charset="0"/>
              </a:rPr>
              <a:t>Pemilihan </a:t>
            </a:r>
            <a:r>
              <a:rPr lang="id-ID" dirty="0">
                <a:latin typeface="Tempus Sans ITC" panose="04020404030D07020202" pitchFamily="82" charset="0"/>
                <a:ea typeface="Times New Roman" panose="02020603050405020304" pitchFamily="18" charset="0"/>
              </a:rPr>
              <a:t>karakteristik rele arus lebih umumnya diawali dengan pemilihan karkateristik yang benar untuk masing-masing rele, diikuti dengan pemilihan penyetelan arus rele dan akhirnya margin perbedaan dan penyetelan waktu dari rele dapat ditentukan. </a:t>
            </a:r>
            <a:endParaRPr lang="id-ID"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6339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B43865-AAFD-4768-973B-7C9826012DC1}" type="datetime1">
              <a:rPr lang="en-US" altLang="id-ID" smtClean="0"/>
              <a:t>5/15/2017</a:t>
            </a:fld>
            <a:endParaRPr lang="en-US" altLang="id-ID"/>
          </a:p>
        </p:txBody>
      </p:sp>
      <p:sp>
        <p:nvSpPr>
          <p:cNvPr id="11" name="Slide Number Placeholder 5"/>
          <p:cNvSpPr>
            <a:spLocks noGrp="1"/>
          </p:cNvSpPr>
          <p:nvPr>
            <p:ph type="sldNum" sz="quarter" idx="12"/>
          </p:nvPr>
        </p:nvSpPr>
        <p:spPr/>
        <p:txBody>
          <a:bodyPr/>
          <a:lstStyle/>
          <a:p>
            <a:fld id="{5A6B62D8-B732-4582-A54C-DE71B1C16DB0}" type="slidenum">
              <a:rPr lang="en-US" altLang="id-ID"/>
              <a:pPr/>
              <a:t>12</a:t>
            </a:fld>
            <a:endParaRPr lang="en-US" altLang="id-ID"/>
          </a:p>
        </p:txBody>
      </p:sp>
      <p:sp>
        <p:nvSpPr>
          <p:cNvPr id="148482" name="Rectangle 2"/>
          <p:cNvSpPr>
            <a:spLocks noChangeArrowheads="1"/>
          </p:cNvSpPr>
          <p:nvPr/>
        </p:nvSpPr>
        <p:spPr bwMode="auto">
          <a:xfrm>
            <a:off x="152400" y="152400"/>
            <a:ext cx="876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a:t>Sifat pemutusan yang selektif ini dikenal juga dengan sebutan diskriminasi yang dapat dicapai dengan dua metoda, yaitu:</a:t>
            </a:r>
            <a:r>
              <a:rPr lang="en-US" altLang="id-ID"/>
              <a:t> </a:t>
            </a:r>
          </a:p>
        </p:txBody>
      </p:sp>
      <p:sp>
        <p:nvSpPr>
          <p:cNvPr id="148484" name="Rectangle 4"/>
          <p:cNvSpPr>
            <a:spLocks noChangeArrowheads="1"/>
          </p:cNvSpPr>
          <p:nvPr/>
        </p:nvSpPr>
        <p:spPr bwMode="auto">
          <a:xfrm>
            <a:off x="457200" y="1295400"/>
            <a:ext cx="1620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b="1"/>
              <a:t>Sistem Unit</a:t>
            </a:r>
            <a:r>
              <a:rPr lang="en-US" altLang="id-ID"/>
              <a:t> </a:t>
            </a:r>
          </a:p>
        </p:txBody>
      </p:sp>
      <p:sp>
        <p:nvSpPr>
          <p:cNvPr id="148485" name="Rectangle 5"/>
          <p:cNvSpPr>
            <a:spLocks noChangeArrowheads="1"/>
          </p:cNvSpPr>
          <p:nvPr/>
        </p:nvSpPr>
        <p:spPr bwMode="auto">
          <a:xfrm>
            <a:off x="457200" y="914400"/>
            <a:ext cx="32242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b="1"/>
              <a:t>Sistem </a:t>
            </a:r>
            <a:r>
              <a:rPr lang="en-US" altLang="id-ID" b="1"/>
              <a:t>Tingkatan Waktu</a:t>
            </a:r>
            <a:r>
              <a:rPr lang="id-ID" altLang="id-ID" b="1"/>
              <a:t>t</a:t>
            </a:r>
            <a:r>
              <a:rPr lang="en-US" altLang="id-ID"/>
              <a:t> </a:t>
            </a:r>
          </a:p>
        </p:txBody>
      </p:sp>
      <p:sp>
        <p:nvSpPr>
          <p:cNvPr id="148486" name="Rectangle 6"/>
          <p:cNvSpPr>
            <a:spLocks noChangeArrowheads="1"/>
          </p:cNvSpPr>
          <p:nvPr/>
        </p:nvSpPr>
        <p:spPr bwMode="auto">
          <a:xfrm>
            <a:off x="152400" y="1676400"/>
            <a:ext cx="8686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a:t>Metoda manapun yang digunakan harus selalu diingat bahwa selektifitas bukanlah bagian dari desain rele</a:t>
            </a:r>
            <a:r>
              <a:rPr lang="en-US" altLang="id-ID"/>
              <a:t> </a:t>
            </a:r>
          </a:p>
        </p:txBody>
      </p:sp>
      <p:sp>
        <p:nvSpPr>
          <p:cNvPr id="148487" name="Rectangle 7"/>
          <p:cNvSpPr>
            <a:spLocks noChangeArrowheads="1"/>
          </p:cNvSpPr>
          <p:nvPr/>
        </p:nvSpPr>
        <p:spPr bwMode="auto">
          <a:xfrm>
            <a:off x="152400" y="2590800"/>
            <a:ext cx="2871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id-ID" altLang="id-ID" b="1">
                <a:solidFill>
                  <a:schemeClr val="accent2"/>
                </a:solidFill>
              </a:rPr>
              <a:t>1. 5  ZONA PROTEKSI</a:t>
            </a:r>
          </a:p>
        </p:txBody>
      </p:sp>
      <p:pic>
        <p:nvPicPr>
          <p:cNvPr id="14848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733800"/>
            <a:ext cx="35433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90" name="Rectangle 10"/>
          <p:cNvSpPr>
            <a:spLocks noChangeArrowheads="1"/>
          </p:cNvSpPr>
          <p:nvPr/>
        </p:nvSpPr>
        <p:spPr bwMode="auto">
          <a:xfrm>
            <a:off x="152400" y="3048000"/>
            <a:ext cx="853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a:t>Idealnya, zona proteksi seperti yang disebutkan terdahulu harus overlap melewati Pemutus Tenaga (PMT atau CB)</a:t>
            </a:r>
            <a:r>
              <a:rPr lang="en-US" altLang="id-ID"/>
              <a:t> </a:t>
            </a:r>
          </a:p>
        </p:txBody>
      </p:sp>
      <p:pic>
        <p:nvPicPr>
          <p:cNvPr id="14849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810000"/>
            <a:ext cx="3492500"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48482"/>
                                        </p:tgtEl>
                                        <p:attrNameLst>
                                          <p:attrName>style.visibility</p:attrName>
                                        </p:attrNameLst>
                                      </p:cBhvr>
                                      <p:to>
                                        <p:strVal val="visible"/>
                                      </p:to>
                                    </p:set>
                                    <p:animEffect transition="in" filter="strips(downRight)">
                                      <p:cBhvr>
                                        <p:cTn id="7" dur="2000"/>
                                        <p:tgtEl>
                                          <p:spTgt spid="148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ntr" presetSubtype="0" accel="100000" fill="hold" grpId="0" nodeType="clickEffect">
                                  <p:stCondLst>
                                    <p:cond delay="0"/>
                                  </p:stCondLst>
                                  <p:childTnLst>
                                    <p:set>
                                      <p:cBhvr>
                                        <p:cTn id="11" dur="1" fill="hold">
                                          <p:stCondLst>
                                            <p:cond delay="0"/>
                                          </p:stCondLst>
                                        </p:cTn>
                                        <p:tgtEl>
                                          <p:spTgt spid="148485"/>
                                        </p:tgtEl>
                                        <p:attrNameLst>
                                          <p:attrName>style.visibility</p:attrName>
                                        </p:attrNameLst>
                                      </p:cBhvr>
                                      <p:to>
                                        <p:strVal val="visible"/>
                                      </p:to>
                                    </p:set>
                                    <p:anim calcmode="lin" valueType="num">
                                      <p:cBhvr>
                                        <p:cTn id="12" dur="500" fill="hold"/>
                                        <p:tgtEl>
                                          <p:spTgt spid="148485"/>
                                        </p:tgtEl>
                                        <p:attrNameLst>
                                          <p:attrName>ppt_w</p:attrName>
                                        </p:attrNameLst>
                                      </p:cBhvr>
                                      <p:tavLst>
                                        <p:tav tm="0">
                                          <p:val>
                                            <p:strVal val="#ppt_w*0.05"/>
                                          </p:val>
                                        </p:tav>
                                        <p:tav tm="100000">
                                          <p:val>
                                            <p:strVal val="#ppt_w"/>
                                          </p:val>
                                        </p:tav>
                                      </p:tavLst>
                                    </p:anim>
                                    <p:anim calcmode="lin" valueType="num">
                                      <p:cBhvr>
                                        <p:cTn id="13" dur="500" fill="hold"/>
                                        <p:tgtEl>
                                          <p:spTgt spid="148485"/>
                                        </p:tgtEl>
                                        <p:attrNameLst>
                                          <p:attrName>ppt_h</p:attrName>
                                        </p:attrNameLst>
                                      </p:cBhvr>
                                      <p:tavLst>
                                        <p:tav tm="0">
                                          <p:val>
                                            <p:strVal val="#ppt_h"/>
                                          </p:val>
                                        </p:tav>
                                        <p:tav tm="100000">
                                          <p:val>
                                            <p:strVal val="#ppt_h"/>
                                          </p:val>
                                        </p:tav>
                                      </p:tavLst>
                                    </p:anim>
                                    <p:anim calcmode="lin" valueType="num">
                                      <p:cBhvr>
                                        <p:cTn id="14" dur="500" fill="hold"/>
                                        <p:tgtEl>
                                          <p:spTgt spid="148485"/>
                                        </p:tgtEl>
                                        <p:attrNameLst>
                                          <p:attrName>ppt_x</p:attrName>
                                        </p:attrNameLst>
                                      </p:cBhvr>
                                      <p:tavLst>
                                        <p:tav tm="0">
                                          <p:val>
                                            <p:strVal val="#ppt_x-.2"/>
                                          </p:val>
                                        </p:tav>
                                        <p:tav tm="100000">
                                          <p:val>
                                            <p:strVal val="#ppt_x"/>
                                          </p:val>
                                        </p:tav>
                                      </p:tavLst>
                                    </p:anim>
                                    <p:anim calcmode="lin" valueType="num">
                                      <p:cBhvr>
                                        <p:cTn id="15" dur="500" fill="hold"/>
                                        <p:tgtEl>
                                          <p:spTgt spid="148485"/>
                                        </p:tgtEl>
                                        <p:attrNameLst>
                                          <p:attrName>ppt_y</p:attrName>
                                        </p:attrNameLst>
                                      </p:cBhvr>
                                      <p:tavLst>
                                        <p:tav tm="0">
                                          <p:val>
                                            <p:strVal val="#ppt_y"/>
                                          </p:val>
                                        </p:tav>
                                        <p:tav tm="100000">
                                          <p:val>
                                            <p:strVal val="#ppt_y"/>
                                          </p:val>
                                        </p:tav>
                                      </p:tavLst>
                                    </p:anim>
                                    <p:animEffect transition="in" filter="fade">
                                      <p:cBhvr>
                                        <p:cTn id="16" dur="500"/>
                                        <p:tgtEl>
                                          <p:spTgt spid="14848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4" presetClass="entr" presetSubtype="0" accel="100000" fill="hold" grpId="0" nodeType="clickEffect">
                                  <p:stCondLst>
                                    <p:cond delay="0"/>
                                  </p:stCondLst>
                                  <p:childTnLst>
                                    <p:set>
                                      <p:cBhvr>
                                        <p:cTn id="20" dur="1" fill="hold">
                                          <p:stCondLst>
                                            <p:cond delay="0"/>
                                          </p:stCondLst>
                                        </p:cTn>
                                        <p:tgtEl>
                                          <p:spTgt spid="148484"/>
                                        </p:tgtEl>
                                        <p:attrNameLst>
                                          <p:attrName>style.visibility</p:attrName>
                                        </p:attrNameLst>
                                      </p:cBhvr>
                                      <p:to>
                                        <p:strVal val="visible"/>
                                      </p:to>
                                    </p:set>
                                    <p:anim calcmode="lin" valueType="num">
                                      <p:cBhvr>
                                        <p:cTn id="21" dur="500" fill="hold"/>
                                        <p:tgtEl>
                                          <p:spTgt spid="148484"/>
                                        </p:tgtEl>
                                        <p:attrNameLst>
                                          <p:attrName>ppt_w</p:attrName>
                                        </p:attrNameLst>
                                      </p:cBhvr>
                                      <p:tavLst>
                                        <p:tav tm="0">
                                          <p:val>
                                            <p:strVal val="#ppt_w*0.05"/>
                                          </p:val>
                                        </p:tav>
                                        <p:tav tm="100000">
                                          <p:val>
                                            <p:strVal val="#ppt_w"/>
                                          </p:val>
                                        </p:tav>
                                      </p:tavLst>
                                    </p:anim>
                                    <p:anim calcmode="lin" valueType="num">
                                      <p:cBhvr>
                                        <p:cTn id="22" dur="500" fill="hold"/>
                                        <p:tgtEl>
                                          <p:spTgt spid="148484"/>
                                        </p:tgtEl>
                                        <p:attrNameLst>
                                          <p:attrName>ppt_h</p:attrName>
                                        </p:attrNameLst>
                                      </p:cBhvr>
                                      <p:tavLst>
                                        <p:tav tm="0">
                                          <p:val>
                                            <p:strVal val="#ppt_h"/>
                                          </p:val>
                                        </p:tav>
                                        <p:tav tm="100000">
                                          <p:val>
                                            <p:strVal val="#ppt_h"/>
                                          </p:val>
                                        </p:tav>
                                      </p:tavLst>
                                    </p:anim>
                                    <p:anim calcmode="lin" valueType="num">
                                      <p:cBhvr>
                                        <p:cTn id="23" dur="500" fill="hold"/>
                                        <p:tgtEl>
                                          <p:spTgt spid="148484"/>
                                        </p:tgtEl>
                                        <p:attrNameLst>
                                          <p:attrName>ppt_x</p:attrName>
                                        </p:attrNameLst>
                                      </p:cBhvr>
                                      <p:tavLst>
                                        <p:tav tm="0">
                                          <p:val>
                                            <p:strVal val="#ppt_x-.2"/>
                                          </p:val>
                                        </p:tav>
                                        <p:tav tm="100000">
                                          <p:val>
                                            <p:strVal val="#ppt_x"/>
                                          </p:val>
                                        </p:tav>
                                      </p:tavLst>
                                    </p:anim>
                                    <p:anim calcmode="lin" valueType="num">
                                      <p:cBhvr>
                                        <p:cTn id="24" dur="500" fill="hold"/>
                                        <p:tgtEl>
                                          <p:spTgt spid="148484"/>
                                        </p:tgtEl>
                                        <p:attrNameLst>
                                          <p:attrName>ppt_y</p:attrName>
                                        </p:attrNameLst>
                                      </p:cBhvr>
                                      <p:tavLst>
                                        <p:tav tm="0">
                                          <p:val>
                                            <p:strVal val="#ppt_y"/>
                                          </p:val>
                                        </p:tav>
                                        <p:tav tm="100000">
                                          <p:val>
                                            <p:strVal val="#ppt_y"/>
                                          </p:val>
                                        </p:tav>
                                      </p:tavLst>
                                    </p:anim>
                                    <p:animEffect transition="in" filter="fade">
                                      <p:cBhvr>
                                        <p:cTn id="25" dur="500"/>
                                        <p:tgtEl>
                                          <p:spTgt spid="14848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3" fill="hold" grpId="0" nodeType="clickEffect">
                                  <p:stCondLst>
                                    <p:cond delay="0"/>
                                  </p:stCondLst>
                                  <p:childTnLst>
                                    <p:set>
                                      <p:cBhvr>
                                        <p:cTn id="29" dur="1" fill="hold">
                                          <p:stCondLst>
                                            <p:cond delay="0"/>
                                          </p:stCondLst>
                                        </p:cTn>
                                        <p:tgtEl>
                                          <p:spTgt spid="148486"/>
                                        </p:tgtEl>
                                        <p:attrNameLst>
                                          <p:attrName>style.visibility</p:attrName>
                                        </p:attrNameLst>
                                      </p:cBhvr>
                                      <p:to>
                                        <p:strVal val="visible"/>
                                      </p:to>
                                    </p:set>
                                    <p:animEffect transition="in" filter="strips(upRight)">
                                      <p:cBhvr>
                                        <p:cTn id="30" dur="3000"/>
                                        <p:tgtEl>
                                          <p:spTgt spid="14848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48487"/>
                                        </p:tgtEl>
                                        <p:attrNameLst>
                                          <p:attrName>style.visibility</p:attrName>
                                        </p:attrNameLst>
                                      </p:cBhvr>
                                      <p:to>
                                        <p:strVal val="visible"/>
                                      </p:to>
                                    </p:set>
                                    <p:anim calcmode="lin" valueType="num">
                                      <p:cBhvr>
                                        <p:cTn id="35" dur="1000" fill="hold"/>
                                        <p:tgtEl>
                                          <p:spTgt spid="148487"/>
                                        </p:tgtEl>
                                        <p:attrNameLst>
                                          <p:attrName>ppt_w</p:attrName>
                                        </p:attrNameLst>
                                      </p:cBhvr>
                                      <p:tavLst>
                                        <p:tav tm="0">
                                          <p:val>
                                            <p:strVal val="#ppt_w*0.70"/>
                                          </p:val>
                                        </p:tav>
                                        <p:tav tm="100000">
                                          <p:val>
                                            <p:strVal val="#ppt_w"/>
                                          </p:val>
                                        </p:tav>
                                      </p:tavLst>
                                    </p:anim>
                                    <p:anim calcmode="lin" valueType="num">
                                      <p:cBhvr>
                                        <p:cTn id="36" dur="1000" fill="hold"/>
                                        <p:tgtEl>
                                          <p:spTgt spid="148487"/>
                                        </p:tgtEl>
                                        <p:attrNameLst>
                                          <p:attrName>ppt_h</p:attrName>
                                        </p:attrNameLst>
                                      </p:cBhvr>
                                      <p:tavLst>
                                        <p:tav tm="0">
                                          <p:val>
                                            <p:strVal val="#ppt_h"/>
                                          </p:val>
                                        </p:tav>
                                        <p:tav tm="100000">
                                          <p:val>
                                            <p:strVal val="#ppt_h"/>
                                          </p:val>
                                        </p:tav>
                                      </p:tavLst>
                                    </p:anim>
                                    <p:animEffect transition="in" filter="fade">
                                      <p:cBhvr>
                                        <p:cTn id="37" dur="1000"/>
                                        <p:tgtEl>
                                          <p:spTgt spid="14848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48490"/>
                                        </p:tgtEl>
                                        <p:attrNameLst>
                                          <p:attrName>style.visibility</p:attrName>
                                        </p:attrNameLst>
                                      </p:cBhvr>
                                      <p:to>
                                        <p:strVal val="visible"/>
                                      </p:to>
                                    </p:set>
                                    <p:anim calcmode="lin" valueType="num">
                                      <p:cBhvr>
                                        <p:cTn id="42" dur="1000" fill="hold"/>
                                        <p:tgtEl>
                                          <p:spTgt spid="148490"/>
                                        </p:tgtEl>
                                        <p:attrNameLst>
                                          <p:attrName>ppt_x</p:attrName>
                                        </p:attrNameLst>
                                      </p:cBhvr>
                                      <p:tavLst>
                                        <p:tav tm="0">
                                          <p:val>
                                            <p:strVal val="#ppt_x-.2"/>
                                          </p:val>
                                        </p:tav>
                                        <p:tav tm="100000">
                                          <p:val>
                                            <p:strVal val="#ppt_x"/>
                                          </p:val>
                                        </p:tav>
                                      </p:tavLst>
                                    </p:anim>
                                    <p:anim calcmode="lin" valueType="num">
                                      <p:cBhvr>
                                        <p:cTn id="43" dur="1000" fill="hold"/>
                                        <p:tgtEl>
                                          <p:spTgt spid="148490"/>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4849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nodeType="clickEffect">
                                  <p:stCondLst>
                                    <p:cond delay="0"/>
                                  </p:stCondLst>
                                  <p:childTnLst>
                                    <p:set>
                                      <p:cBhvr>
                                        <p:cTn id="48" dur="1" fill="hold">
                                          <p:stCondLst>
                                            <p:cond delay="0"/>
                                          </p:stCondLst>
                                        </p:cTn>
                                        <p:tgtEl>
                                          <p:spTgt spid="148489"/>
                                        </p:tgtEl>
                                        <p:attrNameLst>
                                          <p:attrName>style.visibility</p:attrName>
                                        </p:attrNameLst>
                                      </p:cBhvr>
                                      <p:to>
                                        <p:strVal val="visible"/>
                                      </p:to>
                                    </p:set>
                                    <p:anim calcmode="lin" valueType="num">
                                      <p:cBhvr>
                                        <p:cTn id="49" dur="1000" fill="hold"/>
                                        <p:tgtEl>
                                          <p:spTgt spid="148489"/>
                                        </p:tgtEl>
                                        <p:attrNameLst>
                                          <p:attrName>ppt_w</p:attrName>
                                        </p:attrNameLst>
                                      </p:cBhvr>
                                      <p:tavLst>
                                        <p:tav tm="0">
                                          <p:val>
                                            <p:strVal val="#ppt_w*0.70"/>
                                          </p:val>
                                        </p:tav>
                                        <p:tav tm="100000">
                                          <p:val>
                                            <p:strVal val="#ppt_w"/>
                                          </p:val>
                                        </p:tav>
                                      </p:tavLst>
                                    </p:anim>
                                    <p:anim calcmode="lin" valueType="num">
                                      <p:cBhvr>
                                        <p:cTn id="50" dur="1000" fill="hold"/>
                                        <p:tgtEl>
                                          <p:spTgt spid="148489"/>
                                        </p:tgtEl>
                                        <p:attrNameLst>
                                          <p:attrName>ppt_h</p:attrName>
                                        </p:attrNameLst>
                                      </p:cBhvr>
                                      <p:tavLst>
                                        <p:tav tm="0">
                                          <p:val>
                                            <p:strVal val="#ppt_h"/>
                                          </p:val>
                                        </p:tav>
                                        <p:tav tm="100000">
                                          <p:val>
                                            <p:strVal val="#ppt_h"/>
                                          </p:val>
                                        </p:tav>
                                      </p:tavLst>
                                    </p:anim>
                                    <p:animEffect transition="in" filter="fade">
                                      <p:cBhvr>
                                        <p:cTn id="51" dur="1000"/>
                                        <p:tgtEl>
                                          <p:spTgt spid="14848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5" presetClass="entr" presetSubtype="0" fill="hold" nodeType="clickEffect">
                                  <p:stCondLst>
                                    <p:cond delay="0"/>
                                  </p:stCondLst>
                                  <p:childTnLst>
                                    <p:set>
                                      <p:cBhvr>
                                        <p:cTn id="55" dur="1" fill="hold">
                                          <p:stCondLst>
                                            <p:cond delay="0"/>
                                          </p:stCondLst>
                                        </p:cTn>
                                        <p:tgtEl>
                                          <p:spTgt spid="148491"/>
                                        </p:tgtEl>
                                        <p:attrNameLst>
                                          <p:attrName>style.visibility</p:attrName>
                                        </p:attrNameLst>
                                      </p:cBhvr>
                                      <p:to>
                                        <p:strVal val="visible"/>
                                      </p:to>
                                    </p:set>
                                    <p:anim calcmode="lin" valueType="num">
                                      <p:cBhvr>
                                        <p:cTn id="56" dur="1000" fill="hold"/>
                                        <p:tgtEl>
                                          <p:spTgt spid="148491"/>
                                        </p:tgtEl>
                                        <p:attrNameLst>
                                          <p:attrName>ppt_w</p:attrName>
                                        </p:attrNameLst>
                                      </p:cBhvr>
                                      <p:tavLst>
                                        <p:tav tm="0">
                                          <p:val>
                                            <p:strVal val="#ppt_w*0.70"/>
                                          </p:val>
                                        </p:tav>
                                        <p:tav tm="100000">
                                          <p:val>
                                            <p:strVal val="#ppt_w"/>
                                          </p:val>
                                        </p:tav>
                                      </p:tavLst>
                                    </p:anim>
                                    <p:anim calcmode="lin" valueType="num">
                                      <p:cBhvr>
                                        <p:cTn id="57" dur="1000" fill="hold"/>
                                        <p:tgtEl>
                                          <p:spTgt spid="148491"/>
                                        </p:tgtEl>
                                        <p:attrNameLst>
                                          <p:attrName>ppt_h</p:attrName>
                                        </p:attrNameLst>
                                      </p:cBhvr>
                                      <p:tavLst>
                                        <p:tav tm="0">
                                          <p:val>
                                            <p:strVal val="#ppt_h"/>
                                          </p:val>
                                        </p:tav>
                                        <p:tav tm="100000">
                                          <p:val>
                                            <p:strVal val="#ppt_h"/>
                                          </p:val>
                                        </p:tav>
                                      </p:tavLst>
                                    </p:anim>
                                    <p:animEffect transition="in" filter="fade">
                                      <p:cBhvr>
                                        <p:cTn id="58" dur="1000"/>
                                        <p:tgtEl>
                                          <p:spTgt spid="148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p:bldP spid="148484" grpId="0"/>
      <p:bldP spid="148485" grpId="0"/>
      <p:bldP spid="148486" grpId="0"/>
      <p:bldP spid="148487" grpId="0"/>
      <p:bldP spid="148490"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120</a:t>
            </a:fld>
            <a:endParaRPr lang="en-US" altLang="id-ID"/>
          </a:p>
        </p:txBody>
      </p:sp>
      <p:pic>
        <p:nvPicPr>
          <p:cNvPr id="7170" name="Picture 2" descr="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
            <a:ext cx="47244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897542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121</a:t>
            </a:fld>
            <a:endParaRPr lang="en-US" altLang="id-ID"/>
          </a:p>
        </p:txBody>
      </p:sp>
      <p:pic>
        <p:nvPicPr>
          <p:cNvPr id="2" name="Picture 1"/>
          <p:cNvPicPr>
            <a:picLocks noChangeAspect="1"/>
          </p:cNvPicPr>
          <p:nvPr/>
        </p:nvPicPr>
        <p:blipFill>
          <a:blip r:embed="rId3"/>
          <a:stretch>
            <a:fillRect/>
          </a:stretch>
        </p:blipFill>
        <p:spPr>
          <a:xfrm>
            <a:off x="1295400" y="2318330"/>
            <a:ext cx="5950527" cy="2051549"/>
          </a:xfrm>
          <a:prstGeom prst="rect">
            <a:avLst/>
          </a:prstGeom>
        </p:spPr>
      </p:pic>
      <p:sp>
        <p:nvSpPr>
          <p:cNvPr id="6" name="Rectangle 5"/>
          <p:cNvSpPr/>
          <p:nvPr/>
        </p:nvSpPr>
        <p:spPr>
          <a:xfrm>
            <a:off x="431470" y="228600"/>
            <a:ext cx="8712530" cy="707886"/>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Untuk memberikan gambaran yang lebih baik, berikut ini diberikan ilustrasi lebih jelas menggunakan sistem pada  Gambar 6-4</a:t>
            </a:r>
            <a:endParaRPr lang="id-ID" dirty="0"/>
          </a:p>
        </p:txBody>
      </p:sp>
      <p:sp>
        <p:nvSpPr>
          <p:cNvPr id="7" name="Rectangle 6"/>
          <p:cNvSpPr/>
          <p:nvPr/>
        </p:nvSpPr>
        <p:spPr>
          <a:xfrm>
            <a:off x="451262" y="936486"/>
            <a:ext cx="7778338" cy="400110"/>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Bila digunakan MVA</a:t>
            </a:r>
            <a:r>
              <a:rPr lang="id-ID" baseline="-25000" dirty="0">
                <a:latin typeface="Tempus Sans ITC" panose="04020404030D07020202" pitchFamily="82" charset="0"/>
                <a:ea typeface="Times New Roman" panose="02020603050405020304" pitchFamily="18" charset="0"/>
                <a:cs typeface="Times New Roman" panose="02020603050405020304" pitchFamily="18" charset="0"/>
              </a:rPr>
              <a:t>dasar</a:t>
            </a:r>
            <a:r>
              <a:rPr lang="id-ID" dirty="0">
                <a:latin typeface="Tempus Sans ITC" panose="04020404030D07020202" pitchFamily="82" charset="0"/>
                <a:ea typeface="Times New Roman" panose="02020603050405020304" pitchFamily="18" charset="0"/>
                <a:cs typeface="Times New Roman" panose="02020603050405020304" pitchFamily="18" charset="0"/>
              </a:rPr>
              <a:t> 10 MVA, maka akan diperoleh:</a:t>
            </a:r>
            <a:endParaRPr lang="id-ID" dirty="0"/>
          </a:p>
        </p:txBody>
      </p:sp>
      <p:sp>
        <p:nvSpPr>
          <p:cNvPr id="8" name="Rectangle 7"/>
          <p:cNvSpPr/>
          <p:nvPr/>
        </p:nvSpPr>
        <p:spPr>
          <a:xfrm>
            <a:off x="464127" y="1373212"/>
            <a:ext cx="6781800" cy="400110"/>
          </a:xfrm>
          <a:prstGeom prst="rect">
            <a:avLst/>
          </a:prstGeom>
        </p:spPr>
        <p:txBody>
          <a:bodyPr wrap="square">
            <a:spAutoFit/>
          </a:bodyPr>
          <a:lstStyle/>
          <a:p>
            <a:pPr algn="just">
              <a:spcAft>
                <a:spcPts val="0"/>
              </a:spcAft>
            </a:pPr>
            <a:r>
              <a:rPr lang="id-ID" dirty="0" smtClean="0">
                <a:latin typeface="Tempus Sans ITC" panose="04020404030D07020202" pitchFamily="82" charset="0"/>
                <a:ea typeface="Times New Roman" panose="02020603050405020304" pitchFamily="18" charset="0"/>
              </a:rPr>
              <a:t>Impedansi transformator 4 MVA pada dasar 10 MVA adalah:</a:t>
            </a:r>
            <a:endParaRPr lang="id-ID" b="1" dirty="0">
              <a:effectLst/>
              <a:latin typeface="Times New Roman" panose="02020603050405020304" pitchFamily="18" charset="0"/>
              <a:ea typeface="Times New Roman" panose="02020603050405020304" pitchFamily="18" charset="0"/>
            </a:endParaRPr>
          </a:p>
        </p:txBody>
      </p:sp>
      <p:graphicFrame>
        <p:nvGraphicFramePr>
          <p:cNvPr id="9" name="Object 8"/>
          <p:cNvGraphicFramePr>
            <a:graphicFrameLocks noChangeAspect="1"/>
          </p:cNvGraphicFramePr>
          <p:nvPr>
            <p:extLst/>
          </p:nvPr>
        </p:nvGraphicFramePr>
        <p:xfrm>
          <a:off x="1066800" y="1709125"/>
          <a:ext cx="2505170" cy="641568"/>
        </p:xfrm>
        <a:graphic>
          <a:graphicData uri="http://schemas.openxmlformats.org/presentationml/2006/ole">
            <mc:AlternateContent xmlns:mc="http://schemas.openxmlformats.org/markup-compatibility/2006">
              <mc:Choice xmlns:v="urn:schemas-microsoft-com:vml" Requires="v">
                <p:oleObj spid="_x0000_s37893" name="Equation" r:id="rId4" imgW="1562100" imgH="393700" progId="Equation.3">
                  <p:embed/>
                </p:oleObj>
              </mc:Choice>
              <mc:Fallback>
                <p:oleObj name="Equation" r:id="rId4" imgW="1562100" imgH="393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709125"/>
                        <a:ext cx="2505170" cy="641568"/>
                      </a:xfrm>
                      <a:prstGeom prst="rect">
                        <a:avLst/>
                      </a:prstGeom>
                      <a:noFill/>
                    </p:spPr>
                  </p:pic>
                </p:oleObj>
              </mc:Fallback>
            </mc:AlternateContent>
          </a:graphicData>
        </a:graphic>
      </p:graphicFrame>
      <p:sp>
        <p:nvSpPr>
          <p:cNvPr id="10" name="Rectangle 9"/>
          <p:cNvSpPr/>
          <p:nvPr/>
        </p:nvSpPr>
        <p:spPr>
          <a:xfrm>
            <a:off x="423553" y="4477075"/>
            <a:ext cx="8298873" cy="707886"/>
          </a:xfrm>
          <a:prstGeom prst="rect">
            <a:avLst/>
          </a:prstGeom>
        </p:spPr>
        <p:txBody>
          <a:bodyPr wrap="square">
            <a:spAutoFit/>
          </a:bodyPr>
          <a:lstStyle/>
          <a:p>
            <a:pPr algn="just">
              <a:spcAft>
                <a:spcPts val="0"/>
              </a:spcAft>
            </a:pPr>
            <a:r>
              <a:rPr lang="id-ID" dirty="0" smtClean="0">
                <a:latin typeface="Tempus Sans ITC" panose="04020404030D07020202" pitchFamily="82" charset="0"/>
                <a:ea typeface="Times New Roman" panose="02020603050405020304" pitchFamily="18" charset="0"/>
              </a:rPr>
              <a:t>Impedansi kabel antara B dan A  serta antara C dan B, pada 11 kv dengan dasar 10MVA:</a:t>
            </a:r>
            <a:endParaRPr lang="id-ID" b="1" dirty="0">
              <a:effectLst/>
              <a:latin typeface="Times New Roman" panose="02020603050405020304" pitchFamily="18" charset="0"/>
              <a:ea typeface="Times New Roman" panose="02020603050405020304" pitchFamily="18" charset="0"/>
            </a:endParaRPr>
          </a:p>
        </p:txBody>
      </p:sp>
      <p:graphicFrame>
        <p:nvGraphicFramePr>
          <p:cNvPr id="11" name="Object 10"/>
          <p:cNvGraphicFramePr>
            <a:graphicFrameLocks noChangeAspect="1"/>
          </p:cNvGraphicFramePr>
          <p:nvPr>
            <p:extLst/>
          </p:nvPr>
        </p:nvGraphicFramePr>
        <p:xfrm>
          <a:off x="990600" y="5302390"/>
          <a:ext cx="2996422" cy="599284"/>
        </p:xfrm>
        <a:graphic>
          <a:graphicData uri="http://schemas.openxmlformats.org/presentationml/2006/ole">
            <mc:AlternateContent xmlns:mc="http://schemas.openxmlformats.org/markup-compatibility/2006">
              <mc:Choice xmlns:v="urn:schemas-microsoft-com:vml" Requires="v">
                <p:oleObj spid="_x0000_s37894" name="Equation" r:id="rId6" imgW="2146300" imgH="431800" progId="Equation.3">
                  <p:embed/>
                </p:oleObj>
              </mc:Choice>
              <mc:Fallback>
                <p:oleObj name="Equation" r:id="rId6" imgW="2146300" imgH="431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5302390"/>
                        <a:ext cx="2996422" cy="599284"/>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nvPr>
        </p:nvGraphicFramePr>
        <p:xfrm>
          <a:off x="4827679" y="5181600"/>
          <a:ext cx="3552365" cy="720074"/>
        </p:xfrm>
        <a:graphic>
          <a:graphicData uri="http://schemas.openxmlformats.org/presentationml/2006/ole">
            <mc:AlternateContent xmlns:mc="http://schemas.openxmlformats.org/markup-compatibility/2006">
              <mc:Choice xmlns:v="urn:schemas-microsoft-com:vml" Requires="v">
                <p:oleObj spid="_x0000_s37895" name="Equation" r:id="rId8" imgW="2120900" imgH="431800" progId="Equation.3">
                  <p:embed/>
                </p:oleObj>
              </mc:Choice>
              <mc:Fallback>
                <p:oleObj name="Equation" r:id="rId8" imgW="2120900" imgH="431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27679" y="5181600"/>
                        <a:ext cx="3552365" cy="720074"/>
                      </a:xfrm>
                      <a:prstGeom prst="rect">
                        <a:avLst/>
                      </a:prstGeom>
                      <a:noFill/>
                    </p:spPr>
                  </p:pic>
                </p:oleObj>
              </mc:Fallback>
            </mc:AlternateContent>
          </a:graphicData>
        </a:graphic>
      </p:graphicFrame>
      <p:sp>
        <p:nvSpPr>
          <p:cNvPr id="13" name="Rectangle 9"/>
          <p:cNvSpPr>
            <a:spLocks noChangeArrowheads="1"/>
          </p:cNvSpPr>
          <p:nvPr/>
        </p:nvSpPr>
        <p:spPr bwMode="auto">
          <a:xfrm>
            <a:off x="4079515" y="5341582"/>
            <a:ext cx="65434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d-ID" altLang="id-ID" sz="1200"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 </a:t>
            </a:r>
            <a:r>
              <a:rPr kumimoji="0" lang="id-ID"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dan</a:t>
            </a:r>
            <a:r>
              <a:rPr kumimoji="0" lang="id-ID" altLang="id-ID" sz="1200"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 </a:t>
            </a:r>
            <a:endParaRPr kumimoji="0" lang="id-ID" altLang="id-ID"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385449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122</a:t>
            </a:fld>
            <a:endParaRPr lang="en-US" altLang="id-ID"/>
          </a:p>
        </p:txBody>
      </p:sp>
      <p:sp>
        <p:nvSpPr>
          <p:cNvPr id="12" name="Rectangle 8"/>
          <p:cNvSpPr>
            <a:spLocks noChangeArrowheads="1"/>
          </p:cNvSpPr>
          <p:nvPr/>
        </p:nvSpPr>
        <p:spPr bwMode="auto">
          <a:xfrm>
            <a:off x="914400" y="35757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4" name="Rectangle 13"/>
          <p:cNvSpPr/>
          <p:nvPr/>
        </p:nvSpPr>
        <p:spPr>
          <a:xfrm>
            <a:off x="464126" y="228600"/>
            <a:ext cx="7438300" cy="400110"/>
          </a:xfrm>
          <a:prstGeom prst="rect">
            <a:avLst/>
          </a:prstGeom>
        </p:spPr>
        <p:txBody>
          <a:bodyPr wrap="square">
            <a:spAutoFit/>
          </a:bodyPr>
          <a:lstStyle/>
          <a:p>
            <a:pPr algn="just">
              <a:spcAft>
                <a:spcPts val="0"/>
              </a:spcAft>
            </a:pPr>
            <a:r>
              <a:rPr lang="id-ID" dirty="0" smtClean="0">
                <a:latin typeface="Tempus Sans ITC" panose="04020404030D07020202" pitchFamily="82" charset="0"/>
                <a:ea typeface="Times New Roman" panose="02020603050405020304" pitchFamily="18" charset="0"/>
              </a:rPr>
              <a:t>Impedansi transformator 30 MVA pada dasar 10MVA:</a:t>
            </a:r>
            <a:endParaRPr lang="id-ID" b="1" dirty="0">
              <a:effectLst/>
              <a:latin typeface="Times New Roman" panose="02020603050405020304" pitchFamily="18" charset="0"/>
              <a:ea typeface="Times New Roman" panose="02020603050405020304" pitchFamily="18" charset="0"/>
            </a:endParaRPr>
          </a:p>
        </p:txBody>
      </p:sp>
      <p:graphicFrame>
        <p:nvGraphicFramePr>
          <p:cNvPr id="16" name="Object 15"/>
          <p:cNvGraphicFramePr>
            <a:graphicFrameLocks noChangeAspect="1"/>
          </p:cNvGraphicFramePr>
          <p:nvPr>
            <p:extLst/>
          </p:nvPr>
        </p:nvGraphicFramePr>
        <p:xfrm>
          <a:off x="1371647" y="693057"/>
          <a:ext cx="2471738" cy="567284"/>
        </p:xfrm>
        <a:graphic>
          <a:graphicData uri="http://schemas.openxmlformats.org/presentationml/2006/ole">
            <mc:AlternateContent xmlns:mc="http://schemas.openxmlformats.org/markup-compatibility/2006">
              <mc:Choice xmlns:v="urn:schemas-microsoft-com:vml" Requires="v">
                <p:oleObj spid="_x0000_s38917" name="Equation" r:id="rId3" imgW="1739900" imgH="393700" progId="Equation.3">
                  <p:embed/>
                </p:oleObj>
              </mc:Choice>
              <mc:Fallback>
                <p:oleObj name="Equation" r:id="rId3" imgW="1739900" imgH="393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47" y="693057"/>
                        <a:ext cx="2471738" cy="567284"/>
                      </a:xfrm>
                      <a:prstGeom prst="rect">
                        <a:avLst/>
                      </a:prstGeom>
                      <a:noFill/>
                    </p:spPr>
                  </p:pic>
                </p:oleObj>
              </mc:Fallback>
            </mc:AlternateContent>
          </a:graphicData>
        </a:graphic>
      </p:graphicFrame>
      <p:sp>
        <p:nvSpPr>
          <p:cNvPr id="17" name="Rectangle 16"/>
          <p:cNvSpPr/>
          <p:nvPr/>
        </p:nvSpPr>
        <p:spPr>
          <a:xfrm>
            <a:off x="466298" y="1202768"/>
            <a:ext cx="6620301" cy="400110"/>
          </a:xfrm>
          <a:prstGeom prst="rect">
            <a:avLst/>
          </a:prstGeom>
        </p:spPr>
        <p:txBody>
          <a:bodyPr wrap="square">
            <a:spAutoFit/>
          </a:bodyPr>
          <a:lstStyle/>
          <a:p>
            <a:pPr algn="just">
              <a:spcAft>
                <a:spcPts val="0"/>
              </a:spcAft>
            </a:pPr>
            <a:r>
              <a:rPr lang="id-ID" dirty="0" smtClean="0">
                <a:latin typeface="Tempus Sans ITC" panose="04020404030D07020202" pitchFamily="82" charset="0"/>
                <a:ea typeface="Times New Roman" panose="02020603050405020304" pitchFamily="18" charset="0"/>
              </a:rPr>
              <a:t>Impedansi jaringan 132 kv pada dasar 10 MVA:</a:t>
            </a:r>
            <a:endParaRPr lang="id-ID" b="1" dirty="0">
              <a:effectLst/>
              <a:latin typeface="Times New Roman" panose="02020603050405020304" pitchFamily="18" charset="0"/>
              <a:ea typeface="Times New Roman" panose="02020603050405020304" pitchFamily="18" charset="0"/>
            </a:endParaRPr>
          </a:p>
        </p:txBody>
      </p:sp>
      <p:graphicFrame>
        <p:nvGraphicFramePr>
          <p:cNvPr id="19" name="Object 18"/>
          <p:cNvGraphicFramePr>
            <a:graphicFrameLocks noChangeAspect="1"/>
          </p:cNvGraphicFramePr>
          <p:nvPr>
            <p:extLst/>
          </p:nvPr>
        </p:nvGraphicFramePr>
        <p:xfrm>
          <a:off x="1383935" y="1705449"/>
          <a:ext cx="3093450" cy="621452"/>
        </p:xfrm>
        <a:graphic>
          <a:graphicData uri="http://schemas.openxmlformats.org/presentationml/2006/ole">
            <mc:AlternateContent xmlns:mc="http://schemas.openxmlformats.org/markup-compatibility/2006">
              <mc:Choice xmlns:v="urn:schemas-microsoft-com:vml" Requires="v">
                <p:oleObj spid="_x0000_s38918" name="Equation" r:id="rId5" imgW="2133600" imgH="431800" progId="Equation.3">
                  <p:embed/>
                </p:oleObj>
              </mc:Choice>
              <mc:Fallback>
                <p:oleObj name="Equation" r:id="rId5" imgW="21336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3935" y="1705449"/>
                        <a:ext cx="3093450" cy="621452"/>
                      </a:xfrm>
                      <a:prstGeom prst="rect">
                        <a:avLst/>
                      </a:prstGeom>
                      <a:noFill/>
                    </p:spPr>
                  </p:pic>
                </p:oleObj>
              </mc:Fallback>
            </mc:AlternateContent>
          </a:graphicData>
        </a:graphic>
      </p:graphicFrame>
      <p:pic>
        <p:nvPicPr>
          <p:cNvPr id="21" name="Picture 20"/>
          <p:cNvPicPr>
            <a:picLocks noChangeAspect="1"/>
          </p:cNvPicPr>
          <p:nvPr/>
        </p:nvPicPr>
        <p:blipFill>
          <a:blip r:embed="rId7"/>
          <a:stretch>
            <a:fillRect/>
          </a:stretch>
        </p:blipFill>
        <p:spPr>
          <a:xfrm>
            <a:off x="1524000" y="2365852"/>
            <a:ext cx="5950527" cy="1533081"/>
          </a:xfrm>
          <a:prstGeom prst="rect">
            <a:avLst/>
          </a:prstGeom>
        </p:spPr>
      </p:pic>
      <p:sp>
        <p:nvSpPr>
          <p:cNvPr id="22" name="Rectangle 21"/>
          <p:cNvSpPr/>
          <p:nvPr/>
        </p:nvSpPr>
        <p:spPr>
          <a:xfrm>
            <a:off x="304800" y="4267200"/>
            <a:ext cx="7315200" cy="400110"/>
          </a:xfrm>
          <a:prstGeom prst="rect">
            <a:avLst/>
          </a:prstGeom>
        </p:spPr>
        <p:txBody>
          <a:bodyPr wrap="square">
            <a:spAutoFit/>
          </a:bodyPr>
          <a:lstStyle/>
          <a:p>
            <a:pPr algn="just">
              <a:spcAft>
                <a:spcPts val="0"/>
              </a:spcAft>
            </a:pPr>
            <a:r>
              <a:rPr lang="id-ID" dirty="0" smtClean="0">
                <a:latin typeface="Tempus Sans ITC" panose="04020404030D07020202" pitchFamily="82" charset="0"/>
                <a:ea typeface="Times New Roman" panose="02020603050405020304" pitchFamily="18" charset="0"/>
              </a:rPr>
              <a:t>Impendasi sumber pada mva</a:t>
            </a:r>
            <a:r>
              <a:rPr lang="id-ID" baseline="-25000" dirty="0" smtClean="0">
                <a:latin typeface="Tempus Sans ITC" panose="04020404030D07020202" pitchFamily="82" charset="0"/>
                <a:ea typeface="Times New Roman" panose="02020603050405020304" pitchFamily="18" charset="0"/>
              </a:rPr>
              <a:t>dasar</a:t>
            </a:r>
            <a:r>
              <a:rPr lang="id-ID" dirty="0" smtClean="0">
                <a:latin typeface="Tempus Sans ITC" panose="04020404030D07020202" pitchFamily="82" charset="0"/>
                <a:ea typeface="Times New Roman" panose="02020603050405020304" pitchFamily="18" charset="0"/>
              </a:rPr>
              <a:t>: 10 MVA diperoleh:</a:t>
            </a:r>
            <a:endParaRPr lang="id-ID" b="1" dirty="0">
              <a:effectLst/>
              <a:latin typeface="Times New Roman" panose="02020603050405020304" pitchFamily="18" charset="0"/>
              <a:ea typeface="Times New Roman" panose="02020603050405020304" pitchFamily="18" charset="0"/>
            </a:endParaRPr>
          </a:p>
        </p:txBody>
      </p:sp>
      <p:graphicFrame>
        <p:nvGraphicFramePr>
          <p:cNvPr id="23" name="Object 22"/>
          <p:cNvGraphicFramePr>
            <a:graphicFrameLocks noChangeAspect="1"/>
          </p:cNvGraphicFramePr>
          <p:nvPr>
            <p:extLst/>
          </p:nvPr>
        </p:nvGraphicFramePr>
        <p:xfrm>
          <a:off x="1413623" y="4830219"/>
          <a:ext cx="2514601" cy="660083"/>
        </p:xfrm>
        <a:graphic>
          <a:graphicData uri="http://schemas.openxmlformats.org/presentationml/2006/ole">
            <mc:AlternateContent xmlns:mc="http://schemas.openxmlformats.org/markup-compatibility/2006">
              <mc:Choice xmlns:v="urn:schemas-microsoft-com:vml" Requires="v">
                <p:oleObj spid="_x0000_s38919" name="Equation" r:id="rId8" imgW="1524000" imgH="393700" progId="Equation.3">
                  <p:embed/>
                </p:oleObj>
              </mc:Choice>
              <mc:Fallback>
                <p:oleObj name="Equation" r:id="rId8" imgW="1524000" imgH="3937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13623" y="4830219"/>
                        <a:ext cx="2514601" cy="660083"/>
                      </a:xfrm>
                      <a:prstGeom prst="rect">
                        <a:avLst/>
                      </a:prstGeom>
                      <a:noFill/>
                    </p:spPr>
                  </p:pic>
                </p:oleObj>
              </mc:Fallback>
            </mc:AlternateContent>
          </a:graphicData>
        </a:graphic>
      </p:graphicFrame>
    </p:spTree>
    <p:extLst>
      <p:ext uri="{BB962C8B-B14F-4D97-AF65-F5344CB8AC3E}">
        <p14:creationId xmlns:p14="http://schemas.microsoft.com/office/powerpoint/2010/main" val="128817714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123</a:t>
            </a:fld>
            <a:endParaRPr lang="en-US" altLang="id-ID"/>
          </a:p>
        </p:txBody>
      </p:sp>
      <p:pic>
        <p:nvPicPr>
          <p:cNvPr id="7" name="Picture 6"/>
          <p:cNvPicPr>
            <a:picLocks noChangeAspect="1"/>
          </p:cNvPicPr>
          <p:nvPr/>
        </p:nvPicPr>
        <p:blipFill>
          <a:blip r:embed="rId3"/>
          <a:stretch>
            <a:fillRect/>
          </a:stretch>
        </p:blipFill>
        <p:spPr>
          <a:xfrm>
            <a:off x="762000" y="152400"/>
            <a:ext cx="5231746" cy="5307936"/>
          </a:xfrm>
          <a:prstGeom prst="rect">
            <a:avLst/>
          </a:prstGeom>
        </p:spPr>
      </p:pic>
      <p:sp>
        <p:nvSpPr>
          <p:cNvPr id="8" name="Rectangle 7"/>
          <p:cNvSpPr/>
          <p:nvPr/>
        </p:nvSpPr>
        <p:spPr>
          <a:xfrm>
            <a:off x="456210" y="5537339"/>
            <a:ext cx="8686800" cy="707886"/>
          </a:xfrm>
          <a:prstGeom prst="rect">
            <a:avLst/>
          </a:prstGeom>
        </p:spPr>
        <p:txBody>
          <a:bodyPr wrap="square">
            <a:spAutoFit/>
          </a:bodyPr>
          <a:lstStyle/>
          <a:p>
            <a:r>
              <a:rPr lang="id-ID" dirty="0" smtClean="0">
                <a:latin typeface="Tempus Sans ITC" panose="04020404030D07020202" pitchFamily="82" charset="0"/>
                <a:ea typeface="Times New Roman" panose="02020603050405020304" pitchFamily="18" charset="0"/>
                <a:cs typeface="Times New Roman" panose="02020603050405020304" pitchFamily="18" charset="0"/>
              </a:rPr>
              <a:t>.Setelah </a:t>
            </a:r>
            <a:r>
              <a:rPr lang="id-ID" dirty="0">
                <a:latin typeface="Tempus Sans ITC" panose="04020404030D07020202" pitchFamily="82" charset="0"/>
                <a:ea typeface="Times New Roman" panose="02020603050405020304" pitchFamily="18" charset="0"/>
                <a:cs typeface="Times New Roman" panose="02020603050405020304" pitchFamily="18" charset="0"/>
              </a:rPr>
              <a:t>kurva </a:t>
            </a:r>
            <a:r>
              <a:rPr lang="id-ID" dirty="0" smtClean="0">
                <a:latin typeface="Tempus Sans ITC" panose="04020404030D07020202" pitchFamily="82" charset="0"/>
                <a:ea typeface="Times New Roman" panose="02020603050405020304" pitchFamily="18" charset="0"/>
                <a:cs typeface="Times New Roman" panose="02020603050405020304" pitchFamily="18" charset="0"/>
              </a:rPr>
              <a:t>operasi Fuse, </a:t>
            </a:r>
            <a:r>
              <a:rPr lang="id-ID" dirty="0">
                <a:latin typeface="Tempus Sans ITC" panose="04020404030D07020202" pitchFamily="82" charset="0"/>
                <a:ea typeface="Times New Roman" panose="02020603050405020304" pitchFamily="18" charset="0"/>
                <a:cs typeface="Times New Roman" panose="02020603050405020304" pitchFamily="18" charset="0"/>
              </a:rPr>
              <a:t>selanjutnya tingkatan dari Rele-Rele arus lebih untuk masing-masing Gardu dari sistem Radial tersebut dapat dilakukan:</a:t>
            </a:r>
            <a:endParaRPr lang="id-ID" dirty="0"/>
          </a:p>
        </p:txBody>
      </p:sp>
      <p:sp>
        <p:nvSpPr>
          <p:cNvPr id="9" name="Rectangle 8"/>
          <p:cNvSpPr/>
          <p:nvPr/>
        </p:nvSpPr>
        <p:spPr>
          <a:xfrm>
            <a:off x="6222346" y="152400"/>
            <a:ext cx="2921654" cy="2862322"/>
          </a:xfrm>
          <a:prstGeom prst="rect">
            <a:avLst/>
          </a:prstGeom>
        </p:spPr>
        <p:txBody>
          <a:bodyPr wrap="square">
            <a:spAutoFit/>
          </a:bodyPr>
          <a:lstStyle/>
          <a:p>
            <a:r>
              <a:rPr lang="id-ID" dirty="0" smtClean="0">
                <a:latin typeface="Tempus Sans ITC" panose="04020404030D07020202" pitchFamily="82" charset="0"/>
                <a:ea typeface="Times New Roman" panose="02020603050405020304" pitchFamily="18" charset="0"/>
                <a:cs typeface="Times New Roman" panose="02020603050405020304" pitchFamily="18" charset="0"/>
              </a:rPr>
              <a:t>Graph </a:t>
            </a:r>
            <a:r>
              <a:rPr lang="id-ID" dirty="0">
                <a:latin typeface="Tempus Sans ITC" panose="04020404030D07020202" pitchFamily="82" charset="0"/>
                <a:ea typeface="Times New Roman" panose="02020603050405020304" pitchFamily="18" charset="0"/>
                <a:cs typeface="Times New Roman" panose="02020603050405020304" pitchFamily="18" charset="0"/>
              </a:rPr>
              <a:t>dalam </a:t>
            </a:r>
            <a:r>
              <a:rPr lang="id-ID" dirty="0" smtClean="0">
                <a:latin typeface="Tempus Sans ITC" panose="04020404030D07020202" pitchFamily="82" charset="0"/>
                <a:ea typeface="Times New Roman" panose="02020603050405020304" pitchFamily="18" charset="0"/>
                <a:cs typeface="Times New Roman" panose="02020603050405020304" pitchFamily="18" charset="0"/>
              </a:rPr>
              <a:t>Gbar  </a:t>
            </a:r>
            <a:r>
              <a:rPr lang="id-ID" dirty="0">
                <a:latin typeface="Tempus Sans ITC" panose="04020404030D07020202" pitchFamily="82" charset="0"/>
                <a:ea typeface="Times New Roman" panose="02020603050405020304" pitchFamily="18" charset="0"/>
                <a:cs typeface="Times New Roman" panose="02020603050405020304" pitchFamily="18" charset="0"/>
              </a:rPr>
              <a:t>memperlihatkan penggunaan ‘kurva pemisahan’ yang merupakan bantuan penting dalam memperoleh koordinasi proteksi yang memuaskan.</a:t>
            </a:r>
            <a:endParaRPr lang="id-ID" dirty="0"/>
          </a:p>
        </p:txBody>
      </p:sp>
      <p:sp>
        <p:nvSpPr>
          <p:cNvPr id="10" name="Rectangle 9"/>
          <p:cNvSpPr/>
          <p:nvPr/>
        </p:nvSpPr>
        <p:spPr>
          <a:xfrm>
            <a:off x="6235373" y="2960257"/>
            <a:ext cx="2769254" cy="2554545"/>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Kurva pertama merupakan gambaran kurva Fuse 200A, yang diasumsikan dapat dipergunakan untuk memproteksi rangkaian Outgoing dari sistem 3,3 kV</a:t>
            </a:r>
            <a:endParaRPr lang="id-ID" dirty="0"/>
          </a:p>
        </p:txBody>
      </p:sp>
    </p:spTree>
    <p:extLst>
      <p:ext uri="{BB962C8B-B14F-4D97-AF65-F5344CB8AC3E}">
        <p14:creationId xmlns:p14="http://schemas.microsoft.com/office/powerpoint/2010/main" val="103270193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124</a:t>
            </a:fld>
            <a:endParaRPr lang="en-US" altLang="id-ID"/>
          </a:p>
        </p:txBody>
      </p:sp>
      <p:sp>
        <p:nvSpPr>
          <p:cNvPr id="2" name="Rectangle 1"/>
          <p:cNvSpPr/>
          <p:nvPr/>
        </p:nvSpPr>
        <p:spPr>
          <a:xfrm>
            <a:off x="547654" y="152400"/>
            <a:ext cx="3001143" cy="400110"/>
          </a:xfrm>
          <a:prstGeom prst="rect">
            <a:avLst/>
          </a:prstGeom>
        </p:spPr>
        <p:txBody>
          <a:bodyPr wrap="none">
            <a:spAutoFit/>
          </a:bodyPr>
          <a:lstStyle/>
          <a:p>
            <a:pPr algn="just">
              <a:spcAft>
                <a:spcPts val="0"/>
              </a:spcAft>
            </a:pPr>
            <a:r>
              <a:rPr lang="id-ID" b="1" dirty="0" smtClean="0">
                <a:latin typeface="Tempus Sans ITC" panose="04020404030D07020202" pitchFamily="82" charset="0"/>
                <a:ea typeface="Times New Roman" panose="02020603050405020304" pitchFamily="18" charset="0"/>
              </a:rPr>
              <a:t>Gardu B; ratio CT 250/5A</a:t>
            </a:r>
            <a:endParaRPr lang="id-ID" b="1"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569424" y="552510"/>
            <a:ext cx="8574575" cy="1015663"/>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Karakterisitik Rele arus lebih diasumsikan berupa Rele ‘extremely inverse’, misal Rele CDG 14. Rele ini harus terpisahkan dengan Fuse 200A pada level gangguan sebesar:</a:t>
            </a:r>
            <a:endParaRPr lang="id-ID" dirty="0"/>
          </a:p>
        </p:txBody>
      </p:sp>
      <p:sp>
        <p:nvSpPr>
          <p:cNvPr id="7" name="Rectangle 2"/>
          <p:cNvSpPr>
            <a:spLocks noChangeArrowheads="1"/>
          </p:cNvSpPr>
          <p:nvPr/>
        </p:nvSpPr>
        <p:spPr bwMode="auto">
          <a:xfrm>
            <a:off x="838200" y="154537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graphicFrame>
        <p:nvGraphicFramePr>
          <p:cNvPr id="8" name="Object 7"/>
          <p:cNvGraphicFramePr>
            <a:graphicFrameLocks noChangeAspect="1"/>
          </p:cNvGraphicFramePr>
          <p:nvPr>
            <p:extLst/>
          </p:nvPr>
        </p:nvGraphicFramePr>
        <p:xfrm>
          <a:off x="914400" y="1634143"/>
          <a:ext cx="4011881" cy="534917"/>
        </p:xfrm>
        <a:graphic>
          <a:graphicData uri="http://schemas.openxmlformats.org/presentationml/2006/ole">
            <mc:AlternateContent xmlns:mc="http://schemas.openxmlformats.org/markup-compatibility/2006">
              <mc:Choice xmlns:v="urn:schemas-microsoft-com:vml" Requires="v">
                <p:oleObj spid="_x0000_s39939" name="Equation" r:id="rId3" imgW="3136900" imgH="419100" progId="Equation.3">
                  <p:embed/>
                </p:oleObj>
              </mc:Choice>
              <mc:Fallback>
                <p:oleObj name="Equation" r:id="rId3" imgW="31369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634143"/>
                        <a:ext cx="4011881" cy="534917"/>
                      </a:xfrm>
                      <a:prstGeom prst="rect">
                        <a:avLst/>
                      </a:prstGeom>
                      <a:noFill/>
                    </p:spPr>
                  </p:pic>
                </p:oleObj>
              </mc:Fallback>
            </mc:AlternateContent>
          </a:graphicData>
        </a:graphic>
      </p:graphicFrame>
      <p:sp>
        <p:nvSpPr>
          <p:cNvPr id="9" name="Rectangle 8"/>
          <p:cNvSpPr/>
          <p:nvPr/>
        </p:nvSpPr>
        <p:spPr>
          <a:xfrm>
            <a:off x="634339" y="2352910"/>
            <a:ext cx="8509659" cy="707886"/>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Yaitu dengan arus sebesar 6.260A pada tegangan 3,3kV atau 1.880A pada tegangan 11kV.</a:t>
            </a:r>
            <a:endParaRPr lang="id-ID" dirty="0"/>
          </a:p>
        </p:txBody>
      </p:sp>
      <p:sp>
        <p:nvSpPr>
          <p:cNvPr id="10" name="Rectangle 9"/>
          <p:cNvSpPr/>
          <p:nvPr/>
        </p:nvSpPr>
        <p:spPr>
          <a:xfrm>
            <a:off x="634338" y="3060796"/>
            <a:ext cx="8509659" cy="1323439"/>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Dari Karakteristik operasi Rele CDG 14 memperlihatkan bahwa pada </a:t>
            </a:r>
            <a:r>
              <a:rPr lang="id-ID" dirty="0" smtClean="0">
                <a:latin typeface="Tempus Sans ITC" panose="04020404030D07020202" pitchFamily="82" charset="0"/>
                <a:ea typeface="Times New Roman" panose="02020603050405020304" pitchFamily="18" charset="0"/>
                <a:cs typeface="Times New Roman" panose="02020603050405020304" pitchFamily="18" charset="0"/>
              </a:rPr>
              <a:t>penyetelan </a:t>
            </a:r>
            <a:r>
              <a:rPr lang="id-ID" dirty="0">
                <a:latin typeface="Tempus Sans ITC" panose="04020404030D07020202" pitchFamily="82" charset="0"/>
                <a:ea typeface="Times New Roman" panose="02020603050405020304" pitchFamily="18" charset="0"/>
                <a:cs typeface="Times New Roman" panose="02020603050405020304" pitchFamily="18" charset="0"/>
              </a:rPr>
              <a:t>plug (PMS) sebesar 100% arus adalah 250A, 4,76 MVA pada tegangan 11kV dan pada penyetelan pengali waktu (TMS) pada 0,2 didapat tingkatan pemisahan yang cukup dengan Fuse 200A</a:t>
            </a:r>
            <a:endParaRPr lang="id-ID" dirty="0"/>
          </a:p>
        </p:txBody>
      </p:sp>
      <p:sp>
        <p:nvSpPr>
          <p:cNvPr id="11" name="Rectangle 10"/>
          <p:cNvSpPr/>
          <p:nvPr/>
        </p:nvSpPr>
        <p:spPr>
          <a:xfrm>
            <a:off x="634338" y="4729808"/>
            <a:ext cx="3049233" cy="400110"/>
          </a:xfrm>
          <a:prstGeom prst="rect">
            <a:avLst/>
          </a:prstGeom>
        </p:spPr>
        <p:txBody>
          <a:bodyPr wrap="none">
            <a:spAutoFit/>
          </a:bodyPr>
          <a:lstStyle/>
          <a:p>
            <a:pPr algn="just">
              <a:spcAft>
                <a:spcPts val="0"/>
              </a:spcAft>
            </a:pPr>
            <a:r>
              <a:rPr lang="id-ID" b="1" dirty="0" smtClean="0">
                <a:latin typeface="Tempus Sans ITC" panose="04020404030D07020202" pitchFamily="82" charset="0"/>
                <a:ea typeface="Times New Roman" panose="02020603050405020304" pitchFamily="18" charset="0"/>
              </a:rPr>
              <a:t>Gardu C; ratio CT 500/5A</a:t>
            </a:r>
            <a:endParaRPr lang="id-ID" b="1" dirty="0">
              <a:effectLst/>
              <a:latin typeface="Times New Roman" panose="02020603050405020304" pitchFamily="18" charset="0"/>
              <a:ea typeface="Times New Roman" panose="02020603050405020304" pitchFamily="18" charset="0"/>
            </a:endParaRPr>
          </a:p>
        </p:txBody>
      </p:sp>
      <p:sp>
        <p:nvSpPr>
          <p:cNvPr id="12" name="Rectangle 11"/>
          <p:cNvSpPr/>
          <p:nvPr/>
        </p:nvSpPr>
        <p:spPr>
          <a:xfrm>
            <a:off x="671451" y="5179740"/>
            <a:ext cx="8509660" cy="1015663"/>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Karakterisitik Rele arus lebih diasumsikan berupa Rele ‘extremely inverse’, misal Rele CDG 14. Rele ini harus terpisahkan dengan Rele pada Gardu B pada level gangguan sebesar:</a:t>
            </a:r>
            <a:endParaRPr lang="id-ID" dirty="0"/>
          </a:p>
        </p:txBody>
      </p:sp>
    </p:spTree>
    <p:extLst>
      <p:ext uri="{BB962C8B-B14F-4D97-AF65-F5344CB8AC3E}">
        <p14:creationId xmlns:p14="http://schemas.microsoft.com/office/powerpoint/2010/main" val="235270218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125</a:t>
            </a:fld>
            <a:endParaRPr lang="en-US" altLang="id-ID"/>
          </a:p>
        </p:txBody>
      </p:sp>
      <p:graphicFrame>
        <p:nvGraphicFramePr>
          <p:cNvPr id="3" name="Object 2"/>
          <p:cNvGraphicFramePr>
            <a:graphicFrameLocks noChangeAspect="1"/>
          </p:cNvGraphicFramePr>
          <p:nvPr>
            <p:extLst/>
          </p:nvPr>
        </p:nvGraphicFramePr>
        <p:xfrm>
          <a:off x="1181100" y="304800"/>
          <a:ext cx="2819400" cy="504283"/>
        </p:xfrm>
        <a:graphic>
          <a:graphicData uri="http://schemas.openxmlformats.org/presentationml/2006/ole">
            <mc:AlternateContent xmlns:mc="http://schemas.openxmlformats.org/markup-compatibility/2006">
              <mc:Choice xmlns:v="urn:schemas-microsoft-com:vml" Requires="v">
                <p:oleObj spid="_x0000_s40964" name="Equation" r:id="rId3" imgW="2336800" imgH="419100" progId="Equation.3">
                  <p:embed/>
                </p:oleObj>
              </mc:Choice>
              <mc:Fallback>
                <p:oleObj name="Equation" r:id="rId3" imgW="23368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1100" y="304800"/>
                        <a:ext cx="2819400" cy="504283"/>
                      </a:xfrm>
                      <a:prstGeom prst="rect">
                        <a:avLst/>
                      </a:prstGeom>
                      <a:noFill/>
                    </p:spPr>
                  </p:pic>
                </p:oleObj>
              </mc:Fallback>
            </mc:AlternateContent>
          </a:graphicData>
        </a:graphic>
      </p:graphicFrame>
      <p:sp>
        <p:nvSpPr>
          <p:cNvPr id="6" name="Rectangle 5"/>
          <p:cNvSpPr/>
          <p:nvPr/>
        </p:nvSpPr>
        <p:spPr>
          <a:xfrm>
            <a:off x="609600" y="886761"/>
            <a:ext cx="8534400" cy="707886"/>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Yaitu dengan arus sebesar 17.280A pada tegangan 3,3kV atau 5.180A pada tegangan 11kV. </a:t>
            </a:r>
            <a:endParaRPr lang="id-ID" dirty="0"/>
          </a:p>
        </p:txBody>
      </p:sp>
      <p:sp>
        <p:nvSpPr>
          <p:cNvPr id="7" name="Rectangle 6"/>
          <p:cNvSpPr/>
          <p:nvPr/>
        </p:nvSpPr>
        <p:spPr>
          <a:xfrm>
            <a:off x="609600" y="1668367"/>
            <a:ext cx="8382000" cy="1323439"/>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Dari Karakteristik operasi Rele CDG 14 memperlihatkan bahwa pada penyetelah plug (PMS) sebesar 100% arus adalah 500A, 9,52 MVA pada tegangan 11kV dan pada penyetelan pengali waktu (TMS) pada 0,7 didapat tingkatan pemisahan yang cukup dengan Rele pada Gardu B.</a:t>
            </a:r>
            <a:endParaRPr lang="id-ID" dirty="0"/>
          </a:p>
        </p:txBody>
      </p:sp>
      <p:sp>
        <p:nvSpPr>
          <p:cNvPr id="8" name="Rectangle 7"/>
          <p:cNvSpPr/>
          <p:nvPr/>
        </p:nvSpPr>
        <p:spPr>
          <a:xfrm>
            <a:off x="609600" y="3333690"/>
            <a:ext cx="2951449" cy="400110"/>
          </a:xfrm>
          <a:prstGeom prst="rect">
            <a:avLst/>
          </a:prstGeom>
        </p:spPr>
        <p:txBody>
          <a:bodyPr wrap="none">
            <a:spAutoFit/>
          </a:bodyPr>
          <a:lstStyle/>
          <a:p>
            <a:pPr algn="just">
              <a:spcAft>
                <a:spcPts val="0"/>
              </a:spcAft>
            </a:pPr>
            <a:r>
              <a:rPr lang="id-ID" b="1" dirty="0" smtClean="0">
                <a:latin typeface="Tempus Sans ITC" panose="04020404030D07020202" pitchFamily="82" charset="0"/>
                <a:ea typeface="Times New Roman" panose="02020603050405020304" pitchFamily="18" charset="0"/>
              </a:rPr>
              <a:t>Gardu D; ratio CT 150/1A</a:t>
            </a:r>
            <a:endParaRPr lang="id-ID" b="1"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609600" y="3729842"/>
            <a:ext cx="8534400" cy="1015663"/>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Karakterisitik Rele arus lebih diasumsikan berupa Rele ‘extremely inverse’, misal Rele CDG 14. Rele ini harus terpisahkan dengan Rele pada Gardu C pada level gangguan sebesar:</a:t>
            </a:r>
            <a:endParaRPr lang="id-ID" dirty="0"/>
          </a:p>
        </p:txBody>
      </p:sp>
      <p:graphicFrame>
        <p:nvGraphicFramePr>
          <p:cNvPr id="11" name="Object 10"/>
          <p:cNvGraphicFramePr>
            <a:graphicFrameLocks noChangeAspect="1"/>
          </p:cNvGraphicFramePr>
          <p:nvPr>
            <p:extLst/>
          </p:nvPr>
        </p:nvGraphicFramePr>
        <p:xfrm>
          <a:off x="1160318" y="4861110"/>
          <a:ext cx="2673484" cy="591122"/>
        </p:xfrm>
        <a:graphic>
          <a:graphicData uri="http://schemas.openxmlformats.org/presentationml/2006/ole">
            <mc:AlternateContent xmlns:mc="http://schemas.openxmlformats.org/markup-compatibility/2006">
              <mc:Choice xmlns:v="urn:schemas-microsoft-com:vml" Requires="v">
                <p:oleObj spid="_x0000_s40965" name="Equation" r:id="rId5" imgW="1892300" imgH="419100" progId="Equation.3">
                  <p:embed/>
                </p:oleObj>
              </mc:Choice>
              <mc:Fallback>
                <p:oleObj name="Equation" r:id="rId5" imgW="18923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0318" y="4861110"/>
                        <a:ext cx="2673484" cy="591122"/>
                      </a:xfrm>
                      <a:prstGeom prst="rect">
                        <a:avLst/>
                      </a:prstGeom>
                      <a:noFill/>
                    </p:spPr>
                  </p:pic>
                </p:oleObj>
              </mc:Fallback>
            </mc:AlternateContent>
          </a:graphicData>
        </a:graphic>
      </p:graphicFrame>
      <p:sp>
        <p:nvSpPr>
          <p:cNvPr id="12" name="Rectangle 11"/>
          <p:cNvSpPr/>
          <p:nvPr/>
        </p:nvSpPr>
        <p:spPr>
          <a:xfrm>
            <a:off x="647700" y="5515052"/>
            <a:ext cx="8343900" cy="707886"/>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Yaitu dengan arus sebesar 21.500A pada tegangan 3,3kV atau 538A pada tegangan 132kV.</a:t>
            </a:r>
            <a:endParaRPr lang="id-ID" dirty="0"/>
          </a:p>
        </p:txBody>
      </p:sp>
    </p:spTree>
    <p:extLst>
      <p:ext uri="{BB962C8B-B14F-4D97-AF65-F5344CB8AC3E}">
        <p14:creationId xmlns:p14="http://schemas.microsoft.com/office/powerpoint/2010/main" val="24770594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126</a:t>
            </a:fld>
            <a:endParaRPr lang="en-US" altLang="id-ID"/>
          </a:p>
        </p:txBody>
      </p:sp>
      <p:sp>
        <p:nvSpPr>
          <p:cNvPr id="2" name="Rectangle 1"/>
          <p:cNvSpPr/>
          <p:nvPr/>
        </p:nvSpPr>
        <p:spPr>
          <a:xfrm>
            <a:off x="304800" y="152400"/>
            <a:ext cx="8839200" cy="1323439"/>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Dari Karakteristik operasi Rele CDG 14 memperlihatkan bahwa pada penyetelah plug (PMS) sebesar 100% arus adalah 150A, 34,2 MVA pada tegangan 132kV dan pada penyetelan pengali waktu (TMS) pada 0,25 didapat tingkatan pemisahan yang cukup dengan Rele pada Gardu C.</a:t>
            </a:r>
            <a:endParaRPr lang="id-ID" dirty="0"/>
          </a:p>
        </p:txBody>
      </p:sp>
      <p:sp>
        <p:nvSpPr>
          <p:cNvPr id="3" name="Rectangle 2"/>
          <p:cNvSpPr/>
          <p:nvPr/>
        </p:nvSpPr>
        <p:spPr>
          <a:xfrm>
            <a:off x="333499" y="1676400"/>
            <a:ext cx="4572000" cy="400110"/>
          </a:xfrm>
          <a:prstGeom prst="rect">
            <a:avLst/>
          </a:prstGeom>
        </p:spPr>
        <p:txBody>
          <a:bodyPr>
            <a:spAutoFit/>
          </a:bodyPr>
          <a:lstStyle/>
          <a:p>
            <a:pPr algn="just">
              <a:spcAft>
                <a:spcPts val="0"/>
              </a:spcAft>
            </a:pPr>
            <a:r>
              <a:rPr lang="id-ID" b="1" dirty="0" smtClean="0">
                <a:latin typeface="Tempus Sans ITC" panose="04020404030D07020202" pitchFamily="82" charset="0"/>
                <a:ea typeface="Times New Roman" panose="02020603050405020304" pitchFamily="18" charset="0"/>
              </a:rPr>
              <a:t>Gardu E; ratio CT 500/1A</a:t>
            </a:r>
            <a:endParaRPr lang="id-ID" b="1" dirty="0">
              <a:latin typeface="Times New Roman" panose="02020603050405020304" pitchFamily="18" charset="0"/>
              <a:ea typeface="Times New Roman" panose="02020603050405020304" pitchFamily="18" charset="0"/>
            </a:endParaRPr>
          </a:p>
        </p:txBody>
      </p:sp>
      <p:sp>
        <p:nvSpPr>
          <p:cNvPr id="6" name="Rectangle 2"/>
          <p:cNvSpPr>
            <a:spLocks noChangeArrowheads="1"/>
          </p:cNvSpPr>
          <p:nvPr/>
        </p:nvSpPr>
        <p:spPr bwMode="auto">
          <a:xfrm>
            <a:off x="351786" y="2079558"/>
            <a:ext cx="863981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d-ID"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Karakterisitik rele arus lebih diasumsikan berupa rele ‘extremely inverse’, misal rele cdg 14. Rele ini harus terpisahkan dengan rele pada gardu d pada level gangguan sebesar:</a:t>
            </a:r>
            <a:endParaRPr kumimoji="0" lang="id-ID" altLang="id-ID"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endParaRPr kumimoji="0" lang="id-ID" altLang="id-ID"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7" name="Object 6"/>
          <p:cNvGraphicFramePr>
            <a:graphicFrameLocks noChangeAspect="1"/>
          </p:cNvGraphicFramePr>
          <p:nvPr>
            <p:extLst/>
          </p:nvPr>
        </p:nvGraphicFramePr>
        <p:xfrm>
          <a:off x="990600" y="3281257"/>
          <a:ext cx="2371725" cy="589581"/>
        </p:xfrm>
        <a:graphic>
          <a:graphicData uri="http://schemas.openxmlformats.org/presentationml/2006/ole">
            <mc:AlternateContent xmlns:mc="http://schemas.openxmlformats.org/markup-compatibility/2006">
              <mc:Choice xmlns:v="urn:schemas-microsoft-com:vml" Requires="v">
                <p:oleObj spid="_x0000_s41987" name="Equation" r:id="rId3" imgW="1689100" imgH="419100" progId="Equation.3">
                  <p:embed/>
                </p:oleObj>
              </mc:Choice>
              <mc:Fallback>
                <p:oleObj name="Equation" r:id="rId3" imgW="16891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281257"/>
                        <a:ext cx="2371725" cy="589581"/>
                      </a:xfrm>
                      <a:prstGeom prst="rect">
                        <a:avLst/>
                      </a:prstGeom>
                      <a:noFill/>
                    </p:spPr>
                  </p:pic>
                </p:oleObj>
              </mc:Fallback>
            </mc:AlternateContent>
          </a:graphicData>
        </a:graphic>
      </p:graphicFrame>
      <p:sp>
        <p:nvSpPr>
          <p:cNvPr id="8" name="Rectangle 3"/>
          <p:cNvSpPr>
            <a:spLocks noChangeArrowheads="1"/>
          </p:cNvSpPr>
          <p:nvPr/>
        </p:nvSpPr>
        <p:spPr bwMode="auto">
          <a:xfrm>
            <a:off x="351786" y="3897209"/>
            <a:ext cx="863981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d-ID"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Yaitu dengan arus sebesar 270.000A pada tegangan 3,3kV atau 6.750A pada tegangan 132kV. </a:t>
            </a:r>
            <a:endParaRPr kumimoji="0" lang="id-ID" altLang="id-ID" sz="3200" b="0" i="0" u="none" strike="noStrike" cap="none" normalizeH="0" baseline="0" dirty="0" smtClean="0">
              <a:ln>
                <a:noFill/>
              </a:ln>
              <a:solidFill>
                <a:schemeClr val="tx1"/>
              </a:solidFill>
              <a:effectLst/>
              <a:latin typeface="Arial" panose="020B0604020202020204" pitchFamily="34" charset="0"/>
            </a:endParaRPr>
          </a:p>
        </p:txBody>
      </p:sp>
      <p:sp>
        <p:nvSpPr>
          <p:cNvPr id="9" name="Rectangle 8"/>
          <p:cNvSpPr/>
          <p:nvPr/>
        </p:nvSpPr>
        <p:spPr>
          <a:xfrm>
            <a:off x="426521" y="4631466"/>
            <a:ext cx="8565077" cy="1323439"/>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Dari Karakteristik operasi Rele CDG 14 memperlihatkan bahwa pada penyetelah plug (PMS) sebesar 100% arus adalah 500A, 114 MVA pada tegangan 132kV dan pada penyetelan pengali waktu (TMS) pada 0,9 didapat tingkatan pemisahan yang cukup dengan Rele pada Gardu D</a:t>
            </a:r>
            <a:endParaRPr lang="id-ID" dirty="0"/>
          </a:p>
        </p:txBody>
      </p:sp>
    </p:spTree>
    <p:extLst>
      <p:ext uri="{BB962C8B-B14F-4D97-AF65-F5344CB8AC3E}">
        <p14:creationId xmlns:p14="http://schemas.microsoft.com/office/powerpoint/2010/main" val="59088192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127</a:t>
            </a:fld>
            <a:endParaRPr lang="en-US" altLang="id-ID"/>
          </a:p>
        </p:txBody>
      </p:sp>
      <p:sp>
        <p:nvSpPr>
          <p:cNvPr id="2" name="Rectangle 1"/>
          <p:cNvSpPr/>
          <p:nvPr/>
        </p:nvSpPr>
        <p:spPr>
          <a:xfrm>
            <a:off x="838200" y="253027"/>
            <a:ext cx="7620000" cy="400110"/>
          </a:xfrm>
          <a:prstGeom prst="rect">
            <a:avLst/>
          </a:prstGeom>
        </p:spPr>
        <p:txBody>
          <a:bodyPr wrap="square">
            <a:spAutoFit/>
          </a:bodyPr>
          <a:lstStyle/>
          <a:p>
            <a:pPr algn="ctr">
              <a:spcAft>
                <a:spcPts val="0"/>
              </a:spcAft>
            </a:pPr>
            <a:r>
              <a:rPr lang="id-ID" dirty="0" smtClean="0">
                <a:latin typeface="Tempus Sans ITC" panose="04020404030D07020202" pitchFamily="82" charset="0"/>
                <a:ea typeface="Times New Roman" panose="02020603050405020304" pitchFamily="18" charset="0"/>
              </a:rPr>
              <a:t>Tabel 6-1: perbandingan waktu operasi rele pada gambar 6-1 dan 6-4</a:t>
            </a:r>
            <a:endParaRPr lang="id-ID" sz="2400" b="1" dirty="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nvPr>
        </p:nvGraphicFramePr>
        <p:xfrm>
          <a:off x="1181101" y="715347"/>
          <a:ext cx="6934198" cy="1249521"/>
        </p:xfrm>
        <a:graphic>
          <a:graphicData uri="http://schemas.openxmlformats.org/drawingml/2006/table">
            <a:tbl>
              <a:tblPr firstRow="1" firstCol="1" lastRow="1" lastCol="1" bandRow="1" bandCol="1">
                <a:tableStyleId>{5C22544A-7EE6-4342-B048-85BDC9FD1C3A}</a:tableStyleId>
              </a:tblPr>
              <a:tblGrid>
                <a:gridCol w="1052408"/>
                <a:gridCol w="1960318"/>
                <a:gridCol w="1960318"/>
                <a:gridCol w="1961154"/>
              </a:tblGrid>
              <a:tr h="535509">
                <a:tc>
                  <a:txBody>
                    <a:bodyPr/>
                    <a:lstStyle/>
                    <a:p>
                      <a:pPr algn="ctr">
                        <a:spcAft>
                          <a:spcPts val="0"/>
                        </a:spcAft>
                      </a:pPr>
                      <a:r>
                        <a:rPr lang="id-ID" sz="1100" cap="all" dirty="0">
                          <a:solidFill>
                            <a:schemeClr val="tx1"/>
                          </a:solidFill>
                          <a:effectLst/>
                        </a:rPr>
                        <a:t>Letak Rele</a:t>
                      </a:r>
                      <a:endParaRPr lang="id-ID" sz="12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d-ID" sz="1100" cap="all" dirty="0">
                          <a:solidFill>
                            <a:schemeClr val="tx1"/>
                          </a:solidFill>
                          <a:effectLst/>
                        </a:rPr>
                        <a:t>Level Gangguan (MVA)</a:t>
                      </a:r>
                      <a:endParaRPr lang="id-ID" sz="12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d-ID" sz="1100" cap="all" dirty="0">
                          <a:solidFill>
                            <a:schemeClr val="tx1"/>
                          </a:solidFill>
                          <a:effectLst/>
                        </a:rPr>
                        <a:t>Waktu Operasi Rele dari Gambar 6-1 (s)</a:t>
                      </a:r>
                      <a:endParaRPr lang="id-ID" sz="12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d-ID" sz="1100" cap="all" dirty="0">
                          <a:solidFill>
                            <a:schemeClr val="tx1"/>
                          </a:solidFill>
                          <a:effectLst/>
                        </a:rPr>
                        <a:t>Waktu Operasi Rele dari Gambar 6-3 (s)</a:t>
                      </a:r>
                      <a:endParaRPr lang="id-ID" sz="12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r>
              <a:tr h="178503">
                <a:tc>
                  <a:txBody>
                    <a:bodyPr/>
                    <a:lstStyle/>
                    <a:p>
                      <a:pPr algn="ctr">
                        <a:spcAft>
                          <a:spcPts val="0"/>
                        </a:spcAft>
                      </a:pPr>
                      <a:r>
                        <a:rPr lang="id-ID" sz="1100" cap="all">
                          <a:solidFill>
                            <a:schemeClr val="tx1"/>
                          </a:solidFill>
                          <a:effectLst/>
                        </a:rPr>
                        <a:t>B</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d-ID" sz="1100" cap="all">
                          <a:solidFill>
                            <a:schemeClr val="tx1"/>
                          </a:solidFill>
                          <a:effectLst/>
                        </a:rPr>
                        <a:t>98,7</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d-ID" sz="1100" cap="all">
                          <a:solidFill>
                            <a:schemeClr val="tx1"/>
                          </a:solidFill>
                          <a:effectLst/>
                        </a:rPr>
                        <a:t>0,25</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d-ID" sz="1100" cap="all" dirty="0">
                          <a:solidFill>
                            <a:schemeClr val="tx1"/>
                          </a:solidFill>
                          <a:effectLst/>
                        </a:rPr>
                        <a:t>0,07</a:t>
                      </a:r>
                      <a:endParaRPr lang="id-ID" sz="12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r>
              <a:tr h="178503">
                <a:tc>
                  <a:txBody>
                    <a:bodyPr/>
                    <a:lstStyle/>
                    <a:p>
                      <a:pPr algn="ctr">
                        <a:spcAft>
                          <a:spcPts val="0"/>
                        </a:spcAft>
                      </a:pPr>
                      <a:r>
                        <a:rPr lang="id-ID" sz="1100" cap="all">
                          <a:solidFill>
                            <a:schemeClr val="tx1"/>
                          </a:solidFill>
                          <a:effectLst/>
                        </a:rPr>
                        <a:t>C</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d-ID" sz="1100" cap="all">
                          <a:solidFill>
                            <a:schemeClr val="tx1"/>
                          </a:solidFill>
                          <a:effectLst/>
                        </a:rPr>
                        <a:t>123</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d-ID" sz="1100" cap="all">
                          <a:solidFill>
                            <a:schemeClr val="tx1"/>
                          </a:solidFill>
                          <a:effectLst/>
                        </a:rPr>
                        <a:t>0,65</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d-ID" sz="1100" cap="all" dirty="0">
                          <a:solidFill>
                            <a:schemeClr val="tx1"/>
                          </a:solidFill>
                          <a:effectLst/>
                        </a:rPr>
                        <a:t>0,33</a:t>
                      </a:r>
                      <a:endParaRPr lang="id-ID" sz="12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r>
              <a:tr h="178503">
                <a:tc>
                  <a:txBody>
                    <a:bodyPr/>
                    <a:lstStyle/>
                    <a:p>
                      <a:pPr algn="ctr">
                        <a:spcAft>
                          <a:spcPts val="0"/>
                        </a:spcAft>
                      </a:pPr>
                      <a:r>
                        <a:rPr lang="id-ID" sz="1100" cap="all">
                          <a:solidFill>
                            <a:schemeClr val="tx1"/>
                          </a:solidFill>
                          <a:effectLst/>
                        </a:rPr>
                        <a:t>D</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d-ID" sz="1100" cap="all">
                          <a:solidFill>
                            <a:schemeClr val="tx1"/>
                          </a:solidFill>
                          <a:effectLst/>
                        </a:rPr>
                        <a:t>1540</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d-ID" sz="1100" cap="all">
                          <a:solidFill>
                            <a:schemeClr val="tx1"/>
                          </a:solidFill>
                          <a:effectLst/>
                        </a:rPr>
                        <a:t>1,05</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d-ID" sz="1100" cap="all" dirty="0">
                          <a:solidFill>
                            <a:schemeClr val="tx1"/>
                          </a:solidFill>
                          <a:effectLst/>
                        </a:rPr>
                        <a:t>0,07</a:t>
                      </a:r>
                      <a:endParaRPr lang="id-ID" sz="12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r>
              <a:tr h="178503">
                <a:tc>
                  <a:txBody>
                    <a:bodyPr/>
                    <a:lstStyle/>
                    <a:p>
                      <a:pPr algn="ctr">
                        <a:spcAft>
                          <a:spcPts val="0"/>
                        </a:spcAft>
                      </a:pPr>
                      <a:r>
                        <a:rPr lang="id-ID" sz="1100" cap="all">
                          <a:solidFill>
                            <a:schemeClr val="tx1"/>
                          </a:solidFill>
                          <a:effectLst/>
                        </a:rPr>
                        <a:t>E</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d-ID" sz="1100" cap="all">
                          <a:solidFill>
                            <a:schemeClr val="tx1"/>
                          </a:solidFill>
                          <a:effectLst/>
                        </a:rPr>
                        <a:t>3500</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d-ID" sz="1100" cap="all">
                          <a:solidFill>
                            <a:schemeClr val="tx1"/>
                          </a:solidFill>
                          <a:effectLst/>
                        </a:rPr>
                        <a:t>1,45</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d-ID" sz="1100" cap="all" dirty="0">
                          <a:solidFill>
                            <a:schemeClr val="tx1"/>
                          </a:solidFill>
                          <a:effectLst/>
                        </a:rPr>
                        <a:t>0,25</a:t>
                      </a:r>
                      <a:endParaRPr lang="id-ID" sz="12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6" name="Rectangle 1"/>
          <p:cNvSpPr>
            <a:spLocks noChangeArrowheads="1"/>
          </p:cNvSpPr>
          <p:nvPr/>
        </p:nvSpPr>
        <p:spPr bwMode="auto">
          <a:xfrm>
            <a:off x="1936750" y="3276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7" name="Rectangle 6"/>
          <p:cNvSpPr/>
          <p:nvPr/>
        </p:nvSpPr>
        <p:spPr>
          <a:xfrm>
            <a:off x="2203602" y="2027078"/>
            <a:ext cx="4572000" cy="400110"/>
          </a:xfrm>
          <a:prstGeom prst="rect">
            <a:avLst/>
          </a:prstGeom>
        </p:spPr>
        <p:txBody>
          <a:bodyPr>
            <a:spAutoFit/>
          </a:bodyPr>
          <a:lstStyle/>
          <a:p>
            <a:pPr algn="ctr">
              <a:spcAft>
                <a:spcPts val="0"/>
              </a:spcAft>
            </a:pPr>
            <a:r>
              <a:rPr lang="id-ID" dirty="0" smtClean="0">
                <a:latin typeface="Tempus Sans ITC" panose="04020404030D07020202" pitchFamily="82" charset="0"/>
                <a:ea typeface="Times New Roman" panose="02020603050405020304" pitchFamily="18" charset="0"/>
              </a:rPr>
              <a:t>Tabel 6-2: penurunan waktu operasi rele </a:t>
            </a:r>
            <a:endParaRPr lang="id-ID" sz="2400" b="1" dirty="0">
              <a:effectLst/>
              <a:latin typeface="Times New Roman" panose="02020603050405020304" pitchFamily="18" charset="0"/>
              <a:ea typeface="Times New Roman" panose="02020603050405020304" pitchFamily="18" charset="0"/>
            </a:endParaRPr>
          </a:p>
        </p:txBody>
      </p:sp>
      <p:graphicFrame>
        <p:nvGraphicFramePr>
          <p:cNvPr id="8" name="Table 7"/>
          <p:cNvGraphicFramePr>
            <a:graphicFrameLocks noGrp="1"/>
          </p:cNvGraphicFramePr>
          <p:nvPr>
            <p:extLst/>
          </p:nvPr>
        </p:nvGraphicFramePr>
        <p:xfrm>
          <a:off x="1954563" y="2437053"/>
          <a:ext cx="5131435" cy="914400"/>
        </p:xfrm>
        <a:graphic>
          <a:graphicData uri="http://schemas.openxmlformats.org/drawingml/2006/table">
            <a:tbl>
              <a:tblPr firstRow="1" firstCol="1" lastRow="1" lastCol="1" bandRow="1" bandCol="1">
                <a:tableStyleId>{5C22544A-7EE6-4342-B048-85BDC9FD1C3A}</a:tableStyleId>
              </a:tblPr>
              <a:tblGrid>
                <a:gridCol w="1429385"/>
                <a:gridCol w="1572895"/>
                <a:gridCol w="2129155"/>
              </a:tblGrid>
              <a:tr h="0">
                <a:tc>
                  <a:txBody>
                    <a:bodyPr/>
                    <a:lstStyle/>
                    <a:p>
                      <a:pPr algn="ctr">
                        <a:spcAft>
                          <a:spcPts val="0"/>
                        </a:spcAft>
                      </a:pPr>
                      <a:r>
                        <a:rPr lang="id-ID" sz="1000" cap="all" dirty="0">
                          <a:solidFill>
                            <a:schemeClr val="tx1"/>
                          </a:solidFill>
                          <a:effectLst/>
                        </a:rPr>
                        <a:t>Letak Rele</a:t>
                      </a:r>
                      <a:endParaRPr lang="id-ID" sz="12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d-ID" sz="1000" cap="all" dirty="0">
                          <a:solidFill>
                            <a:schemeClr val="tx1"/>
                          </a:solidFill>
                          <a:effectLst/>
                        </a:rPr>
                        <a:t>Level Gangguan (MVA)</a:t>
                      </a:r>
                      <a:endParaRPr lang="id-ID" sz="12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d-ID" sz="1000" cap="all" dirty="0">
                          <a:solidFill>
                            <a:schemeClr val="tx1"/>
                          </a:solidFill>
                          <a:effectLst/>
                        </a:rPr>
                        <a:t>Penurunan Waktu Operasi Rele dari Gambar 6-3 (s)</a:t>
                      </a:r>
                      <a:endParaRPr lang="id-ID" sz="12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r>
              <a:tr h="0">
                <a:tc>
                  <a:txBody>
                    <a:bodyPr/>
                    <a:lstStyle/>
                    <a:p>
                      <a:pPr algn="ctr">
                        <a:spcAft>
                          <a:spcPts val="0"/>
                        </a:spcAft>
                      </a:pPr>
                      <a:r>
                        <a:rPr lang="id-ID" sz="1000" cap="all">
                          <a:solidFill>
                            <a:schemeClr val="tx1"/>
                          </a:solidFill>
                          <a:effectLst/>
                        </a:rPr>
                        <a:t>B</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d-ID" sz="1000" cap="all">
                          <a:solidFill>
                            <a:schemeClr val="tx1"/>
                          </a:solidFill>
                          <a:effectLst/>
                        </a:rPr>
                        <a:t>98,7</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d-ID" sz="1000" cap="all" dirty="0">
                          <a:solidFill>
                            <a:schemeClr val="tx1"/>
                          </a:solidFill>
                          <a:effectLst/>
                        </a:rPr>
                        <a:t>0,17</a:t>
                      </a:r>
                      <a:endParaRPr lang="id-ID" sz="12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ctr">
                        <a:spcAft>
                          <a:spcPts val="0"/>
                        </a:spcAft>
                      </a:pPr>
                      <a:r>
                        <a:rPr lang="id-ID" sz="1000" cap="all">
                          <a:solidFill>
                            <a:schemeClr val="tx1"/>
                          </a:solidFill>
                          <a:effectLst/>
                        </a:rPr>
                        <a:t>C</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d-ID" sz="1000" cap="all">
                          <a:solidFill>
                            <a:schemeClr val="tx1"/>
                          </a:solidFill>
                          <a:effectLst/>
                        </a:rPr>
                        <a:t>123</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d-ID" sz="1000" cap="all" dirty="0">
                          <a:solidFill>
                            <a:schemeClr val="tx1"/>
                          </a:solidFill>
                          <a:effectLst/>
                        </a:rPr>
                        <a:t>0,32</a:t>
                      </a:r>
                      <a:endParaRPr lang="id-ID" sz="12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ctr">
                        <a:spcAft>
                          <a:spcPts val="0"/>
                        </a:spcAft>
                      </a:pPr>
                      <a:r>
                        <a:rPr lang="id-ID" sz="1000" cap="all">
                          <a:solidFill>
                            <a:schemeClr val="tx1"/>
                          </a:solidFill>
                          <a:effectLst/>
                        </a:rPr>
                        <a:t>D</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d-ID" sz="1000" cap="all">
                          <a:solidFill>
                            <a:schemeClr val="tx1"/>
                          </a:solidFill>
                          <a:effectLst/>
                        </a:rPr>
                        <a:t>1540</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d-ID" sz="1000" cap="all" dirty="0">
                          <a:solidFill>
                            <a:schemeClr val="tx1"/>
                          </a:solidFill>
                          <a:effectLst/>
                        </a:rPr>
                        <a:t>0,86</a:t>
                      </a:r>
                      <a:endParaRPr lang="id-ID" sz="12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ctr">
                        <a:spcAft>
                          <a:spcPts val="0"/>
                        </a:spcAft>
                      </a:pPr>
                      <a:r>
                        <a:rPr lang="id-ID" sz="1000" cap="all">
                          <a:solidFill>
                            <a:schemeClr val="tx1"/>
                          </a:solidFill>
                          <a:effectLst/>
                        </a:rPr>
                        <a:t>E</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d-ID" sz="1000" cap="all">
                          <a:solidFill>
                            <a:schemeClr val="tx1"/>
                          </a:solidFill>
                          <a:effectLst/>
                        </a:rPr>
                        <a:t>3500</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d-ID" sz="1000" cap="all" dirty="0">
                          <a:solidFill>
                            <a:schemeClr val="tx1"/>
                          </a:solidFill>
                          <a:effectLst/>
                        </a:rPr>
                        <a:t>0,39</a:t>
                      </a:r>
                      <a:endParaRPr lang="id-ID" sz="12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9" name="Rectangle 2"/>
          <p:cNvSpPr>
            <a:spLocks noChangeArrowheads="1"/>
          </p:cNvSpPr>
          <p:nvPr/>
        </p:nvSpPr>
        <p:spPr bwMode="auto">
          <a:xfrm>
            <a:off x="2006600" y="34051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0" name="Rectangle 9"/>
          <p:cNvSpPr/>
          <p:nvPr/>
        </p:nvSpPr>
        <p:spPr>
          <a:xfrm>
            <a:off x="838200" y="3530312"/>
            <a:ext cx="7772400" cy="707886"/>
          </a:xfrm>
          <a:prstGeom prst="rect">
            <a:avLst/>
          </a:prstGeom>
        </p:spPr>
        <p:txBody>
          <a:bodyPr wrap="square">
            <a:spAutoFit/>
          </a:bodyPr>
          <a:lstStyle/>
          <a:p>
            <a:pPr algn="ctr">
              <a:spcAft>
                <a:spcPts val="0"/>
              </a:spcAft>
            </a:pPr>
            <a:r>
              <a:rPr lang="id-ID" dirty="0" smtClean="0">
                <a:latin typeface="Tempus Sans ITC" panose="04020404030D07020202" pitchFamily="82" charset="0"/>
                <a:ea typeface="Times New Roman" panose="02020603050405020304" pitchFamily="18" charset="0"/>
              </a:rPr>
              <a:t>Tabel 6-3: perbandingan waktu operasi rele pada level gangguan maksimum/minimum</a:t>
            </a:r>
            <a:endParaRPr lang="id-ID" sz="2400" b="1" dirty="0">
              <a:effectLst/>
              <a:latin typeface="Times New Roman" panose="02020603050405020304" pitchFamily="18" charset="0"/>
              <a:ea typeface="Times New Roman" panose="02020603050405020304" pitchFamily="18" charset="0"/>
            </a:endParaRPr>
          </a:p>
        </p:txBody>
      </p:sp>
      <p:graphicFrame>
        <p:nvGraphicFramePr>
          <p:cNvPr id="11" name="Table 10"/>
          <p:cNvGraphicFramePr>
            <a:graphicFrameLocks noGrp="1"/>
          </p:cNvGraphicFramePr>
          <p:nvPr>
            <p:extLst/>
          </p:nvPr>
        </p:nvGraphicFramePr>
        <p:xfrm>
          <a:off x="1066800" y="4417056"/>
          <a:ext cx="7543799" cy="1066800"/>
        </p:xfrm>
        <a:graphic>
          <a:graphicData uri="http://schemas.openxmlformats.org/drawingml/2006/table">
            <a:tbl>
              <a:tblPr firstRow="1" firstCol="1" lastRow="1" lastCol="1" bandRow="1" bandCol="1">
                <a:tableStyleId>{5C22544A-7EE6-4342-B048-85BDC9FD1C3A}</a:tableStyleId>
              </a:tblPr>
              <a:tblGrid>
                <a:gridCol w="1234968"/>
                <a:gridCol w="1234968"/>
                <a:gridCol w="1234968"/>
                <a:gridCol w="1234968"/>
                <a:gridCol w="1234968"/>
                <a:gridCol w="1368959"/>
              </a:tblGrid>
              <a:tr h="289447">
                <a:tc rowSpan="2">
                  <a:txBody>
                    <a:bodyPr/>
                    <a:lstStyle/>
                    <a:p>
                      <a:pPr algn="ctr">
                        <a:spcAft>
                          <a:spcPts val="0"/>
                        </a:spcAft>
                      </a:pPr>
                      <a:r>
                        <a:rPr lang="id-ID" sz="1000" cap="all" dirty="0">
                          <a:solidFill>
                            <a:schemeClr val="tx1"/>
                          </a:solidFill>
                          <a:effectLst/>
                        </a:rPr>
                        <a:t>Letak Rele</a:t>
                      </a:r>
                      <a:endParaRPr lang="id-ID" sz="12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algn="ctr">
                        <a:spcAft>
                          <a:spcPts val="0"/>
                        </a:spcAft>
                      </a:pPr>
                      <a:r>
                        <a:rPr lang="id-ID" sz="1000" cap="all" dirty="0">
                          <a:solidFill>
                            <a:schemeClr val="tx1"/>
                          </a:solidFill>
                          <a:effectLst/>
                        </a:rPr>
                        <a:t>Level Gangguan (MVA)</a:t>
                      </a:r>
                      <a:endParaRPr lang="id-ID" sz="12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id-ID"/>
                    </a:p>
                  </a:txBody>
                  <a:tcPr/>
                </a:tc>
                <a:tc gridSpan="2">
                  <a:txBody>
                    <a:bodyPr/>
                    <a:lstStyle/>
                    <a:p>
                      <a:pPr algn="ctr">
                        <a:spcAft>
                          <a:spcPts val="0"/>
                        </a:spcAft>
                      </a:pPr>
                      <a:r>
                        <a:rPr lang="id-ID" sz="1000" cap="all">
                          <a:solidFill>
                            <a:schemeClr val="tx1"/>
                          </a:solidFill>
                          <a:effectLst/>
                        </a:rPr>
                        <a:t>Waktu Operasi Rele dari Gambar 6-3 (s)</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id-ID"/>
                    </a:p>
                  </a:txBody>
                  <a:tcPr/>
                </a:tc>
                <a:tc rowSpan="2">
                  <a:txBody>
                    <a:bodyPr/>
                    <a:lstStyle/>
                    <a:p>
                      <a:pPr algn="ctr">
                        <a:spcAft>
                          <a:spcPts val="0"/>
                        </a:spcAft>
                      </a:pPr>
                      <a:r>
                        <a:rPr lang="id-ID" sz="1000" cap="all">
                          <a:solidFill>
                            <a:schemeClr val="tx1"/>
                          </a:solidFill>
                          <a:effectLst/>
                        </a:rPr>
                        <a:t>Waktu Operasi rata-rata (s)</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r>
              <a:tr h="144724">
                <a:tc vMerge="1">
                  <a:txBody>
                    <a:bodyPr/>
                    <a:lstStyle/>
                    <a:p>
                      <a:endParaRPr lang="id-ID"/>
                    </a:p>
                  </a:txBody>
                  <a:tcPr/>
                </a:tc>
                <a:tc>
                  <a:txBody>
                    <a:bodyPr/>
                    <a:lstStyle/>
                    <a:p>
                      <a:pPr algn="ctr">
                        <a:spcAft>
                          <a:spcPts val="0"/>
                        </a:spcAft>
                      </a:pPr>
                      <a:r>
                        <a:rPr lang="id-ID" sz="1000" cap="all">
                          <a:solidFill>
                            <a:schemeClr val="tx1"/>
                          </a:solidFill>
                          <a:effectLst/>
                        </a:rPr>
                        <a:t>Min</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d-ID" sz="1000" cap="all" dirty="0">
                          <a:solidFill>
                            <a:schemeClr val="tx1"/>
                          </a:solidFill>
                          <a:effectLst/>
                        </a:rPr>
                        <a:t>Max</a:t>
                      </a:r>
                      <a:endParaRPr lang="id-ID" sz="12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d-ID" sz="1000" cap="all" dirty="0">
                          <a:solidFill>
                            <a:schemeClr val="tx1"/>
                          </a:solidFill>
                          <a:effectLst/>
                        </a:rPr>
                        <a:t>Min</a:t>
                      </a:r>
                      <a:endParaRPr lang="id-ID" sz="12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d-ID" sz="1000" cap="all" dirty="0">
                          <a:solidFill>
                            <a:schemeClr val="tx1"/>
                          </a:solidFill>
                          <a:effectLst/>
                        </a:rPr>
                        <a:t>Max</a:t>
                      </a:r>
                      <a:endParaRPr lang="id-ID" sz="12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id-ID"/>
                    </a:p>
                  </a:txBody>
                  <a:tcPr/>
                </a:tc>
              </a:tr>
              <a:tr h="144724">
                <a:tc>
                  <a:txBody>
                    <a:bodyPr/>
                    <a:lstStyle/>
                    <a:p>
                      <a:pPr algn="ctr">
                        <a:spcAft>
                          <a:spcPts val="0"/>
                        </a:spcAft>
                      </a:pPr>
                      <a:r>
                        <a:rPr lang="id-ID" sz="1000" cap="all">
                          <a:solidFill>
                            <a:schemeClr val="tx1"/>
                          </a:solidFill>
                          <a:effectLst/>
                        </a:rPr>
                        <a:t>B</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d-ID" sz="1000" cap="all">
                          <a:solidFill>
                            <a:schemeClr val="tx1"/>
                          </a:solidFill>
                          <a:effectLst/>
                        </a:rPr>
                        <a:t>35,7</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d-ID" sz="1000" cap="all">
                          <a:solidFill>
                            <a:schemeClr val="tx1"/>
                          </a:solidFill>
                          <a:effectLst/>
                        </a:rPr>
                        <a:t>98,7</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d-ID" sz="1000" cap="all">
                          <a:solidFill>
                            <a:schemeClr val="tx1"/>
                          </a:solidFill>
                          <a:effectLst/>
                        </a:rPr>
                        <a:t>0,07</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d-ID" sz="1000" cap="all">
                          <a:solidFill>
                            <a:schemeClr val="tx1"/>
                          </a:solidFill>
                          <a:effectLst/>
                        </a:rPr>
                        <a:t>0,17</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d-ID" sz="1000" cap="all" dirty="0">
                          <a:solidFill>
                            <a:schemeClr val="tx1"/>
                          </a:solidFill>
                          <a:effectLst/>
                        </a:rPr>
                        <a:t>0,12</a:t>
                      </a:r>
                      <a:endParaRPr lang="id-ID" sz="12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r>
              <a:tr h="144724">
                <a:tc>
                  <a:txBody>
                    <a:bodyPr/>
                    <a:lstStyle/>
                    <a:p>
                      <a:pPr algn="ctr">
                        <a:spcAft>
                          <a:spcPts val="0"/>
                        </a:spcAft>
                      </a:pPr>
                      <a:r>
                        <a:rPr lang="id-ID" sz="1000" cap="all">
                          <a:solidFill>
                            <a:schemeClr val="tx1"/>
                          </a:solidFill>
                          <a:effectLst/>
                        </a:rPr>
                        <a:t>C</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d-ID" sz="1000" cap="all">
                          <a:solidFill>
                            <a:schemeClr val="tx1"/>
                          </a:solidFill>
                          <a:effectLst/>
                        </a:rPr>
                        <a:t>98,7</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d-ID" sz="1000" cap="all">
                          <a:solidFill>
                            <a:schemeClr val="tx1"/>
                          </a:solidFill>
                          <a:effectLst/>
                        </a:rPr>
                        <a:t>123</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d-ID" sz="1000" cap="all">
                          <a:solidFill>
                            <a:schemeClr val="tx1"/>
                          </a:solidFill>
                          <a:effectLst/>
                        </a:rPr>
                        <a:t>0,33</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d-ID" sz="1000" cap="all">
                          <a:solidFill>
                            <a:schemeClr val="tx1"/>
                          </a:solidFill>
                          <a:effectLst/>
                        </a:rPr>
                        <a:t>0,42</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d-ID" sz="1000" cap="all" dirty="0">
                          <a:solidFill>
                            <a:schemeClr val="tx1"/>
                          </a:solidFill>
                          <a:effectLst/>
                        </a:rPr>
                        <a:t>0,375</a:t>
                      </a:r>
                      <a:endParaRPr lang="id-ID" sz="12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r>
              <a:tr h="144724">
                <a:tc>
                  <a:txBody>
                    <a:bodyPr/>
                    <a:lstStyle/>
                    <a:p>
                      <a:pPr algn="ctr">
                        <a:spcAft>
                          <a:spcPts val="0"/>
                        </a:spcAft>
                      </a:pPr>
                      <a:r>
                        <a:rPr lang="id-ID" sz="1000" cap="all">
                          <a:solidFill>
                            <a:schemeClr val="tx1"/>
                          </a:solidFill>
                          <a:effectLst/>
                        </a:rPr>
                        <a:t>D</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d-ID" sz="1000" cap="all">
                          <a:solidFill>
                            <a:schemeClr val="tx1"/>
                          </a:solidFill>
                          <a:effectLst/>
                        </a:rPr>
                        <a:t>123</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d-ID" sz="1000" cap="all">
                          <a:solidFill>
                            <a:schemeClr val="tx1"/>
                          </a:solidFill>
                          <a:effectLst/>
                        </a:rPr>
                        <a:t>1540</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d-ID" sz="1000" cap="all">
                          <a:solidFill>
                            <a:schemeClr val="tx1"/>
                          </a:solidFill>
                          <a:effectLst/>
                        </a:rPr>
                        <a:t>0,07</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d-ID" sz="1000" cap="all">
                          <a:solidFill>
                            <a:schemeClr val="tx1"/>
                          </a:solidFill>
                          <a:effectLst/>
                        </a:rPr>
                        <a:t>0,86</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d-ID" sz="1000" cap="all" dirty="0">
                          <a:solidFill>
                            <a:schemeClr val="tx1"/>
                          </a:solidFill>
                          <a:effectLst/>
                        </a:rPr>
                        <a:t>0,465</a:t>
                      </a:r>
                      <a:endParaRPr lang="id-ID" sz="12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r>
              <a:tr h="144724">
                <a:tc>
                  <a:txBody>
                    <a:bodyPr/>
                    <a:lstStyle/>
                    <a:p>
                      <a:pPr algn="ctr">
                        <a:spcAft>
                          <a:spcPts val="0"/>
                        </a:spcAft>
                      </a:pPr>
                      <a:r>
                        <a:rPr lang="id-ID" sz="1000" cap="all">
                          <a:solidFill>
                            <a:schemeClr val="tx1"/>
                          </a:solidFill>
                          <a:effectLst/>
                        </a:rPr>
                        <a:t>E</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d-ID" sz="1000" cap="all">
                          <a:solidFill>
                            <a:schemeClr val="tx1"/>
                          </a:solidFill>
                          <a:effectLst/>
                        </a:rPr>
                        <a:t>1540</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d-ID" sz="1000" cap="all">
                          <a:solidFill>
                            <a:schemeClr val="tx1"/>
                          </a:solidFill>
                          <a:effectLst/>
                        </a:rPr>
                        <a:t>3500</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d-ID" sz="1000" cap="all">
                          <a:solidFill>
                            <a:schemeClr val="tx1"/>
                          </a:solidFill>
                          <a:effectLst/>
                        </a:rPr>
                        <a:t>0,25</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d-ID" sz="1000" cap="all">
                          <a:solidFill>
                            <a:schemeClr val="tx1"/>
                          </a:solidFill>
                          <a:effectLst/>
                        </a:rPr>
                        <a:t>0,39</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d-ID" sz="1000" cap="all" dirty="0">
                          <a:solidFill>
                            <a:schemeClr val="tx1"/>
                          </a:solidFill>
                          <a:effectLst/>
                        </a:rPr>
                        <a:t>0,32</a:t>
                      </a:r>
                      <a:endParaRPr lang="id-ID" sz="12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57312290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128</a:t>
            </a:fld>
            <a:endParaRPr lang="en-US" altLang="id-ID"/>
          </a:p>
        </p:txBody>
      </p:sp>
      <p:sp>
        <p:nvSpPr>
          <p:cNvPr id="2" name="Rectangle 1"/>
          <p:cNvSpPr/>
          <p:nvPr/>
        </p:nvSpPr>
        <p:spPr>
          <a:xfrm>
            <a:off x="304800" y="304800"/>
            <a:ext cx="3259226" cy="400110"/>
          </a:xfrm>
          <a:prstGeom prst="rect">
            <a:avLst/>
          </a:prstGeom>
        </p:spPr>
        <p:txBody>
          <a:bodyPr wrap="none">
            <a:spAutoFit/>
          </a:bodyPr>
          <a:lstStyle/>
          <a:p>
            <a:pPr algn="just">
              <a:spcAft>
                <a:spcPts val="0"/>
              </a:spcAft>
            </a:pPr>
            <a:r>
              <a:rPr lang="id-ID" b="1" cap="all" dirty="0">
                <a:latin typeface="Tempus Sans ITC" panose="04020404030D07020202" pitchFamily="82" charset="0"/>
                <a:ea typeface="Times New Roman" panose="02020603050405020304" pitchFamily="18" charset="0"/>
              </a:rPr>
              <a:t>6. 4  MARJIN TINGKATAN</a:t>
            </a:r>
            <a:endParaRPr lang="id-ID"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533400" y="706889"/>
            <a:ext cx="8458200" cy="707886"/>
          </a:xfrm>
          <a:prstGeom prst="rect">
            <a:avLst/>
          </a:prstGeom>
        </p:spPr>
        <p:txBody>
          <a:bodyPr wrap="square">
            <a:spAutoFit/>
          </a:bodyPr>
          <a:lstStyle/>
          <a:p>
            <a:pPr algn="just">
              <a:spcAft>
                <a:spcPts val="0"/>
              </a:spcAft>
            </a:pPr>
            <a:r>
              <a:rPr lang="id-ID" dirty="0" smtClean="0">
                <a:latin typeface="Tempus Sans ITC" panose="04020404030D07020202" pitchFamily="82" charset="0"/>
                <a:ea typeface="Times New Roman" panose="02020603050405020304" pitchFamily="18" charset="0"/>
              </a:rPr>
              <a:t>Interval waktu operasi antara dua rele yang letaknya berdekatan tergantung pada beberapa faktor:</a:t>
            </a:r>
            <a:endParaRPr lang="id-ID" b="1"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533400" y="1458241"/>
            <a:ext cx="5943600" cy="1323439"/>
          </a:xfrm>
          <a:prstGeom prst="rect">
            <a:avLst/>
          </a:prstGeom>
        </p:spPr>
        <p:txBody>
          <a:bodyPr wrap="square">
            <a:spAutoFit/>
          </a:bodyPr>
          <a:lstStyle/>
          <a:p>
            <a:pPr marL="342900" lvl="0" indent="-342900" algn="just">
              <a:spcAft>
                <a:spcPts val="0"/>
              </a:spcAft>
              <a:buFont typeface="+mj-lt"/>
              <a:buAutoNum type="romanLcPeriod"/>
              <a:tabLst>
                <a:tab pos="457200" algn="l"/>
              </a:tabLst>
            </a:pPr>
            <a:r>
              <a:rPr lang="id-ID" dirty="0" smtClean="0">
                <a:latin typeface="Tempus Sans ITC" panose="04020404030D07020202" pitchFamily="82" charset="0"/>
                <a:ea typeface="Times New Roman" panose="02020603050405020304" pitchFamily="18" charset="0"/>
              </a:rPr>
              <a:t>Waktu interupsi arus gangguan dari PMT.</a:t>
            </a:r>
            <a:endParaRPr lang="id-ID"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romanLcPeriod"/>
              <a:tabLst>
                <a:tab pos="457200" algn="l"/>
              </a:tabLst>
            </a:pPr>
            <a:r>
              <a:rPr lang="id-ID" dirty="0" smtClean="0">
                <a:latin typeface="Tempus Sans ITC" panose="04020404030D07020202" pitchFamily="82" charset="0"/>
                <a:ea typeface="Times New Roman" panose="02020603050405020304" pitchFamily="18" charset="0"/>
              </a:rPr>
              <a:t>Waktu overshoot dari rele.</a:t>
            </a:r>
            <a:endParaRPr lang="id-ID"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romanLcPeriod"/>
              <a:tabLst>
                <a:tab pos="457200" algn="l"/>
              </a:tabLst>
            </a:pPr>
            <a:r>
              <a:rPr lang="id-ID" dirty="0" smtClean="0">
                <a:latin typeface="Tempus Sans ITC" panose="04020404030D07020202" pitchFamily="82" charset="0"/>
                <a:ea typeface="Times New Roman" panose="02020603050405020304" pitchFamily="18" charset="0"/>
              </a:rPr>
              <a:t>Kesalahan-kesalahan.</a:t>
            </a:r>
            <a:endParaRPr lang="id-ID"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romanLcPeriod"/>
              <a:tabLst>
                <a:tab pos="457200" algn="l"/>
              </a:tabLst>
            </a:pPr>
            <a:r>
              <a:rPr lang="id-ID" dirty="0" smtClean="0">
                <a:latin typeface="Tempus Sans ITC" panose="04020404030D07020202" pitchFamily="82" charset="0"/>
                <a:ea typeface="Times New Roman" panose="02020603050405020304" pitchFamily="18" charset="0"/>
              </a:rPr>
              <a:t>Final marjin dari operasi lengkap.</a:t>
            </a:r>
            <a:endParaRPr lang="id-ID" b="1"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496784" y="2923427"/>
            <a:ext cx="8342910" cy="1631216"/>
          </a:xfrm>
          <a:prstGeom prst="rect">
            <a:avLst/>
          </a:prstGeom>
        </p:spPr>
        <p:txBody>
          <a:bodyPr wrap="square">
            <a:spAutoFit/>
          </a:bodyPr>
          <a:lstStyle/>
          <a:p>
            <a:pPr algn="just">
              <a:spcAft>
                <a:spcPts val="0"/>
              </a:spcAft>
            </a:pPr>
            <a:r>
              <a:rPr lang="id-ID" dirty="0">
                <a:latin typeface="Tempus Sans ITC" panose="04020404030D07020202" pitchFamily="82" charset="0"/>
                <a:ea typeface="Times New Roman" panose="02020603050405020304" pitchFamily="18" charset="0"/>
              </a:rPr>
              <a:t>Jumlah total waktu yang diperbolehkan untuk memenuhi </a:t>
            </a:r>
            <a:r>
              <a:rPr lang="id-ID" dirty="0" smtClean="0">
                <a:latin typeface="Tempus Sans ITC" panose="04020404030D07020202" pitchFamily="82" charset="0"/>
                <a:ea typeface="Times New Roman" panose="02020603050405020304" pitchFamily="18" charset="0"/>
              </a:rPr>
              <a:t>kondisi </a:t>
            </a:r>
            <a:r>
              <a:rPr lang="id-ID" dirty="0">
                <a:latin typeface="Tempus Sans ITC" panose="04020404030D07020202" pitchFamily="82" charset="0"/>
                <a:ea typeface="Times New Roman" panose="02020603050405020304" pitchFamily="18" charset="0"/>
              </a:rPr>
              <a:t>tergantung pada kecepatan operasi PMT dan kinerja rele. Tingkat marjin normal adalah 0,5s. Untuk PMT kecepatan tinggi dan rele dengan waktu overshoot rendah dapat menggunakan  waktu 0,4s dan dalam kondisi terbaik waktu terbaik yang ada dan dapat digunakan adalah 0,35s.</a:t>
            </a:r>
            <a:endParaRPr lang="id-ID"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959615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129</a:t>
            </a:fld>
            <a:endParaRPr lang="en-US" altLang="id-ID"/>
          </a:p>
        </p:txBody>
      </p:sp>
      <p:sp>
        <p:nvSpPr>
          <p:cNvPr id="6" name="Rectangle 5"/>
          <p:cNvSpPr/>
          <p:nvPr/>
        </p:nvSpPr>
        <p:spPr>
          <a:xfrm>
            <a:off x="609600" y="533400"/>
            <a:ext cx="8458200" cy="2246769"/>
          </a:xfrm>
          <a:prstGeom prst="rect">
            <a:avLst/>
          </a:prstGeom>
        </p:spPr>
        <p:txBody>
          <a:bodyPr wrap="square">
            <a:spAutoFit/>
          </a:bodyPr>
          <a:lstStyle/>
          <a:p>
            <a:pPr algn="just">
              <a:spcAft>
                <a:spcPts val="0"/>
              </a:spcAft>
            </a:pPr>
            <a:r>
              <a:rPr lang="id-ID" dirty="0" smtClean="0">
                <a:latin typeface="Tempus Sans ITC" panose="04020404030D07020202" pitchFamily="82" charset="0"/>
                <a:ea typeface="Times New Roman" panose="02020603050405020304" pitchFamily="18" charset="0"/>
                <a:cs typeface="Times New Roman" panose="02020603050405020304" pitchFamily="18" charset="0"/>
              </a:rPr>
              <a:t>Dalam beberapa kasus, daripada menggunakan marjin tingkatan tetap, lebih baik mengadopsi besaran waktu tetap, memperhitungkan waktu operasi pmt dan overshoot rele,  serta menambahkan waktu ini dengan variabel waktu yang dibutuhkan akibat kesalahan ct, rele dan marjin keselamatan. Waktu 0,25s dipilih untuk besaran waktu tetap, ditambahkan 0,1s untuk waktu interupsi arus gangguan PMT, 0,05s bagi waktu overshoot rele dan 0,1s untuk marjin keamanan.</a:t>
            </a:r>
            <a:endParaRPr lang="id-ID" dirty="0"/>
          </a:p>
        </p:txBody>
      </p:sp>
      <p:sp>
        <p:nvSpPr>
          <p:cNvPr id="2" name="Rectangle 1"/>
          <p:cNvSpPr/>
          <p:nvPr/>
        </p:nvSpPr>
        <p:spPr>
          <a:xfrm>
            <a:off x="621474" y="2780169"/>
            <a:ext cx="8446325" cy="707886"/>
          </a:xfrm>
          <a:prstGeom prst="rect">
            <a:avLst/>
          </a:prstGeom>
        </p:spPr>
        <p:txBody>
          <a:bodyPr wrap="square">
            <a:spAutoFit/>
          </a:bodyPr>
          <a:lstStyle/>
          <a:p>
            <a:pPr algn="just">
              <a:spcAft>
                <a:spcPts val="0"/>
              </a:spcAft>
            </a:pPr>
            <a:r>
              <a:rPr lang="id-ID" dirty="0" smtClean="0">
                <a:latin typeface="Tempus Sans ITC" panose="04020404030D07020202" pitchFamily="82" charset="0"/>
                <a:ea typeface="Times New Roman" panose="02020603050405020304" pitchFamily="18" charset="0"/>
              </a:rPr>
              <a:t>Oleh karenanya, untuk interval waktu t yang dibutuhkan antara rele-rele arus lebih waktu terbalik dapat menggunakan persamaan berikut:</a:t>
            </a:r>
            <a:endParaRPr lang="id-ID" b="1" dirty="0" smtClean="0">
              <a:latin typeface="Times New Roman" panose="02020603050405020304" pitchFamily="18" charset="0"/>
              <a:ea typeface="Times New Roman" panose="02020603050405020304" pitchFamily="18" charset="0"/>
            </a:endParaRPr>
          </a:p>
        </p:txBody>
      </p:sp>
      <p:sp>
        <p:nvSpPr>
          <p:cNvPr id="3" name="Rectangle 2"/>
          <p:cNvSpPr/>
          <p:nvPr/>
        </p:nvSpPr>
        <p:spPr>
          <a:xfrm>
            <a:off x="1066800" y="3558589"/>
            <a:ext cx="2510624" cy="400110"/>
          </a:xfrm>
          <a:prstGeom prst="rect">
            <a:avLst/>
          </a:prstGeom>
        </p:spPr>
        <p:txBody>
          <a:bodyPr wrap="none">
            <a:spAutoFit/>
          </a:bodyPr>
          <a:lstStyle/>
          <a:p>
            <a:pPr indent="457200" algn="just">
              <a:spcAft>
                <a:spcPts val="0"/>
              </a:spcAft>
            </a:pPr>
            <a:r>
              <a:rPr lang="id-ID" dirty="0">
                <a:latin typeface="Tempus Sans ITC" panose="04020404030D07020202" pitchFamily="82" charset="0"/>
                <a:ea typeface="Times New Roman" panose="02020603050405020304" pitchFamily="18" charset="0"/>
              </a:rPr>
              <a:t>t</a:t>
            </a:r>
            <a:r>
              <a:rPr lang="id-ID" dirty="0" smtClean="0">
                <a:latin typeface="Tempus Sans ITC" panose="04020404030D07020202" pitchFamily="82" charset="0"/>
                <a:ea typeface="Times New Roman" panose="02020603050405020304" pitchFamily="18" charset="0"/>
              </a:rPr>
              <a:t>’ = 0,25t + 0,25s</a:t>
            </a:r>
            <a:endParaRPr lang="id-ID" b="1" dirty="0">
              <a:latin typeface="Times New Roman" panose="02020603050405020304" pitchFamily="18" charset="0"/>
              <a:ea typeface="Times New Roman" panose="02020603050405020304" pitchFamily="18" charset="0"/>
            </a:endParaRPr>
          </a:p>
        </p:txBody>
      </p:sp>
      <p:sp>
        <p:nvSpPr>
          <p:cNvPr id="7" name="Rectangle 6"/>
          <p:cNvSpPr/>
          <p:nvPr/>
        </p:nvSpPr>
        <p:spPr>
          <a:xfrm>
            <a:off x="685800" y="4082026"/>
            <a:ext cx="8229600" cy="707886"/>
          </a:xfrm>
          <a:prstGeom prst="rect">
            <a:avLst/>
          </a:prstGeom>
        </p:spPr>
        <p:txBody>
          <a:bodyPr wrap="square">
            <a:spAutoFit/>
          </a:bodyPr>
          <a:lstStyle/>
          <a:p>
            <a:pPr algn="just">
              <a:spcAft>
                <a:spcPts val="0"/>
              </a:spcAft>
            </a:pPr>
            <a:r>
              <a:rPr lang="id-ID" dirty="0" smtClean="0">
                <a:latin typeface="Tempus Sans ITC" panose="04020404030D07020202" pitchFamily="82" charset="0"/>
                <a:ea typeface="Times New Roman" panose="02020603050405020304" pitchFamily="18" charset="0"/>
              </a:rPr>
              <a:t>Dimana t adalah waktu operasi nominal dari rele yang terdekat dengan titik gangguan. </a:t>
            </a:r>
            <a:endParaRPr lang="id-ID"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05335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181600" y="6041363"/>
            <a:ext cx="684132" cy="365125"/>
          </a:xfrm>
        </p:spPr>
        <p:txBody>
          <a:bodyPr/>
          <a:lstStyle/>
          <a:p>
            <a:fld id="{44014704-669B-4FF2-879C-B6A7F420C67D}" type="datetime1">
              <a:rPr lang="en-US" altLang="id-ID" smtClean="0"/>
              <a:t>5/15/2017</a:t>
            </a:fld>
            <a:endParaRPr lang="en-US" altLang="id-ID"/>
          </a:p>
        </p:txBody>
      </p:sp>
      <p:sp>
        <p:nvSpPr>
          <p:cNvPr id="5" name="Slide Number Placeholder 5"/>
          <p:cNvSpPr>
            <a:spLocks noGrp="1"/>
          </p:cNvSpPr>
          <p:nvPr>
            <p:ph type="sldNum" sz="quarter" idx="12"/>
          </p:nvPr>
        </p:nvSpPr>
        <p:spPr/>
        <p:txBody>
          <a:bodyPr/>
          <a:lstStyle/>
          <a:p>
            <a:fld id="{3B842FD6-BB44-4453-85FB-DCAC093C80ED}" type="slidenum">
              <a:rPr lang="en-US" altLang="id-ID"/>
              <a:pPr/>
              <a:t>13</a:t>
            </a:fld>
            <a:endParaRPr lang="en-US" altLang="id-ID"/>
          </a:p>
        </p:txBody>
      </p:sp>
      <p:pic>
        <p:nvPicPr>
          <p:cNvPr id="146434" name="Picture 2"/>
          <p:cNvPicPr>
            <a:picLocks noChangeAspect="1" noChangeArrowheads="1"/>
          </p:cNvPicPr>
          <p:nvPr/>
        </p:nvPicPr>
        <p:blipFill>
          <a:blip r:embed="rId2">
            <a:lum bright="22000"/>
            <a:extLst>
              <a:ext uri="{28A0092B-C50C-407E-A947-70E740481C1C}">
                <a14:useLocalDpi xmlns:a14="http://schemas.microsoft.com/office/drawing/2010/main" val="0"/>
              </a:ext>
            </a:extLst>
          </a:blip>
          <a:srcRect/>
          <a:stretch>
            <a:fillRect/>
          </a:stretch>
        </p:blipFill>
        <p:spPr bwMode="auto">
          <a:xfrm>
            <a:off x="685800" y="685801"/>
            <a:ext cx="7543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5" name="Rectangle 3"/>
          <p:cNvSpPr>
            <a:spLocks noChangeArrowheads="1"/>
          </p:cNvSpPr>
          <p:nvPr/>
        </p:nvSpPr>
        <p:spPr bwMode="auto">
          <a:xfrm>
            <a:off x="381000" y="0"/>
            <a:ext cx="8372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a:t>Gambar memperlihatkan tipikal pengaturan zona proteksi yang overlap</a:t>
            </a:r>
            <a:r>
              <a:rPr lang="en-US" altLang="id-ID"/>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46435"/>
                                        </p:tgtEl>
                                        <p:attrNameLst>
                                          <p:attrName>style.visibility</p:attrName>
                                        </p:attrNameLst>
                                      </p:cBhvr>
                                      <p:to>
                                        <p:strVal val="visible"/>
                                      </p:to>
                                    </p:set>
                                    <p:anim calcmode="lin" valueType="num">
                                      <p:cBhvr>
                                        <p:cTn id="7" dur="2000" fill="hold"/>
                                        <p:tgtEl>
                                          <p:spTgt spid="146435"/>
                                        </p:tgtEl>
                                        <p:attrNameLst>
                                          <p:attrName>ppt_x</p:attrName>
                                        </p:attrNameLst>
                                      </p:cBhvr>
                                      <p:tavLst>
                                        <p:tav tm="0">
                                          <p:val>
                                            <p:strVal val="#ppt_x-.2"/>
                                          </p:val>
                                        </p:tav>
                                        <p:tav tm="100000">
                                          <p:val>
                                            <p:strVal val="#ppt_x"/>
                                          </p:val>
                                        </p:tav>
                                      </p:tavLst>
                                    </p:anim>
                                    <p:anim calcmode="lin" valueType="num">
                                      <p:cBhvr>
                                        <p:cTn id="8" dur="2000" fill="hold"/>
                                        <p:tgtEl>
                                          <p:spTgt spid="146435"/>
                                        </p:tgtEl>
                                        <p:attrNameLst>
                                          <p:attrName>ppt_y</p:attrName>
                                        </p:attrNameLst>
                                      </p:cBhvr>
                                      <p:tavLst>
                                        <p:tav tm="0">
                                          <p:val>
                                            <p:strVal val="#ppt_y"/>
                                          </p:val>
                                        </p:tav>
                                        <p:tav tm="100000">
                                          <p:val>
                                            <p:strVal val="#ppt_y"/>
                                          </p:val>
                                        </p:tav>
                                      </p:tavLst>
                                    </p:anim>
                                    <p:animEffect transition="in" filter="wipe(right)" prLst="gradientSize: 0.1">
                                      <p:cBhvr>
                                        <p:cTn id="9" dur="2000"/>
                                        <p:tgtEl>
                                          <p:spTgt spid="14643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2" fill="hold" nodeType="clickEffect">
                                  <p:stCondLst>
                                    <p:cond delay="0"/>
                                  </p:stCondLst>
                                  <p:childTnLst>
                                    <p:set>
                                      <p:cBhvr>
                                        <p:cTn id="13" dur="1" fill="hold">
                                          <p:stCondLst>
                                            <p:cond delay="0"/>
                                          </p:stCondLst>
                                        </p:cTn>
                                        <p:tgtEl>
                                          <p:spTgt spid="146434"/>
                                        </p:tgtEl>
                                        <p:attrNameLst>
                                          <p:attrName>style.visibility</p:attrName>
                                        </p:attrNameLst>
                                      </p:cBhvr>
                                      <p:to>
                                        <p:strVal val="visible"/>
                                      </p:to>
                                    </p:set>
                                    <p:animEffect transition="in" filter="wheel(2)">
                                      <p:cBhvr>
                                        <p:cTn id="14" dur="3000"/>
                                        <p:tgtEl>
                                          <p:spTgt spid="146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130</a:t>
            </a:fld>
            <a:endParaRPr lang="en-US" altLang="id-ID"/>
          </a:p>
        </p:txBody>
      </p:sp>
      <p:sp>
        <p:nvSpPr>
          <p:cNvPr id="2" name="Rectangle 2"/>
          <p:cNvSpPr>
            <a:spLocks noChangeArrowheads="1"/>
          </p:cNvSpPr>
          <p:nvPr/>
        </p:nvSpPr>
        <p:spPr bwMode="auto">
          <a:xfrm>
            <a:off x="2039083" y="304800"/>
            <a:ext cx="49039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d-ID"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Tabel 6-4: definisi karakteristik rele standard</a:t>
            </a:r>
            <a:endParaRPr kumimoji="0" lang="id-ID" altLang="id-ID" sz="1200" b="0" i="0" u="none" strike="noStrike" cap="none" normalizeH="0" baseline="0" dirty="0" smtClean="0">
              <a:ln>
                <a:noFill/>
              </a:ln>
              <a:solidFill>
                <a:schemeClr val="tx1"/>
              </a:solidFill>
              <a:effectLst/>
            </a:endParaRPr>
          </a:p>
        </p:txBody>
      </p:sp>
      <p:pic>
        <p:nvPicPr>
          <p:cNvPr id="16385" name="Picture 1" descr="x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4766" y="842933"/>
            <a:ext cx="4757442" cy="2590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3696295"/>
            <a:ext cx="4876800" cy="400110"/>
          </a:xfrm>
          <a:prstGeom prst="rect">
            <a:avLst/>
          </a:prstGeom>
        </p:spPr>
        <p:txBody>
          <a:bodyPr wrap="square">
            <a:spAutoFit/>
          </a:bodyPr>
          <a:lstStyle/>
          <a:p>
            <a:pPr algn="just">
              <a:spcAft>
                <a:spcPts val="0"/>
              </a:spcAft>
            </a:pPr>
            <a:r>
              <a:rPr lang="id-ID" b="1" cap="all" dirty="0">
                <a:latin typeface="Tempus Sans ITC" panose="04020404030D07020202" pitchFamily="82" charset="0"/>
                <a:ea typeface="Times New Roman" panose="02020603050405020304" pitchFamily="18" charset="0"/>
              </a:rPr>
              <a:t>6. 5  STANDAR RELE ARUS LEBIH I.D.M.T</a:t>
            </a:r>
            <a:endParaRPr lang="id-ID" b="1" cap="all"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609600" y="4234428"/>
            <a:ext cx="8229600" cy="1015663"/>
          </a:xfrm>
          <a:prstGeom prst="rect">
            <a:avLst/>
          </a:prstGeom>
        </p:spPr>
        <p:txBody>
          <a:bodyPr wrap="square">
            <a:spAutoFit/>
          </a:bodyPr>
          <a:lstStyle/>
          <a:p>
            <a:pPr algn="just">
              <a:spcAft>
                <a:spcPts val="0"/>
              </a:spcAft>
            </a:pPr>
            <a:r>
              <a:rPr lang="id-ID" dirty="0" smtClean="0">
                <a:latin typeface="Tempus Sans ITC" panose="04020404030D07020202" pitchFamily="82" charset="0"/>
                <a:ea typeface="Times New Roman" panose="02020603050405020304" pitchFamily="18" charset="0"/>
              </a:rPr>
              <a:t>Karakteristik pemutusan arus/waktu rele I.D.M.T  bervarisi sesuai dengan kebutuhan waktu pemutusan yang diperlukan dan karakteristik dari peralatan proteksi lain yang dipergunakan dalam jaringan. </a:t>
            </a:r>
            <a:endParaRPr lang="id-ID"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0254141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131</a:t>
            </a:fld>
            <a:endParaRPr lang="en-US" altLang="id-ID"/>
          </a:p>
        </p:txBody>
      </p:sp>
      <p:sp>
        <p:nvSpPr>
          <p:cNvPr id="7" name="Rectangle 6"/>
          <p:cNvSpPr/>
          <p:nvPr/>
        </p:nvSpPr>
        <p:spPr>
          <a:xfrm>
            <a:off x="914400" y="886597"/>
            <a:ext cx="4572000" cy="1323439"/>
          </a:xfrm>
          <a:prstGeom prst="rect">
            <a:avLst/>
          </a:prstGeom>
        </p:spPr>
        <p:txBody>
          <a:bodyPr>
            <a:spAutoFit/>
          </a:bodyPr>
          <a:lstStyle/>
          <a:p>
            <a:pPr algn="just">
              <a:spcAft>
                <a:spcPts val="0"/>
              </a:spcAft>
            </a:pPr>
            <a:r>
              <a:rPr lang="id-ID" dirty="0">
                <a:latin typeface="Tempus Sans ITC" panose="04020404030D07020202" pitchFamily="82" charset="0"/>
                <a:ea typeface="Times New Roman" panose="02020603050405020304" pitchFamily="18" charset="0"/>
              </a:rPr>
              <a:t>Standard inverse (si)</a:t>
            </a:r>
            <a:endParaRPr lang="id-ID" b="1" dirty="0">
              <a:latin typeface="Times New Roman" panose="02020603050405020304" pitchFamily="18" charset="0"/>
              <a:ea typeface="Times New Roman" panose="02020603050405020304" pitchFamily="18" charset="0"/>
            </a:endParaRPr>
          </a:p>
          <a:p>
            <a:pPr algn="just">
              <a:spcAft>
                <a:spcPts val="0"/>
              </a:spcAft>
            </a:pPr>
            <a:r>
              <a:rPr lang="id-ID" dirty="0">
                <a:latin typeface="Tempus Sans ITC" panose="04020404030D07020202" pitchFamily="82" charset="0"/>
                <a:ea typeface="Times New Roman" panose="02020603050405020304" pitchFamily="18" charset="0"/>
              </a:rPr>
              <a:t>Very inverse (VI)</a:t>
            </a:r>
            <a:endParaRPr lang="id-ID" b="1" dirty="0">
              <a:latin typeface="Times New Roman" panose="02020603050405020304" pitchFamily="18" charset="0"/>
              <a:ea typeface="Times New Roman" panose="02020603050405020304" pitchFamily="18" charset="0"/>
            </a:endParaRPr>
          </a:p>
          <a:p>
            <a:pPr algn="just">
              <a:spcAft>
                <a:spcPts val="0"/>
              </a:spcAft>
            </a:pPr>
            <a:r>
              <a:rPr lang="id-ID" dirty="0">
                <a:latin typeface="Tempus Sans ITC" panose="04020404030D07020202" pitchFamily="82" charset="0"/>
                <a:ea typeface="Times New Roman" panose="02020603050405020304" pitchFamily="18" charset="0"/>
              </a:rPr>
              <a:t>Extremely inverse (EI)</a:t>
            </a:r>
            <a:endParaRPr lang="id-ID" b="1" dirty="0">
              <a:latin typeface="Times New Roman" panose="02020603050405020304" pitchFamily="18" charset="0"/>
              <a:ea typeface="Times New Roman" panose="02020603050405020304" pitchFamily="18" charset="0"/>
            </a:endParaRPr>
          </a:p>
          <a:p>
            <a:pPr algn="just">
              <a:spcAft>
                <a:spcPts val="0"/>
              </a:spcAft>
            </a:pPr>
            <a:r>
              <a:rPr lang="id-ID" dirty="0">
                <a:latin typeface="Tempus Sans ITC" panose="04020404030D07020202" pitchFamily="82" charset="0"/>
                <a:ea typeface="Times New Roman" panose="02020603050405020304" pitchFamily="18" charset="0"/>
              </a:rPr>
              <a:t>Definite time (DT)</a:t>
            </a:r>
            <a:endParaRPr lang="id-ID" b="1" dirty="0">
              <a:latin typeface="Times New Roman" panose="02020603050405020304" pitchFamily="18" charset="0"/>
              <a:ea typeface="Times New Roman" panose="02020603050405020304" pitchFamily="18" charset="0"/>
            </a:endParaRPr>
          </a:p>
        </p:txBody>
      </p:sp>
      <p:sp>
        <p:nvSpPr>
          <p:cNvPr id="8" name="Rectangle 2"/>
          <p:cNvSpPr>
            <a:spLocks noChangeArrowheads="1"/>
          </p:cNvSpPr>
          <p:nvPr/>
        </p:nvSpPr>
        <p:spPr bwMode="auto">
          <a:xfrm>
            <a:off x="4119409" y="1351850"/>
            <a:ext cx="44149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d-ID" altLang="id-ID" sz="1800"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Tabel 6-5: definisi karakteristik rele standard</a:t>
            </a:r>
            <a:endParaRPr kumimoji="0" lang="id-ID" altLang="id-ID" sz="1100" b="0" i="0" u="none" strike="noStrike" cap="none" normalizeH="0" baseline="0" dirty="0" smtClean="0">
              <a:ln>
                <a:noFill/>
              </a:ln>
              <a:solidFill>
                <a:schemeClr val="tx1"/>
              </a:solidFill>
              <a:effectLst/>
            </a:endParaRPr>
          </a:p>
        </p:txBody>
      </p:sp>
      <p:pic>
        <p:nvPicPr>
          <p:cNvPr id="15361" name="Picture 1" descr="x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828800"/>
            <a:ext cx="4724400" cy="403019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57200" y="178711"/>
            <a:ext cx="8077200" cy="707886"/>
          </a:xfrm>
          <a:prstGeom prst="rect">
            <a:avLst/>
          </a:prstGeom>
        </p:spPr>
        <p:txBody>
          <a:bodyPr wrap="square">
            <a:spAutoFit/>
          </a:bodyPr>
          <a:lstStyle/>
          <a:p>
            <a:pPr algn="just">
              <a:spcAft>
                <a:spcPts val="0"/>
              </a:spcAft>
            </a:pPr>
            <a:r>
              <a:rPr lang="id-ID" dirty="0">
                <a:latin typeface="Tempus Sans ITC" panose="04020404030D07020202" pitchFamily="82" charset="0"/>
                <a:ea typeface="Times New Roman" panose="02020603050405020304" pitchFamily="18" charset="0"/>
              </a:rPr>
              <a:t>Untuk keperluan ini, IEC 60255 mendefinisikan sejumlah karakteristik standar sebagai berikut</a:t>
            </a:r>
            <a:r>
              <a:rPr lang="id-ID" dirty="0" smtClean="0">
                <a:latin typeface="Tempus Sans ITC" panose="04020404030D07020202" pitchFamily="82" charset="0"/>
                <a:ea typeface="Times New Roman" panose="02020603050405020304" pitchFamily="18" charset="0"/>
              </a:rPr>
              <a:t>:</a:t>
            </a:r>
            <a:endParaRPr lang="id-ID"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0991652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132</a:t>
            </a:fld>
            <a:endParaRPr lang="en-US" altLang="id-ID"/>
          </a:p>
        </p:txBody>
      </p:sp>
      <p:sp>
        <p:nvSpPr>
          <p:cNvPr id="2" name="Rectangle 1"/>
          <p:cNvSpPr/>
          <p:nvPr/>
        </p:nvSpPr>
        <p:spPr>
          <a:xfrm>
            <a:off x="424543" y="228600"/>
            <a:ext cx="8305800" cy="707886"/>
          </a:xfrm>
          <a:prstGeom prst="rect">
            <a:avLst/>
          </a:prstGeom>
        </p:spPr>
        <p:txBody>
          <a:bodyPr wrap="square">
            <a:spAutoFit/>
          </a:bodyPr>
          <a:lstStyle/>
          <a:p>
            <a:pPr algn="just">
              <a:spcAft>
                <a:spcPts val="0"/>
              </a:spcAft>
            </a:pPr>
            <a:r>
              <a:rPr lang="id-ID" dirty="0" smtClean="0">
                <a:latin typeface="Tempus Sans ITC" panose="04020404030D07020202" pitchFamily="82" charset="0"/>
                <a:ea typeface="Times New Roman" panose="02020603050405020304" pitchFamily="18" charset="0"/>
              </a:rPr>
              <a:t>Meskipun pada kurva hanya menunjukkan harga diskret dari TMS, penyetelan lanjut dapat dimungkinkan untuk rele elektromekanis. </a:t>
            </a:r>
            <a:endParaRPr lang="id-ID" b="1" dirty="0">
              <a:effectLst/>
              <a:latin typeface="Times New Roman" panose="02020603050405020304" pitchFamily="18" charset="0"/>
              <a:ea typeface="Times New Roman" panose="02020603050405020304" pitchFamily="18" charset="0"/>
            </a:endParaRPr>
          </a:p>
        </p:txBody>
      </p:sp>
      <p:pic>
        <p:nvPicPr>
          <p:cNvPr id="16386" name="Picture 2" descr="94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997" y="933517"/>
            <a:ext cx="4403873" cy="5619683"/>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94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057342"/>
            <a:ext cx="3886200" cy="5298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02487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133</a:t>
            </a:fld>
            <a:endParaRPr lang="en-US" altLang="id-ID"/>
          </a:p>
        </p:txBody>
      </p:sp>
      <p:sp>
        <p:nvSpPr>
          <p:cNvPr id="2" name="Rectangle 1"/>
          <p:cNvSpPr/>
          <p:nvPr/>
        </p:nvSpPr>
        <p:spPr>
          <a:xfrm>
            <a:off x="457200" y="228600"/>
            <a:ext cx="8229600" cy="369332"/>
          </a:xfrm>
          <a:prstGeom prst="rect">
            <a:avLst/>
          </a:prstGeom>
        </p:spPr>
        <p:txBody>
          <a:bodyPr wrap="square">
            <a:spAutoFit/>
          </a:bodyPr>
          <a:lstStyle/>
          <a:p>
            <a:pPr algn="just">
              <a:spcAft>
                <a:spcPts val="0"/>
              </a:spcAft>
            </a:pPr>
            <a:r>
              <a:rPr lang="id-ID" sz="1800" b="1" cap="all" dirty="0">
                <a:latin typeface="Tempus Sans ITC" panose="04020404030D07020202" pitchFamily="82" charset="0"/>
                <a:ea typeface="Times New Roman" panose="02020603050405020304" pitchFamily="18" charset="0"/>
              </a:rPr>
              <a:t>6. 6  KOMBINASI I.D.M.T DAN ELEMEN INSTANTANEOUS SETELAN TINGGI</a:t>
            </a:r>
            <a:endParaRPr lang="id-ID" sz="1800"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685800" y="685800"/>
            <a:ext cx="8001000" cy="707886"/>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Elemen instantaneous setelan tinggi dapat dipergunakan bilamana impedansi sumber kecil. </a:t>
            </a:r>
            <a:endParaRPr lang="id-ID" dirty="0"/>
          </a:p>
        </p:txBody>
      </p:sp>
      <p:sp>
        <p:nvSpPr>
          <p:cNvPr id="7" name="Rectangle 6"/>
          <p:cNvSpPr/>
          <p:nvPr/>
        </p:nvSpPr>
        <p:spPr>
          <a:xfrm>
            <a:off x="709550" y="1478425"/>
            <a:ext cx="8434449" cy="707886"/>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Hal ini membuat reduksi waktu pemutusan pada level gangguan tinggi dimungkinkan. </a:t>
            </a:r>
            <a:endParaRPr lang="id-ID" dirty="0"/>
          </a:p>
        </p:txBody>
      </p:sp>
      <p:pic>
        <p:nvPicPr>
          <p:cNvPr id="17410" name="Picture 2" descr="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855129"/>
            <a:ext cx="4495800" cy="462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38658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134</a:t>
            </a:fld>
            <a:endParaRPr lang="en-US" altLang="id-ID"/>
          </a:p>
        </p:txBody>
      </p:sp>
      <p:sp>
        <p:nvSpPr>
          <p:cNvPr id="6" name="Rectangle 5"/>
          <p:cNvSpPr/>
          <p:nvPr/>
        </p:nvSpPr>
        <p:spPr>
          <a:xfrm>
            <a:off x="457200" y="228600"/>
            <a:ext cx="8915400" cy="1015663"/>
          </a:xfrm>
          <a:prstGeom prst="rect">
            <a:avLst/>
          </a:prstGeom>
        </p:spPr>
        <p:txBody>
          <a:bodyPr wrap="square">
            <a:spAutoFit/>
          </a:bodyPr>
          <a:lstStyle/>
          <a:p>
            <a:r>
              <a:rPr lang="id-ID" dirty="0" smtClean="0">
                <a:latin typeface="Tempus Sans ITC" panose="04020404030D07020202" pitchFamily="82" charset="0"/>
                <a:ea typeface="Times New Roman" panose="02020603050405020304" pitchFamily="18" charset="0"/>
                <a:cs typeface="Times New Roman" panose="02020603050405020304" pitchFamily="18" charset="0"/>
              </a:rPr>
              <a:t>Hal </a:t>
            </a:r>
            <a:r>
              <a:rPr lang="id-ID" dirty="0">
                <a:latin typeface="Tempus Sans ITC" panose="04020404030D07020202" pitchFamily="82" charset="0"/>
                <a:ea typeface="Times New Roman" panose="02020603050405020304" pitchFamily="18" charset="0"/>
                <a:cs typeface="Times New Roman" panose="02020603050405020304" pitchFamily="18" charset="0"/>
              </a:rPr>
              <a:t>ini juga meningkatkan diskriminasi keseluruhan sistem dengan membiarkan kurva diskriminasi berada dibelakang penyetelan tinggi elemen instantaneous lebih rendah, seperti diperlihatkan pada Gambar 6-7.</a:t>
            </a:r>
            <a:endParaRPr lang="id-ID" dirty="0"/>
          </a:p>
        </p:txBody>
      </p:sp>
      <p:sp>
        <p:nvSpPr>
          <p:cNvPr id="2" name="Rectangle 1"/>
          <p:cNvSpPr/>
          <p:nvPr/>
        </p:nvSpPr>
        <p:spPr>
          <a:xfrm>
            <a:off x="990600" y="1371600"/>
            <a:ext cx="7848600" cy="1938992"/>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Sebagai contoh, dalam Gambar 6-7, rele R</a:t>
            </a:r>
            <a:r>
              <a:rPr lang="id-ID" baseline="-25000" dirty="0">
                <a:latin typeface="Tempus Sans ITC" panose="04020404030D07020202" pitchFamily="82" charset="0"/>
                <a:ea typeface="Times New Roman" panose="02020603050405020304" pitchFamily="18" charset="0"/>
                <a:cs typeface="Times New Roman" panose="02020603050405020304" pitchFamily="18" charset="0"/>
              </a:rPr>
              <a:t>2</a:t>
            </a:r>
            <a:r>
              <a:rPr lang="id-ID" dirty="0">
                <a:latin typeface="Tempus Sans ITC" panose="04020404030D07020202" pitchFamily="82" charset="0"/>
                <a:ea typeface="Times New Roman" panose="02020603050405020304" pitchFamily="18" charset="0"/>
                <a:cs typeface="Times New Roman" panose="02020603050405020304" pitchFamily="18" charset="0"/>
              </a:rPr>
              <a:t> terdiskriminasi dengan rele R</a:t>
            </a:r>
            <a:r>
              <a:rPr lang="id-ID" baseline="-25000" dirty="0">
                <a:latin typeface="Tempus Sans ITC" panose="04020404030D07020202" pitchFamily="82" charset="0"/>
                <a:ea typeface="Times New Roman" panose="02020603050405020304" pitchFamily="18" charset="0"/>
                <a:cs typeface="Times New Roman" panose="02020603050405020304" pitchFamily="18" charset="0"/>
              </a:rPr>
              <a:t>3</a:t>
            </a:r>
            <a:r>
              <a:rPr lang="id-ID" dirty="0">
                <a:latin typeface="Tempus Sans ITC" panose="04020404030D07020202" pitchFamily="82" charset="0"/>
                <a:ea typeface="Times New Roman" panose="02020603050405020304" pitchFamily="18" charset="0"/>
                <a:cs typeface="Times New Roman" panose="02020603050405020304" pitchFamily="18" charset="0"/>
              </a:rPr>
              <a:t> pada 500A dan bukan pada 1100A, memungkinkan rele R</a:t>
            </a:r>
            <a:r>
              <a:rPr lang="id-ID" baseline="-25000" dirty="0">
                <a:latin typeface="Tempus Sans ITC" panose="04020404030D07020202" pitchFamily="82" charset="0"/>
                <a:ea typeface="Times New Roman" panose="02020603050405020304" pitchFamily="18" charset="0"/>
                <a:cs typeface="Times New Roman" panose="02020603050405020304" pitchFamily="18" charset="0"/>
              </a:rPr>
              <a:t>2</a:t>
            </a:r>
            <a:r>
              <a:rPr lang="id-ID" dirty="0">
                <a:latin typeface="Tempus Sans ITC" panose="04020404030D07020202" pitchFamily="82" charset="0"/>
                <a:ea typeface="Times New Roman" panose="02020603050405020304" pitchFamily="18" charset="0"/>
                <a:cs typeface="Times New Roman" panose="02020603050405020304" pitchFamily="18" charset="0"/>
              </a:rPr>
              <a:t> diset pada TMS 0,15 bukan 0,2 dengan margin pemisah antar rele tetap sebesar 0,4 detik. Hal serupa untuk rele R</a:t>
            </a:r>
            <a:r>
              <a:rPr lang="id-ID" baseline="-25000" dirty="0">
                <a:latin typeface="Tempus Sans ITC" panose="04020404030D07020202" pitchFamily="82" charset="0"/>
                <a:ea typeface="Times New Roman" panose="02020603050405020304" pitchFamily="18" charset="0"/>
                <a:cs typeface="Times New Roman" panose="02020603050405020304" pitchFamily="18" charset="0"/>
              </a:rPr>
              <a:t>1</a:t>
            </a:r>
            <a:r>
              <a:rPr lang="id-ID" dirty="0">
                <a:latin typeface="Tempus Sans ITC" panose="04020404030D07020202" pitchFamily="82" charset="0"/>
                <a:ea typeface="Times New Roman" panose="02020603050405020304" pitchFamily="18" charset="0"/>
                <a:cs typeface="Times New Roman" panose="02020603050405020304" pitchFamily="18" charset="0"/>
              </a:rPr>
              <a:t> terdiskriminasi terhadap rele R</a:t>
            </a:r>
            <a:r>
              <a:rPr lang="id-ID" baseline="-25000" dirty="0">
                <a:latin typeface="Tempus Sans ITC" panose="04020404030D07020202" pitchFamily="82" charset="0"/>
                <a:ea typeface="Times New Roman" panose="02020603050405020304" pitchFamily="18" charset="0"/>
                <a:cs typeface="Times New Roman" panose="02020603050405020304" pitchFamily="18" charset="0"/>
              </a:rPr>
              <a:t>2</a:t>
            </a:r>
            <a:r>
              <a:rPr lang="id-ID" dirty="0">
                <a:latin typeface="Tempus Sans ITC" panose="04020404030D07020202" pitchFamily="82" charset="0"/>
                <a:ea typeface="Times New Roman" panose="02020603050405020304" pitchFamily="18" charset="0"/>
                <a:cs typeface="Times New Roman" panose="02020603050405020304" pitchFamily="18" charset="0"/>
              </a:rPr>
              <a:t> pada 1400A bukan pada 2300A lain yang didapat dengan menggunakan elemen ini</a:t>
            </a:r>
            <a:endParaRPr lang="id-ID" dirty="0"/>
          </a:p>
        </p:txBody>
      </p:sp>
    </p:spTree>
    <p:extLst>
      <p:ext uri="{BB962C8B-B14F-4D97-AF65-F5344CB8AC3E}">
        <p14:creationId xmlns:p14="http://schemas.microsoft.com/office/powerpoint/2010/main" val="103628173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135</a:t>
            </a:fld>
            <a:endParaRPr lang="en-US" altLang="id-ID"/>
          </a:p>
        </p:txBody>
      </p:sp>
      <p:sp>
        <p:nvSpPr>
          <p:cNvPr id="2" name="Rectangle 1"/>
          <p:cNvSpPr/>
          <p:nvPr/>
        </p:nvSpPr>
        <p:spPr>
          <a:xfrm>
            <a:off x="228600" y="228600"/>
            <a:ext cx="5029200" cy="400110"/>
          </a:xfrm>
          <a:prstGeom prst="rect">
            <a:avLst/>
          </a:prstGeom>
        </p:spPr>
        <p:txBody>
          <a:bodyPr wrap="square">
            <a:spAutoFit/>
          </a:bodyPr>
          <a:lstStyle/>
          <a:p>
            <a:pPr algn="just">
              <a:spcAft>
                <a:spcPts val="0"/>
              </a:spcAft>
            </a:pPr>
            <a:r>
              <a:rPr lang="id-ID" b="1" cap="all" dirty="0">
                <a:latin typeface="Tempus Sans ITC" panose="04020404030D07020202" pitchFamily="82" charset="0"/>
                <a:ea typeface="Times New Roman" panose="02020603050405020304" pitchFamily="18" charset="0"/>
              </a:rPr>
              <a:t>6. 7  rele arus lebih very inverse (vi)</a:t>
            </a:r>
            <a:endParaRPr lang="id-ID" b="1" cap="all" dirty="0">
              <a:effectLst/>
              <a:latin typeface="Times New Roman" panose="02020603050405020304" pitchFamily="18" charset="0"/>
              <a:ea typeface="Times New Roman" panose="02020603050405020304" pitchFamily="18" charset="0"/>
            </a:endParaRPr>
          </a:p>
        </p:txBody>
      </p:sp>
      <p:pic>
        <p:nvPicPr>
          <p:cNvPr id="18434" name="Picture 2" descr="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28710"/>
            <a:ext cx="4276725" cy="543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517078" y="992595"/>
            <a:ext cx="3200400" cy="4708981"/>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Gambar 6-8  memperlihatkan komparasi antara kurva rele-rele SI dan VI. Kurva VI  lebih steeper dan karenanya lebih cepat bila dibandingkan dengan kurva SI untuk penurunan arus yang sama. Hal ini dapat memungkinkan untuk memperoleh margin diskriminasi dengan TMS rendah untuk seting arus yang sama dan karenanya waktu pemutusan pada sumber dapat diminimisasi.</a:t>
            </a:r>
            <a:endParaRPr lang="id-ID" dirty="0"/>
          </a:p>
        </p:txBody>
      </p:sp>
    </p:spTree>
    <p:extLst>
      <p:ext uri="{BB962C8B-B14F-4D97-AF65-F5344CB8AC3E}">
        <p14:creationId xmlns:p14="http://schemas.microsoft.com/office/powerpoint/2010/main" val="372090278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136</a:t>
            </a:fld>
            <a:endParaRPr lang="en-US" altLang="id-ID"/>
          </a:p>
        </p:txBody>
      </p:sp>
      <p:sp>
        <p:nvSpPr>
          <p:cNvPr id="2" name="Rectangle 1"/>
          <p:cNvSpPr/>
          <p:nvPr/>
        </p:nvSpPr>
        <p:spPr>
          <a:xfrm>
            <a:off x="304800" y="228600"/>
            <a:ext cx="5791200" cy="400110"/>
          </a:xfrm>
          <a:prstGeom prst="rect">
            <a:avLst/>
          </a:prstGeom>
        </p:spPr>
        <p:txBody>
          <a:bodyPr wrap="square">
            <a:spAutoFit/>
          </a:bodyPr>
          <a:lstStyle/>
          <a:p>
            <a:pPr algn="just">
              <a:spcAft>
                <a:spcPts val="0"/>
              </a:spcAft>
            </a:pPr>
            <a:r>
              <a:rPr lang="id-ID" b="1" cap="all" dirty="0">
                <a:latin typeface="Tempus Sans ITC" panose="04020404030D07020202" pitchFamily="82" charset="0"/>
                <a:ea typeface="Times New Roman" panose="02020603050405020304" pitchFamily="18" charset="0"/>
              </a:rPr>
              <a:t>6. 8  rele arus lebih extremely inverse (ei)</a:t>
            </a:r>
            <a:endParaRPr lang="id-ID"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533400" y="685800"/>
            <a:ext cx="8229600" cy="707886"/>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Dengan karakteristik seperti ini, waktu operasi mendekati berbanding terbalik secara kuadratis terhadap arus.</a:t>
            </a:r>
            <a:endParaRPr lang="id-ID" dirty="0"/>
          </a:p>
        </p:txBody>
      </p:sp>
      <p:pic>
        <p:nvPicPr>
          <p:cNvPr id="19458" name="Picture 2" descr="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76452"/>
            <a:ext cx="3429000" cy="5086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181600" y="1623318"/>
            <a:ext cx="3352800" cy="4093428"/>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Hal ini sangat cocok dipergunakan untuk memproteksi penyulang distribusi yang kerap mengalami arus puncak pada saat pensaklaran sebagaimana sering terjadi pada sirkit yang dipergunakan untuk mensuplai refrigerator, pompa, pemanas air dan lainnya yang tetap terhubung meski terjadi pemutusan yang cukup lama.</a:t>
            </a:r>
            <a:endParaRPr lang="id-ID" dirty="0"/>
          </a:p>
        </p:txBody>
      </p:sp>
    </p:spTree>
    <p:extLst>
      <p:ext uri="{BB962C8B-B14F-4D97-AF65-F5344CB8AC3E}">
        <p14:creationId xmlns:p14="http://schemas.microsoft.com/office/powerpoint/2010/main" val="380399591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137</a:t>
            </a:fld>
            <a:endParaRPr lang="en-US" altLang="id-ID"/>
          </a:p>
        </p:txBody>
      </p:sp>
      <p:sp>
        <p:nvSpPr>
          <p:cNvPr id="2" name="Rectangle 1"/>
          <p:cNvSpPr/>
          <p:nvPr/>
        </p:nvSpPr>
        <p:spPr>
          <a:xfrm>
            <a:off x="304800" y="209490"/>
            <a:ext cx="6705600" cy="400110"/>
          </a:xfrm>
          <a:prstGeom prst="rect">
            <a:avLst/>
          </a:prstGeom>
        </p:spPr>
        <p:txBody>
          <a:bodyPr wrap="square">
            <a:spAutoFit/>
          </a:bodyPr>
          <a:lstStyle/>
          <a:p>
            <a:pPr algn="just">
              <a:spcAft>
                <a:spcPts val="0"/>
              </a:spcAft>
            </a:pPr>
            <a:r>
              <a:rPr lang="id-ID" b="1" cap="all" dirty="0">
                <a:latin typeface="Tempus Sans ITC" panose="04020404030D07020202" pitchFamily="82" charset="0"/>
                <a:ea typeface="Times New Roman" panose="02020603050405020304" pitchFamily="18" charset="0"/>
              </a:rPr>
              <a:t>6. 9  RELE ARUS LEBIH independent (DEFINITE) TIME</a:t>
            </a:r>
            <a:endParaRPr lang="id-ID" b="1" cap="all" dirty="0">
              <a:effectLst/>
              <a:latin typeface="Times New Roman" panose="02020603050405020304" pitchFamily="18" charset="0"/>
              <a:ea typeface="Times New Roman" panose="02020603050405020304" pitchFamily="18" charset="0"/>
            </a:endParaRPr>
          </a:p>
        </p:txBody>
      </p:sp>
      <p:pic>
        <p:nvPicPr>
          <p:cNvPr id="20482" name="Picture 2" descr="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48193"/>
            <a:ext cx="6078963" cy="5388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505485" y="762000"/>
            <a:ext cx="2562315" cy="5355312"/>
          </a:xfrm>
          <a:prstGeom prst="rect">
            <a:avLst/>
          </a:prstGeom>
        </p:spPr>
        <p:txBody>
          <a:bodyPr wrap="square">
            <a:spAutoFit/>
          </a:bodyPr>
          <a:lstStyle/>
          <a:p>
            <a:r>
              <a:rPr lang="id-ID" sz="1800" dirty="0">
                <a:latin typeface="Tempus Sans ITC" panose="04020404030D07020202" pitchFamily="82" charset="0"/>
                <a:ea typeface="Times New Roman" panose="02020603050405020304" pitchFamily="18" charset="0"/>
                <a:cs typeface="Times New Roman" panose="02020603050405020304" pitchFamily="18" charset="0"/>
              </a:rPr>
              <a:t>Rele arus lebih pada umumnya juga dilengkapi dengan elemen-elemen yang memiliki karkateristik independent atau definite time. Karakteristik seperti ini memungkinkan rele yang terpasang seri dikoordinasikan dalam situasi dimana besar arus gangguan yang terjadi sangat variatif akibat perubahan impedansi sumber. Karakteristik arus/waktu dari kurva seperti ini diperlihatkan dalam Gambar 6-10</a:t>
            </a:r>
            <a:endParaRPr lang="id-ID" sz="1800" dirty="0"/>
          </a:p>
        </p:txBody>
      </p:sp>
    </p:spTree>
    <p:extLst>
      <p:ext uri="{BB962C8B-B14F-4D97-AF65-F5344CB8AC3E}">
        <p14:creationId xmlns:p14="http://schemas.microsoft.com/office/powerpoint/2010/main" val="108577508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138</a:t>
            </a:fld>
            <a:endParaRPr lang="en-US" altLang="id-ID"/>
          </a:p>
        </p:txBody>
      </p:sp>
      <p:sp>
        <p:nvSpPr>
          <p:cNvPr id="2" name="Rectangle 1"/>
          <p:cNvSpPr/>
          <p:nvPr/>
        </p:nvSpPr>
        <p:spPr>
          <a:xfrm>
            <a:off x="304800" y="228600"/>
            <a:ext cx="7239000" cy="400110"/>
          </a:xfrm>
          <a:prstGeom prst="rect">
            <a:avLst/>
          </a:prstGeom>
        </p:spPr>
        <p:txBody>
          <a:bodyPr wrap="square">
            <a:spAutoFit/>
          </a:bodyPr>
          <a:lstStyle/>
          <a:p>
            <a:pPr algn="just">
              <a:spcAft>
                <a:spcPts val="0"/>
              </a:spcAft>
            </a:pPr>
            <a:r>
              <a:rPr lang="id-ID" b="1" cap="all" dirty="0">
                <a:latin typeface="Tempus Sans ITC" panose="04020404030D07020202" pitchFamily="82" charset="0"/>
                <a:ea typeface="Times New Roman" panose="02020603050405020304" pitchFamily="18" charset="0"/>
              </a:rPr>
              <a:t>6. 10  PERHITUNGAN PENYETELAN RELE ARUS LEBIH</a:t>
            </a:r>
            <a:endParaRPr lang="id-ID"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533400" y="638606"/>
            <a:ext cx="8382000" cy="1631216"/>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Koordinasi yang benar dari Rele arus lebih pada suatu sistem tenaga memerlukan perhitungan dan penggambaran pada kertas log yang tepat dari perkiraan penyetelan Rele, berkenaan dengan arus atau waktu, untuk mendapatkan marjin tingkatan yang cocok antara Rele-Rele yang letaknya bersisian.</a:t>
            </a:r>
            <a:endParaRPr lang="id-ID" dirty="0"/>
          </a:p>
        </p:txBody>
      </p:sp>
      <p:sp>
        <p:nvSpPr>
          <p:cNvPr id="6" name="Rectangle 5"/>
          <p:cNvSpPr/>
          <p:nvPr/>
        </p:nvSpPr>
        <p:spPr>
          <a:xfrm>
            <a:off x="323806" y="2362200"/>
            <a:ext cx="4043094" cy="400110"/>
          </a:xfrm>
          <a:prstGeom prst="rect">
            <a:avLst/>
          </a:prstGeom>
        </p:spPr>
        <p:txBody>
          <a:bodyPr wrap="none">
            <a:spAutoFit/>
          </a:bodyPr>
          <a:lstStyle/>
          <a:p>
            <a:pPr algn="just">
              <a:spcAft>
                <a:spcPts val="0"/>
              </a:spcAft>
            </a:pPr>
            <a:r>
              <a:rPr lang="id-ID" b="1" cap="all" dirty="0">
                <a:latin typeface="Tempus Sans ITC" panose="04020404030D07020202" pitchFamily="82" charset="0"/>
                <a:ea typeface="Times New Roman" panose="02020603050405020304" pitchFamily="18" charset="0"/>
              </a:rPr>
              <a:t>6. 10.1  Rele-Rele Waktu Pasti </a:t>
            </a:r>
            <a:endParaRPr lang="id-ID" b="1" cap="all"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573188" y="2772206"/>
            <a:ext cx="8610600" cy="1631216"/>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Pemilihan setelan bagi Rele waktu pasti menimbulkan sedikit kesulitan. Elemen arus lebih harus diberi penyetelan yang rendah dengan marjin yang cukup rasional daripada arus gangguan yang mungkin mengalir ketitik gangguan dari bagian sistem sampai kepada kebutuhan proteksi cadangan pada saat pelayanan minimum</a:t>
            </a:r>
            <a:endParaRPr lang="id-ID" dirty="0"/>
          </a:p>
        </p:txBody>
      </p:sp>
      <p:sp>
        <p:nvSpPr>
          <p:cNvPr id="8" name="Rectangle 7"/>
          <p:cNvSpPr/>
          <p:nvPr/>
        </p:nvSpPr>
        <p:spPr>
          <a:xfrm>
            <a:off x="304800" y="4571758"/>
            <a:ext cx="4573688" cy="400110"/>
          </a:xfrm>
          <a:prstGeom prst="rect">
            <a:avLst/>
          </a:prstGeom>
        </p:spPr>
        <p:txBody>
          <a:bodyPr wrap="none">
            <a:spAutoFit/>
          </a:bodyPr>
          <a:lstStyle/>
          <a:p>
            <a:pPr algn="just">
              <a:spcAft>
                <a:spcPts val="0"/>
              </a:spcAft>
            </a:pPr>
            <a:r>
              <a:rPr lang="id-ID" b="1" cap="all" dirty="0">
                <a:latin typeface="Tempus Sans ITC" panose="04020404030D07020202" pitchFamily="82" charset="0"/>
                <a:ea typeface="Times New Roman" panose="02020603050405020304" pitchFamily="18" charset="0"/>
              </a:rPr>
              <a:t>6. 10.2  Rele-Rele Waktu Terbalik </a:t>
            </a:r>
            <a:endParaRPr lang="id-ID" b="1" cap="all"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617470" y="4973503"/>
            <a:ext cx="8526530" cy="1323439"/>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Apabila sistem tenaga terdiri dari beberapa seksi kabel yang terhubung seri sehingga total impedansinya rendah, besaran arus gangguan akan dikendalikan oleh impedansi Transformator atau Pembangkit dan tidak terlalu bervariasi terhadap lokasi gangguan.</a:t>
            </a:r>
            <a:endParaRPr lang="id-ID" dirty="0"/>
          </a:p>
        </p:txBody>
      </p:sp>
    </p:spTree>
    <p:extLst>
      <p:ext uri="{BB962C8B-B14F-4D97-AF65-F5344CB8AC3E}">
        <p14:creationId xmlns:p14="http://schemas.microsoft.com/office/powerpoint/2010/main" val="257359758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139</a:t>
            </a:fld>
            <a:endParaRPr lang="en-US" altLang="id-ID"/>
          </a:p>
        </p:txBody>
      </p:sp>
      <p:sp>
        <p:nvSpPr>
          <p:cNvPr id="2" name="Rectangle 1"/>
          <p:cNvSpPr/>
          <p:nvPr/>
        </p:nvSpPr>
        <p:spPr>
          <a:xfrm>
            <a:off x="304800" y="152400"/>
            <a:ext cx="8839200" cy="1015663"/>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Perhitungan dalam bentuk tabulasi merupakan cara terbaik dalam membuat tingkatan Rele arus lebih. Sistem distribusi dalam Gambar 6-11 adalah contoh sistem yang akan dipergunakan untuk memperlihatkan cara ini.</a:t>
            </a:r>
            <a:endParaRPr lang="id-ID" dirty="0"/>
          </a:p>
        </p:txBody>
      </p:sp>
      <p:pic>
        <p:nvPicPr>
          <p:cNvPr id="21506" name="Picture 2" descr="x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7496"/>
            <a:ext cx="4600575" cy="49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562600" y="1574716"/>
            <a:ext cx="3276600" cy="3785652"/>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Busbar A pada Gardu 11 kV dipasok oleh dua Transformator Grid yang terhubung pada sistem EHV yang impedansi sumber dapat diabaikan. Jadi daya hubung singkat pada busbar 11 kV pada Gardu A dengan kedua Transformator bekerja adalah 150MVA yang terhubung dengan impedansi sumber </a:t>
            </a:r>
            <a:r>
              <a:rPr lang="id-ID" dirty="0" smtClean="0">
                <a:latin typeface="Tempus Sans ITC" panose="04020404030D07020202" pitchFamily="82" charset="0"/>
                <a:ea typeface="Times New Roman" panose="02020603050405020304" pitchFamily="18" charset="0"/>
                <a:cs typeface="Times New Roman" panose="02020603050405020304" pitchFamily="18" charset="0"/>
              </a:rPr>
              <a:t>0,81 Ohm</a:t>
            </a:r>
            <a:endParaRPr lang="id-ID" dirty="0"/>
          </a:p>
        </p:txBody>
      </p:sp>
    </p:spTree>
    <p:extLst>
      <p:ext uri="{BB962C8B-B14F-4D97-AF65-F5344CB8AC3E}">
        <p14:creationId xmlns:p14="http://schemas.microsoft.com/office/powerpoint/2010/main" val="1899700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60D375-3896-4963-BCBC-0ECE311576D6}" type="datetime1">
              <a:rPr lang="en-US" altLang="id-ID" smtClean="0"/>
              <a:t>5/15/2017</a:t>
            </a:fld>
            <a:endParaRPr lang="en-US" altLang="id-ID"/>
          </a:p>
        </p:txBody>
      </p:sp>
      <p:sp>
        <p:nvSpPr>
          <p:cNvPr id="10" name="Slide Number Placeholder 5"/>
          <p:cNvSpPr>
            <a:spLocks noGrp="1"/>
          </p:cNvSpPr>
          <p:nvPr>
            <p:ph type="sldNum" sz="quarter" idx="12"/>
          </p:nvPr>
        </p:nvSpPr>
        <p:spPr/>
        <p:txBody>
          <a:bodyPr/>
          <a:lstStyle/>
          <a:p>
            <a:fld id="{19DE7200-CA44-4B9C-B188-D6E9A68FD7AD}" type="slidenum">
              <a:rPr lang="en-US" altLang="id-ID"/>
              <a:pPr/>
              <a:t>14</a:t>
            </a:fld>
            <a:endParaRPr lang="en-US" altLang="id-ID"/>
          </a:p>
        </p:txBody>
      </p:sp>
      <p:sp>
        <p:nvSpPr>
          <p:cNvPr id="163842" name="Rectangle 2"/>
          <p:cNvSpPr>
            <a:spLocks noChangeArrowheads="1"/>
          </p:cNvSpPr>
          <p:nvPr/>
        </p:nvSpPr>
        <p:spPr bwMode="auto">
          <a:xfrm>
            <a:off x="152400" y="152400"/>
            <a:ext cx="2322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b="1">
                <a:solidFill>
                  <a:schemeClr val="accent2"/>
                </a:solidFill>
              </a:rPr>
              <a:t>1. 6  STABILITAS</a:t>
            </a:r>
            <a:r>
              <a:rPr lang="en-US" altLang="id-ID" b="1">
                <a:solidFill>
                  <a:schemeClr val="accent2"/>
                </a:solidFill>
              </a:rPr>
              <a:t> </a:t>
            </a:r>
          </a:p>
        </p:txBody>
      </p:sp>
      <p:sp>
        <p:nvSpPr>
          <p:cNvPr id="163843" name="Rectangle 3"/>
          <p:cNvSpPr>
            <a:spLocks noChangeArrowheads="1"/>
          </p:cNvSpPr>
          <p:nvPr/>
        </p:nvSpPr>
        <p:spPr bwMode="auto">
          <a:xfrm>
            <a:off x="152400" y="609600"/>
            <a:ext cx="8686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id-ID"/>
              <a:t>M</a:t>
            </a:r>
            <a:r>
              <a:rPr lang="id-ID" altLang="id-ID"/>
              <a:t>engacu pada kemampuan sistem untuk tetap lebam dalam segala kondisi beban dan gangguan eksternal diluar zona proteksinya</a:t>
            </a:r>
            <a:r>
              <a:rPr lang="en-US" altLang="id-ID"/>
              <a:t> </a:t>
            </a:r>
          </a:p>
        </p:txBody>
      </p:sp>
      <p:sp>
        <p:nvSpPr>
          <p:cNvPr id="163844" name="Rectangle 4"/>
          <p:cNvSpPr>
            <a:spLocks noChangeArrowheads="1"/>
          </p:cNvSpPr>
          <p:nvPr/>
        </p:nvSpPr>
        <p:spPr bwMode="auto">
          <a:xfrm>
            <a:off x="152400" y="1752600"/>
            <a:ext cx="2378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b="1">
                <a:solidFill>
                  <a:schemeClr val="accent2"/>
                </a:solidFill>
              </a:rPr>
              <a:t>1. 7  KECEPATAN</a:t>
            </a:r>
            <a:r>
              <a:rPr lang="en-US" altLang="id-ID">
                <a:solidFill>
                  <a:schemeClr val="accent2"/>
                </a:solidFill>
              </a:rPr>
              <a:t> </a:t>
            </a:r>
          </a:p>
        </p:txBody>
      </p:sp>
      <p:sp>
        <p:nvSpPr>
          <p:cNvPr id="163845" name="Rectangle 5"/>
          <p:cNvSpPr>
            <a:spLocks noChangeArrowheads="1"/>
          </p:cNvSpPr>
          <p:nvPr/>
        </p:nvSpPr>
        <p:spPr bwMode="auto">
          <a:xfrm>
            <a:off x="152400" y="2193925"/>
            <a:ext cx="8839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a:t>Fungsi utama dari suatu sistem proteksi adalah mengisolir gangguan dari sistem tenaga sesegera mungkin yang dapat dilakukan</a:t>
            </a:r>
            <a:r>
              <a:rPr lang="en-US" altLang="id-ID"/>
              <a:t> </a:t>
            </a:r>
          </a:p>
        </p:txBody>
      </p:sp>
      <p:sp>
        <p:nvSpPr>
          <p:cNvPr id="163846" name="Rectangle 6"/>
          <p:cNvSpPr>
            <a:spLocks noChangeArrowheads="1"/>
          </p:cNvSpPr>
          <p:nvPr/>
        </p:nvSpPr>
        <p:spPr bwMode="auto">
          <a:xfrm>
            <a:off x="152400" y="3032125"/>
            <a:ext cx="8610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a:t>Tujuan utamanya adalah untuk menjaga kontinyuitas suplai dengan cara memutuskan setiap gangguan sebelum gangguan tersebut menyebabkan sistem kehilangan sinkronisasinya</a:t>
            </a:r>
            <a:r>
              <a:rPr lang="en-US" altLang="id-ID"/>
              <a:t> </a:t>
            </a:r>
          </a:p>
        </p:txBody>
      </p:sp>
      <p:sp>
        <p:nvSpPr>
          <p:cNvPr id="163847" name="Rectangle 7"/>
          <p:cNvSpPr>
            <a:spLocks noChangeArrowheads="1"/>
          </p:cNvSpPr>
          <p:nvPr/>
        </p:nvSpPr>
        <p:spPr bwMode="auto">
          <a:xfrm>
            <a:off x="152400" y="5181600"/>
            <a:ext cx="8458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a:t>Semakin cepat gangguan diisolir semakin besar kemungkinan pembebanan sistem</a:t>
            </a:r>
            <a:r>
              <a:rPr lang="en-US" altLang="id-ID"/>
              <a:t> </a:t>
            </a:r>
          </a:p>
        </p:txBody>
      </p:sp>
      <p:sp>
        <p:nvSpPr>
          <p:cNvPr id="163848" name="Rectangle 8"/>
          <p:cNvSpPr>
            <a:spLocks noChangeArrowheads="1"/>
          </p:cNvSpPr>
          <p:nvPr/>
        </p:nvSpPr>
        <p:spPr bwMode="auto">
          <a:xfrm>
            <a:off x="152400" y="4098925"/>
            <a:ext cx="8686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a:t>Pembebanan pada sistem akan menghasilkan pergesran fasa antara tegangan pada berbagai titik pembebanan dan karenanya dapat meningkatkan probabilitas kehilangan sinkronisasi</a:t>
            </a:r>
            <a:r>
              <a:rPr lang="en-US" altLang="id-ID"/>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63842"/>
                                        </p:tgtEl>
                                        <p:attrNameLst>
                                          <p:attrName>style.visibility</p:attrName>
                                        </p:attrNameLst>
                                      </p:cBhvr>
                                      <p:to>
                                        <p:strVal val="visible"/>
                                      </p:to>
                                    </p:set>
                                    <p:animEffect transition="in" filter="wedge">
                                      <p:cBhvr>
                                        <p:cTn id="7" dur="2000"/>
                                        <p:tgtEl>
                                          <p:spTgt spid="1638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63843"/>
                                        </p:tgtEl>
                                        <p:attrNameLst>
                                          <p:attrName>style.visibility</p:attrName>
                                        </p:attrNameLst>
                                      </p:cBhvr>
                                      <p:to>
                                        <p:strVal val="visible"/>
                                      </p:to>
                                    </p:set>
                                    <p:animEffect transition="in" filter="strips(downRight)">
                                      <p:cBhvr>
                                        <p:cTn id="12" dur="3000"/>
                                        <p:tgtEl>
                                          <p:spTgt spid="1638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63844"/>
                                        </p:tgtEl>
                                        <p:attrNameLst>
                                          <p:attrName>style.visibility</p:attrName>
                                        </p:attrNameLst>
                                      </p:cBhvr>
                                      <p:to>
                                        <p:strVal val="visible"/>
                                      </p:to>
                                    </p:set>
                                    <p:anim calcmode="lin" valueType="num">
                                      <p:cBhvr>
                                        <p:cTn id="17" dur="2000" fill="hold"/>
                                        <p:tgtEl>
                                          <p:spTgt spid="163844"/>
                                        </p:tgtEl>
                                        <p:attrNameLst>
                                          <p:attrName>ppt_w</p:attrName>
                                        </p:attrNameLst>
                                      </p:cBhvr>
                                      <p:tavLst>
                                        <p:tav tm="0">
                                          <p:val>
                                            <p:strVal val="#ppt_w*0.70"/>
                                          </p:val>
                                        </p:tav>
                                        <p:tav tm="100000">
                                          <p:val>
                                            <p:strVal val="#ppt_w"/>
                                          </p:val>
                                        </p:tav>
                                      </p:tavLst>
                                    </p:anim>
                                    <p:anim calcmode="lin" valueType="num">
                                      <p:cBhvr>
                                        <p:cTn id="18" dur="2000" fill="hold"/>
                                        <p:tgtEl>
                                          <p:spTgt spid="163844"/>
                                        </p:tgtEl>
                                        <p:attrNameLst>
                                          <p:attrName>ppt_h</p:attrName>
                                        </p:attrNameLst>
                                      </p:cBhvr>
                                      <p:tavLst>
                                        <p:tav tm="0">
                                          <p:val>
                                            <p:strVal val="#ppt_h"/>
                                          </p:val>
                                        </p:tav>
                                        <p:tav tm="100000">
                                          <p:val>
                                            <p:strVal val="#ppt_h"/>
                                          </p:val>
                                        </p:tav>
                                      </p:tavLst>
                                    </p:anim>
                                    <p:animEffect transition="in" filter="fade">
                                      <p:cBhvr>
                                        <p:cTn id="19" dur="2000"/>
                                        <p:tgtEl>
                                          <p:spTgt spid="16384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163845"/>
                                        </p:tgtEl>
                                        <p:attrNameLst>
                                          <p:attrName>style.visibility</p:attrName>
                                        </p:attrNameLst>
                                      </p:cBhvr>
                                      <p:to>
                                        <p:strVal val="visible"/>
                                      </p:to>
                                    </p:set>
                                    <p:anim calcmode="lin" valueType="num">
                                      <p:cBhvr>
                                        <p:cTn id="24" dur="5000" fill="hold"/>
                                        <p:tgtEl>
                                          <p:spTgt spid="163845"/>
                                        </p:tgtEl>
                                        <p:attrNameLst>
                                          <p:attrName>ppt_w</p:attrName>
                                        </p:attrNameLst>
                                      </p:cBhvr>
                                      <p:tavLst>
                                        <p:tav tm="0">
                                          <p:val>
                                            <p:fltVal val="0"/>
                                          </p:val>
                                        </p:tav>
                                        <p:tav tm="100000">
                                          <p:val>
                                            <p:strVal val="#ppt_w"/>
                                          </p:val>
                                        </p:tav>
                                      </p:tavLst>
                                    </p:anim>
                                    <p:anim calcmode="lin" valueType="num">
                                      <p:cBhvr>
                                        <p:cTn id="25" dur="5000" fill="hold"/>
                                        <p:tgtEl>
                                          <p:spTgt spid="163845"/>
                                        </p:tgtEl>
                                        <p:attrNameLst>
                                          <p:attrName>ppt_h</p:attrName>
                                        </p:attrNameLst>
                                      </p:cBhvr>
                                      <p:tavLst>
                                        <p:tav tm="0">
                                          <p:val>
                                            <p:fltVal val="0"/>
                                          </p:val>
                                        </p:tav>
                                        <p:tav tm="100000">
                                          <p:val>
                                            <p:strVal val="#ppt_h"/>
                                          </p:val>
                                        </p:tav>
                                      </p:tavLst>
                                    </p:anim>
                                    <p:anim calcmode="lin" valueType="num">
                                      <p:cBhvr>
                                        <p:cTn id="26" dur="5000" fill="hold"/>
                                        <p:tgtEl>
                                          <p:spTgt spid="163845"/>
                                        </p:tgtEl>
                                        <p:attrNameLst>
                                          <p:attrName>style.rotation</p:attrName>
                                        </p:attrNameLst>
                                      </p:cBhvr>
                                      <p:tavLst>
                                        <p:tav tm="0">
                                          <p:val>
                                            <p:fltVal val="360"/>
                                          </p:val>
                                        </p:tav>
                                        <p:tav tm="100000">
                                          <p:val>
                                            <p:fltVal val="0"/>
                                          </p:val>
                                        </p:tav>
                                      </p:tavLst>
                                    </p:anim>
                                    <p:animEffect transition="in" filter="fade">
                                      <p:cBhvr>
                                        <p:cTn id="27" dur="5000"/>
                                        <p:tgtEl>
                                          <p:spTgt spid="16384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9" presetClass="entr" presetSubtype="0" fill="hold" grpId="0" nodeType="clickEffect">
                                  <p:stCondLst>
                                    <p:cond delay="0"/>
                                  </p:stCondLst>
                                  <p:childTnLst>
                                    <p:set>
                                      <p:cBhvr>
                                        <p:cTn id="31" dur="1" fill="hold">
                                          <p:stCondLst>
                                            <p:cond delay="0"/>
                                          </p:stCondLst>
                                        </p:cTn>
                                        <p:tgtEl>
                                          <p:spTgt spid="163846"/>
                                        </p:tgtEl>
                                        <p:attrNameLst>
                                          <p:attrName>style.visibility</p:attrName>
                                        </p:attrNameLst>
                                      </p:cBhvr>
                                      <p:to>
                                        <p:strVal val="visible"/>
                                      </p:to>
                                    </p:set>
                                    <p:anim calcmode="lin" valueType="num">
                                      <p:cBhvr>
                                        <p:cTn id="32" dur="1000" fill="hold"/>
                                        <p:tgtEl>
                                          <p:spTgt spid="163846"/>
                                        </p:tgtEl>
                                        <p:attrNameLst>
                                          <p:attrName>ppt_x</p:attrName>
                                        </p:attrNameLst>
                                      </p:cBhvr>
                                      <p:tavLst>
                                        <p:tav tm="0">
                                          <p:val>
                                            <p:strVal val="#ppt_x-.2"/>
                                          </p:val>
                                        </p:tav>
                                        <p:tav tm="100000">
                                          <p:val>
                                            <p:strVal val="#ppt_x"/>
                                          </p:val>
                                        </p:tav>
                                      </p:tavLst>
                                    </p:anim>
                                    <p:anim calcmode="lin" valueType="num">
                                      <p:cBhvr>
                                        <p:cTn id="33" dur="1000" fill="hold"/>
                                        <p:tgtEl>
                                          <p:spTgt spid="163846"/>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6384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0" presetClass="entr" presetSubtype="0" fill="hold" grpId="0" nodeType="clickEffect">
                                  <p:stCondLst>
                                    <p:cond delay="0"/>
                                  </p:stCondLst>
                                  <p:childTnLst>
                                    <p:set>
                                      <p:cBhvr>
                                        <p:cTn id="38" dur="1" fill="hold">
                                          <p:stCondLst>
                                            <p:cond delay="0"/>
                                          </p:stCondLst>
                                        </p:cTn>
                                        <p:tgtEl>
                                          <p:spTgt spid="163848"/>
                                        </p:tgtEl>
                                        <p:attrNameLst>
                                          <p:attrName>style.visibility</p:attrName>
                                        </p:attrNameLst>
                                      </p:cBhvr>
                                      <p:to>
                                        <p:strVal val="visible"/>
                                      </p:to>
                                    </p:set>
                                    <p:animEffect transition="in" filter="wedge">
                                      <p:cBhvr>
                                        <p:cTn id="39" dur="2000"/>
                                        <p:tgtEl>
                                          <p:spTgt spid="16384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163847"/>
                                        </p:tgtEl>
                                        <p:attrNameLst>
                                          <p:attrName>style.visibility</p:attrName>
                                        </p:attrNameLst>
                                      </p:cBhvr>
                                      <p:to>
                                        <p:strVal val="visible"/>
                                      </p:to>
                                    </p:set>
                                    <p:animEffect transition="in" filter="wheel(1)">
                                      <p:cBhvr>
                                        <p:cTn id="44" dur="2000"/>
                                        <p:tgtEl>
                                          <p:spTgt spid="163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2" grpId="0"/>
      <p:bldP spid="163843" grpId="0"/>
      <p:bldP spid="163844" grpId="0"/>
      <p:bldP spid="163845" grpId="0"/>
      <p:bldP spid="163846" grpId="0"/>
      <p:bldP spid="163847" grpId="0"/>
      <p:bldP spid="163848"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140</a:t>
            </a:fld>
            <a:endParaRPr lang="en-US" altLang="id-ID"/>
          </a:p>
        </p:txBody>
      </p:sp>
      <p:graphicFrame>
        <p:nvGraphicFramePr>
          <p:cNvPr id="2" name="Table 1"/>
          <p:cNvGraphicFramePr>
            <a:graphicFrameLocks noGrp="1"/>
          </p:cNvGraphicFramePr>
          <p:nvPr>
            <p:extLst/>
          </p:nvPr>
        </p:nvGraphicFramePr>
        <p:xfrm>
          <a:off x="838202" y="914460"/>
          <a:ext cx="7619998" cy="1981141"/>
        </p:xfrm>
        <a:graphic>
          <a:graphicData uri="http://schemas.openxmlformats.org/drawingml/2006/table">
            <a:tbl>
              <a:tblPr firstRow="1" firstCol="1" lastRow="1" lastCol="1" bandRow="1" bandCol="1">
                <a:tableStyleId>{5C22544A-7EE6-4342-B048-85BDC9FD1C3A}</a:tableStyleId>
              </a:tblPr>
              <a:tblGrid>
                <a:gridCol w="774407"/>
                <a:gridCol w="778571"/>
                <a:gridCol w="796890"/>
                <a:gridCol w="796890"/>
                <a:gridCol w="798555"/>
                <a:gridCol w="998402"/>
                <a:gridCol w="846019"/>
                <a:gridCol w="915132"/>
                <a:gridCol w="915132"/>
              </a:tblGrid>
              <a:tr h="535443">
                <a:tc rowSpan="2">
                  <a:txBody>
                    <a:bodyPr/>
                    <a:lstStyle/>
                    <a:p>
                      <a:pPr algn="ctr">
                        <a:spcAft>
                          <a:spcPts val="0"/>
                        </a:spcAft>
                      </a:pPr>
                      <a:r>
                        <a:rPr lang="id-ID" sz="1000" cap="all" dirty="0">
                          <a:solidFill>
                            <a:schemeClr val="tx1"/>
                          </a:solidFill>
                          <a:effectLst/>
                        </a:rPr>
                        <a:t>Lokasi</a:t>
                      </a:r>
                      <a:endParaRPr lang="id-ID" sz="12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algn="ctr">
                        <a:spcAft>
                          <a:spcPts val="0"/>
                        </a:spcAft>
                      </a:pPr>
                      <a:r>
                        <a:rPr lang="id-ID" sz="1000" cap="all">
                          <a:solidFill>
                            <a:schemeClr val="tx1"/>
                          </a:solidFill>
                          <a:effectLst/>
                        </a:rPr>
                        <a:t>Impedansi Total</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id-ID"/>
                    </a:p>
                  </a:txBody>
                  <a:tcPr/>
                </a:tc>
                <a:tc gridSpan="2">
                  <a:txBody>
                    <a:bodyPr/>
                    <a:lstStyle/>
                    <a:p>
                      <a:pPr algn="ctr">
                        <a:spcAft>
                          <a:spcPts val="0"/>
                        </a:spcAft>
                      </a:pPr>
                      <a:r>
                        <a:rPr lang="id-ID" sz="1000" cap="all">
                          <a:solidFill>
                            <a:schemeClr val="tx1"/>
                          </a:solidFill>
                          <a:effectLst/>
                        </a:rPr>
                        <a:t>Arus Gangguan (A)</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id-ID"/>
                    </a:p>
                  </a:txBody>
                  <a:tcPr/>
                </a:tc>
                <a:tc rowSpan="2">
                  <a:txBody>
                    <a:bodyPr/>
                    <a:lstStyle/>
                    <a:p>
                      <a:pPr algn="ctr">
                        <a:spcAft>
                          <a:spcPts val="0"/>
                        </a:spcAft>
                      </a:pPr>
                      <a:r>
                        <a:rPr lang="id-ID" sz="1000" cap="all" dirty="0" smtClean="0">
                          <a:solidFill>
                            <a:schemeClr val="tx1"/>
                          </a:solidFill>
                          <a:effectLst/>
                        </a:rPr>
                        <a:t>               (</a:t>
                      </a:r>
                      <a:r>
                        <a:rPr lang="id-ID" sz="1000" cap="all" dirty="0">
                          <a:solidFill>
                            <a:schemeClr val="tx1"/>
                          </a:solidFill>
                          <a:effectLst/>
                        </a:rPr>
                        <a:t>A)</a:t>
                      </a:r>
                      <a:endParaRPr lang="id-ID" sz="12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rowSpan="2">
                  <a:txBody>
                    <a:bodyPr/>
                    <a:lstStyle/>
                    <a:p>
                      <a:pPr algn="ctr">
                        <a:spcAft>
                          <a:spcPts val="0"/>
                        </a:spcAft>
                      </a:pPr>
                      <a:r>
                        <a:rPr lang="id-ID" sz="1000" cap="all">
                          <a:solidFill>
                            <a:schemeClr val="tx1"/>
                          </a:solidFill>
                          <a:effectLst/>
                        </a:rPr>
                        <a:t>Ratio CT</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algn="ctr">
                        <a:spcAft>
                          <a:spcPts val="0"/>
                        </a:spcAft>
                      </a:pPr>
                      <a:r>
                        <a:rPr lang="id-ID" sz="1000" cap="all">
                          <a:solidFill>
                            <a:schemeClr val="tx1"/>
                          </a:solidFill>
                          <a:effectLst/>
                        </a:rPr>
                        <a:t>Setelan Arus Rele</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id-ID"/>
                    </a:p>
                  </a:txBody>
                  <a:tcPr/>
                </a:tc>
              </a:tr>
              <a:tr h="267722">
                <a:tc vMerge="1">
                  <a:txBody>
                    <a:bodyPr/>
                    <a:lstStyle/>
                    <a:p>
                      <a:endParaRPr lang="id-ID"/>
                    </a:p>
                  </a:txBody>
                  <a:tcPr/>
                </a:tc>
                <a:tc>
                  <a:txBody>
                    <a:bodyPr/>
                    <a:lstStyle/>
                    <a:p>
                      <a:pPr algn="ctr">
                        <a:spcAft>
                          <a:spcPts val="0"/>
                        </a:spcAft>
                      </a:pPr>
                      <a:r>
                        <a:rPr lang="id-ID" sz="1000" cap="all">
                          <a:solidFill>
                            <a:schemeClr val="tx1"/>
                          </a:solidFill>
                          <a:effectLst/>
                        </a:rPr>
                        <a:t>Min</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d-ID" sz="1000" cap="all">
                          <a:solidFill>
                            <a:schemeClr val="tx1"/>
                          </a:solidFill>
                          <a:effectLst/>
                        </a:rPr>
                        <a:t>Maks</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d-ID" sz="1000" cap="all">
                          <a:solidFill>
                            <a:schemeClr val="tx1"/>
                          </a:solidFill>
                          <a:effectLst/>
                        </a:rPr>
                        <a:t>Maks</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d-ID" sz="1000" cap="all">
                          <a:solidFill>
                            <a:schemeClr val="tx1"/>
                          </a:solidFill>
                          <a:effectLst/>
                        </a:rPr>
                        <a:t>Min</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vMerge="1">
                  <a:txBody>
                    <a:bodyPr/>
                    <a:lstStyle/>
                    <a:p>
                      <a:endParaRPr lang="id-ID"/>
                    </a:p>
                  </a:txBody>
                  <a:tcPr/>
                </a:tc>
                <a:tc vMerge="1">
                  <a:txBody>
                    <a:bodyPr/>
                    <a:lstStyle/>
                    <a:p>
                      <a:endParaRPr lang="id-ID"/>
                    </a:p>
                  </a:txBody>
                  <a:tcPr/>
                </a:tc>
                <a:tc>
                  <a:txBody>
                    <a:bodyPr/>
                    <a:lstStyle/>
                    <a:p>
                      <a:pPr algn="ctr">
                        <a:spcAft>
                          <a:spcPts val="0"/>
                        </a:spcAft>
                      </a:pPr>
                      <a:r>
                        <a:rPr lang="id-ID" sz="1000" cap="all">
                          <a:solidFill>
                            <a:schemeClr val="tx1"/>
                          </a:solidFill>
                          <a:effectLst/>
                        </a:rPr>
                        <a:t>Persen</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d-ID" sz="1000" cap="all" dirty="0" smtClean="0">
                          <a:solidFill>
                            <a:schemeClr val="tx1"/>
                          </a:solidFill>
                          <a:effectLst/>
                        </a:rPr>
                        <a:t>        (</a:t>
                      </a:r>
                      <a:r>
                        <a:rPr lang="id-ID" sz="1000" cap="all" dirty="0">
                          <a:solidFill>
                            <a:schemeClr val="tx1"/>
                          </a:solidFill>
                          <a:effectLst/>
                        </a:rPr>
                        <a:t>A)</a:t>
                      </a:r>
                      <a:endParaRPr lang="id-ID" sz="12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r>
              <a:tr h="294494">
                <a:tc>
                  <a:txBody>
                    <a:bodyPr/>
                    <a:lstStyle/>
                    <a:p>
                      <a:pPr algn="ctr">
                        <a:spcAft>
                          <a:spcPts val="0"/>
                        </a:spcAft>
                      </a:pPr>
                      <a:r>
                        <a:rPr lang="id-ID" sz="1100" cap="all">
                          <a:solidFill>
                            <a:schemeClr val="tx1"/>
                          </a:solidFill>
                          <a:effectLst/>
                        </a:rPr>
                        <a:t>A</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d-ID" sz="1100" cap="all">
                          <a:solidFill>
                            <a:schemeClr val="tx1"/>
                          </a:solidFill>
                          <a:effectLst/>
                        </a:rPr>
                        <a:t>0,81</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d-ID" sz="1100" cap="all">
                          <a:solidFill>
                            <a:schemeClr val="tx1"/>
                          </a:solidFill>
                          <a:effectLst/>
                        </a:rPr>
                        <a:t>1,62</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d-ID" sz="1100" cap="all">
                          <a:solidFill>
                            <a:schemeClr val="tx1"/>
                          </a:solidFill>
                          <a:effectLst/>
                        </a:rPr>
                        <a:t>7.850</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d-ID" sz="1100" cap="all">
                          <a:solidFill>
                            <a:schemeClr val="tx1"/>
                          </a:solidFill>
                          <a:effectLst/>
                        </a:rPr>
                        <a:t>3.920</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d-ID" sz="1100" cap="all">
                          <a:solidFill>
                            <a:schemeClr val="tx1"/>
                          </a:solidFill>
                          <a:effectLst/>
                        </a:rPr>
                        <a:t>420</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d-ID" sz="1100" cap="all">
                          <a:solidFill>
                            <a:schemeClr val="tx1"/>
                          </a:solidFill>
                          <a:effectLst/>
                        </a:rPr>
                        <a:t>400/5A</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d-ID" sz="1100" cap="all">
                          <a:solidFill>
                            <a:schemeClr val="tx1"/>
                          </a:solidFill>
                          <a:effectLst/>
                        </a:rPr>
                        <a:t>125</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d-ID" sz="1100" cap="all">
                          <a:solidFill>
                            <a:schemeClr val="tx1"/>
                          </a:solidFill>
                          <a:effectLst/>
                        </a:rPr>
                        <a:t>600</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r>
              <a:tr h="294494">
                <a:tc>
                  <a:txBody>
                    <a:bodyPr/>
                    <a:lstStyle/>
                    <a:p>
                      <a:pPr algn="ctr">
                        <a:spcAft>
                          <a:spcPts val="0"/>
                        </a:spcAft>
                      </a:pPr>
                      <a:r>
                        <a:rPr lang="id-ID" sz="1100" cap="all">
                          <a:solidFill>
                            <a:schemeClr val="tx1"/>
                          </a:solidFill>
                          <a:effectLst/>
                        </a:rPr>
                        <a:t>B</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d-ID" sz="1100" cap="all">
                          <a:solidFill>
                            <a:schemeClr val="tx1"/>
                          </a:solidFill>
                          <a:effectLst/>
                        </a:rPr>
                        <a:t>1,41</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d-ID" sz="1100" cap="all">
                          <a:solidFill>
                            <a:schemeClr val="tx1"/>
                          </a:solidFill>
                          <a:effectLst/>
                        </a:rPr>
                        <a:t>2,22</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d-ID" sz="1100" cap="all">
                          <a:solidFill>
                            <a:schemeClr val="tx1"/>
                          </a:solidFill>
                          <a:effectLst/>
                        </a:rPr>
                        <a:t>4.500</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d-ID" sz="1100" cap="all">
                          <a:solidFill>
                            <a:schemeClr val="tx1"/>
                          </a:solidFill>
                          <a:effectLst/>
                        </a:rPr>
                        <a:t>2.860</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d-ID" sz="1100" cap="all">
                          <a:solidFill>
                            <a:schemeClr val="tx1"/>
                          </a:solidFill>
                          <a:effectLst/>
                        </a:rPr>
                        <a:t>300</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d-ID" sz="1100" cap="all">
                          <a:solidFill>
                            <a:schemeClr val="tx1"/>
                          </a:solidFill>
                          <a:effectLst/>
                        </a:rPr>
                        <a:t>400/5A</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d-ID" sz="1100" cap="all">
                          <a:solidFill>
                            <a:schemeClr val="tx1"/>
                          </a:solidFill>
                          <a:effectLst/>
                        </a:rPr>
                        <a:t>125</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d-ID" sz="1100" cap="all">
                          <a:solidFill>
                            <a:schemeClr val="tx1"/>
                          </a:solidFill>
                          <a:effectLst/>
                        </a:rPr>
                        <a:t>500</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r>
              <a:tr h="294494">
                <a:tc>
                  <a:txBody>
                    <a:bodyPr/>
                    <a:lstStyle/>
                    <a:p>
                      <a:pPr algn="ctr">
                        <a:spcAft>
                          <a:spcPts val="0"/>
                        </a:spcAft>
                      </a:pPr>
                      <a:r>
                        <a:rPr lang="id-ID" sz="1100" cap="all">
                          <a:solidFill>
                            <a:schemeClr val="tx1"/>
                          </a:solidFill>
                          <a:effectLst/>
                        </a:rPr>
                        <a:t>C</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d-ID" sz="1100" cap="all">
                          <a:solidFill>
                            <a:schemeClr val="tx1"/>
                          </a:solidFill>
                          <a:effectLst/>
                        </a:rPr>
                        <a:t>2,36</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d-ID" sz="1100" cap="all">
                          <a:solidFill>
                            <a:schemeClr val="tx1"/>
                          </a:solidFill>
                          <a:effectLst/>
                        </a:rPr>
                        <a:t>3,17</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d-ID" sz="1100" cap="all">
                          <a:solidFill>
                            <a:schemeClr val="tx1"/>
                          </a:solidFill>
                          <a:effectLst/>
                        </a:rPr>
                        <a:t>2.690</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d-ID" sz="1100" cap="all">
                          <a:solidFill>
                            <a:schemeClr val="tx1"/>
                          </a:solidFill>
                          <a:effectLst/>
                        </a:rPr>
                        <a:t>2.003</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d-ID" sz="1100" cap="all">
                          <a:solidFill>
                            <a:schemeClr val="tx1"/>
                          </a:solidFill>
                          <a:effectLst/>
                        </a:rPr>
                        <a:t>130</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d-ID" sz="1100" cap="all">
                          <a:solidFill>
                            <a:schemeClr val="tx1"/>
                          </a:solidFill>
                          <a:effectLst/>
                        </a:rPr>
                        <a:t>200/5A</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d-ID" sz="1100" cap="all">
                          <a:solidFill>
                            <a:schemeClr val="tx1"/>
                          </a:solidFill>
                          <a:effectLst/>
                        </a:rPr>
                        <a:t>100</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d-ID" sz="1100" cap="all">
                          <a:solidFill>
                            <a:schemeClr val="tx1"/>
                          </a:solidFill>
                          <a:effectLst/>
                        </a:rPr>
                        <a:t>200</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r>
              <a:tr h="294494">
                <a:tc>
                  <a:txBody>
                    <a:bodyPr/>
                    <a:lstStyle/>
                    <a:p>
                      <a:pPr algn="ctr">
                        <a:spcAft>
                          <a:spcPts val="0"/>
                        </a:spcAft>
                      </a:pPr>
                      <a:r>
                        <a:rPr lang="id-ID" sz="1100" cap="all" dirty="0">
                          <a:solidFill>
                            <a:schemeClr val="tx1"/>
                          </a:solidFill>
                          <a:effectLst/>
                        </a:rPr>
                        <a:t>D</a:t>
                      </a:r>
                      <a:endParaRPr lang="id-ID" sz="12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d-ID" sz="1100" cap="all">
                          <a:solidFill>
                            <a:schemeClr val="tx1"/>
                          </a:solidFill>
                          <a:effectLst/>
                        </a:rPr>
                        <a:t>4,56</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d-ID" sz="1100" cap="all" dirty="0">
                          <a:solidFill>
                            <a:schemeClr val="tx1"/>
                          </a:solidFill>
                          <a:effectLst/>
                        </a:rPr>
                        <a:t>5,37</a:t>
                      </a:r>
                      <a:endParaRPr lang="id-ID" sz="12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d-ID" sz="1100" cap="all" dirty="0">
                          <a:solidFill>
                            <a:schemeClr val="tx1"/>
                          </a:solidFill>
                          <a:effectLst/>
                        </a:rPr>
                        <a:t>1.395</a:t>
                      </a:r>
                      <a:endParaRPr lang="id-ID" sz="12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d-ID" sz="1100" cap="all">
                          <a:solidFill>
                            <a:schemeClr val="tx1"/>
                          </a:solidFill>
                          <a:effectLst/>
                        </a:rPr>
                        <a:t>1.182</a:t>
                      </a:r>
                      <a:endParaRPr lang="id-ID"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d-ID" sz="1100" cap="all" dirty="0">
                          <a:solidFill>
                            <a:schemeClr val="tx1"/>
                          </a:solidFill>
                          <a:effectLst/>
                        </a:rPr>
                        <a:t>50</a:t>
                      </a:r>
                      <a:endParaRPr lang="id-ID" sz="12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d-ID" sz="1100" cap="all" dirty="0">
                          <a:solidFill>
                            <a:schemeClr val="tx1"/>
                          </a:solidFill>
                          <a:effectLst/>
                        </a:rPr>
                        <a:t>100/5A</a:t>
                      </a:r>
                      <a:endParaRPr lang="id-ID" sz="12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d-ID" sz="1100" cap="all" dirty="0">
                          <a:solidFill>
                            <a:schemeClr val="tx1"/>
                          </a:solidFill>
                          <a:effectLst/>
                        </a:rPr>
                        <a:t>100</a:t>
                      </a:r>
                      <a:endParaRPr lang="id-ID" sz="12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d-ID" sz="1100" cap="all" dirty="0">
                          <a:solidFill>
                            <a:schemeClr val="tx1"/>
                          </a:solidFill>
                          <a:effectLst/>
                        </a:rPr>
                        <a:t>100</a:t>
                      </a:r>
                      <a:endParaRPr lang="id-ID" sz="12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p:graphicFrame>
        <p:nvGraphicFramePr>
          <p:cNvPr id="3" name="Object 2"/>
          <p:cNvGraphicFramePr>
            <a:graphicFrameLocks noChangeAspect="1"/>
          </p:cNvGraphicFramePr>
          <p:nvPr>
            <p:extLst/>
          </p:nvPr>
        </p:nvGraphicFramePr>
        <p:xfrm>
          <a:off x="4876800" y="1123703"/>
          <a:ext cx="561594" cy="350693"/>
        </p:xfrm>
        <a:graphic>
          <a:graphicData uri="http://schemas.openxmlformats.org/presentationml/2006/ole">
            <mc:AlternateContent xmlns:mc="http://schemas.openxmlformats.org/markup-compatibility/2006">
              <mc:Choice xmlns:v="urn:schemas-microsoft-com:vml" Requires="v">
                <p:oleObj spid="_x0000_s43012" name="Equation" r:id="rId3" imgW="419100" imgH="228600" progId="Equation.3">
                  <p:embed/>
                </p:oleObj>
              </mc:Choice>
              <mc:Fallback>
                <p:oleObj name="Equation" r:id="rId3" imgW="4191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123703"/>
                        <a:ext cx="561594" cy="350693"/>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nvPr>
        </p:nvGraphicFramePr>
        <p:xfrm>
          <a:off x="7602187" y="1476375"/>
          <a:ext cx="352425" cy="247650"/>
        </p:xfrm>
        <a:graphic>
          <a:graphicData uri="http://schemas.openxmlformats.org/presentationml/2006/ole">
            <mc:AlternateContent xmlns:mc="http://schemas.openxmlformats.org/markup-compatibility/2006">
              <mc:Choice xmlns:v="urn:schemas-microsoft-com:vml" Requires="v">
                <p:oleObj spid="_x0000_s43013" name="Equation" r:id="rId5" imgW="355446" imgH="241195" progId="Equation.3">
                  <p:embed/>
                </p:oleObj>
              </mc:Choice>
              <mc:Fallback>
                <p:oleObj name="Equation" r:id="rId5" imgW="355446" imgH="24119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2187" y="1476375"/>
                        <a:ext cx="352425"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a:spLocks noChangeArrowheads="1"/>
          </p:cNvSpPr>
          <p:nvPr/>
        </p:nvSpPr>
        <p:spPr bwMode="auto">
          <a:xfrm>
            <a:off x="2275537" y="304800"/>
            <a:ext cx="45929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d-ID"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Tabel 6-6: data sistem dalam gambar 6-11</a:t>
            </a:r>
            <a:endParaRPr kumimoji="0" lang="id-ID" altLang="id-ID" b="0" i="0" u="none" strike="noStrike" cap="none" normalizeH="0" baseline="0" dirty="0" smtClean="0">
              <a:ln>
                <a:noFill/>
              </a:ln>
              <a:solidFill>
                <a:schemeClr val="tx1"/>
              </a:solidFill>
              <a:effectLst/>
            </a:endParaRPr>
          </a:p>
        </p:txBody>
      </p:sp>
      <p:sp>
        <p:nvSpPr>
          <p:cNvPr id="8" name="Rectangle 4"/>
          <p:cNvSpPr>
            <a:spLocks noChangeArrowheads="1"/>
          </p:cNvSpPr>
          <p:nvPr/>
        </p:nvSpPr>
        <p:spPr bwMode="auto">
          <a:xfrm>
            <a:off x="1666875" y="37560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9" name="Rectangle 8"/>
          <p:cNvSpPr/>
          <p:nvPr/>
        </p:nvSpPr>
        <p:spPr>
          <a:xfrm>
            <a:off x="800100" y="3105834"/>
            <a:ext cx="8153400" cy="2554545"/>
          </a:xfrm>
          <a:prstGeom prst="rect">
            <a:avLst/>
          </a:prstGeom>
        </p:spPr>
        <p:txBody>
          <a:bodyPr wrap="square">
            <a:spAutoFit/>
          </a:bodyPr>
          <a:lstStyle/>
          <a:p>
            <a:pPr algn="just">
              <a:spcAft>
                <a:spcPts val="0"/>
              </a:spcAft>
            </a:pPr>
            <a:r>
              <a:rPr lang="id-ID" dirty="0" smtClean="0">
                <a:latin typeface="Tempus Sans ITC" panose="04020404030D07020202" pitchFamily="82" charset="0"/>
                <a:ea typeface="Times New Roman" panose="02020603050405020304" pitchFamily="18" charset="0"/>
              </a:rPr>
              <a:t>Dari data ini dapat ditentukan ratio CT yang tepat dan pemilihan penyetelan rele arus lebih. Perlu dicatat bahwa penyetelan arus primer harus diatas estimasi arus beban maksimum, dan juga mempertimbangkan kemungkinan peningkatan beban kedepan, beban tinggi yang tak diduga, peralihan beban puncak dan reset ulang rele setelah gangguan, dengan prospektif sirkit pembawa arus beban maksimum. Penyetelan rele harus berada dibawah arus gangguan minimum yang diberikan dalam kolom 5 dari tabel 6-6.</a:t>
            </a:r>
            <a:endParaRPr lang="id-ID"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1441216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141</a:t>
            </a:fld>
            <a:endParaRPr lang="en-US" altLang="id-ID"/>
          </a:p>
        </p:txBody>
      </p:sp>
      <p:sp>
        <p:nvSpPr>
          <p:cNvPr id="2" name="Rectangle 1"/>
          <p:cNvSpPr/>
          <p:nvPr/>
        </p:nvSpPr>
        <p:spPr>
          <a:xfrm>
            <a:off x="433449" y="228600"/>
            <a:ext cx="4554452" cy="400110"/>
          </a:xfrm>
          <a:prstGeom prst="rect">
            <a:avLst/>
          </a:prstGeom>
        </p:spPr>
        <p:txBody>
          <a:bodyPr wrap="none">
            <a:spAutoFit/>
          </a:bodyPr>
          <a:lstStyle/>
          <a:p>
            <a:pPr algn="just">
              <a:spcAft>
                <a:spcPts val="0"/>
              </a:spcAft>
            </a:pPr>
            <a:r>
              <a:rPr lang="id-ID" b="1" cap="all" dirty="0">
                <a:latin typeface="Tempus Sans ITC" panose="04020404030D07020202" pitchFamily="82" charset="0"/>
                <a:ea typeface="Times New Roman" panose="02020603050405020304" pitchFamily="18" charset="0"/>
              </a:rPr>
              <a:t>6. 11  PROTEKSI GANGGUAN TANAH </a:t>
            </a:r>
            <a:endParaRPr lang="id-ID"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533400" y="638606"/>
            <a:ext cx="8610600" cy="3170099"/>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Dalam deskripsi terlebih dahulu, perhatian sepenuhnya hanya kepada proteksi arus lebih. Proteksi yang lebih sensitif terhadap gangguan tanah dapat dilakukan menggunakan Rele yang hanya akan merespon terhadap adanya arus residu sistem, karena komponen residual hanya muncul bilamana arus gangguan mengalir ketanah. Oleh karena itu Rele gangguan tanah tidak terpengaruh sama sekali terhadap arus beban, baik dalam kondisi seimbang maupun tidak dan dapat disetel yang hanya dibatasi oleh desain peralatan. Pernyataan ini hanya berlaku dengan syarat jika perhatian penyetelan hanya beberapa persen dari rating sistem, karena kebocoran tidak seimbang atau arus kapasitif menuju tanah mungkin menimbulkan besaran residu dalam orde ini.</a:t>
            </a:r>
            <a:endParaRPr lang="id-ID" dirty="0"/>
          </a:p>
        </p:txBody>
      </p:sp>
      <p:sp>
        <p:nvSpPr>
          <p:cNvPr id="6" name="Rectangle 5"/>
          <p:cNvSpPr/>
          <p:nvPr/>
        </p:nvSpPr>
        <p:spPr>
          <a:xfrm>
            <a:off x="552202" y="3962400"/>
            <a:ext cx="8439397" cy="1938992"/>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Secara keseluruhan, penyetelan rendah memungkinkan bagi Rele Gangguan Tanah menjadi sangat berguna, tidak hanya terhadap gangguan tanah, tetapi lebih jauh terhadap hampir semua gangguan, tetapi mungkin dibatasi magnitudnya oleh besarnya impedansi pentanahan atau oleh tahanan pentanahan. Komponen residual diekstrasi dengan cara menghubungkan CT jaringan secara paralel seperti diperlihatkan dalam Gambar 6-12.</a:t>
            </a:r>
            <a:endParaRPr lang="id-ID" dirty="0"/>
          </a:p>
        </p:txBody>
      </p:sp>
    </p:spTree>
    <p:extLst>
      <p:ext uri="{BB962C8B-B14F-4D97-AF65-F5344CB8AC3E}">
        <p14:creationId xmlns:p14="http://schemas.microsoft.com/office/powerpoint/2010/main" val="15363861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142</a:t>
            </a:fld>
            <a:endParaRPr lang="en-US" altLang="id-ID"/>
          </a:p>
        </p:txBody>
      </p:sp>
      <p:pic>
        <p:nvPicPr>
          <p:cNvPr id="25602" name="Picture 2" descr="9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381" y="0"/>
            <a:ext cx="3652837" cy="6262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953000" y="228600"/>
            <a:ext cx="3733800" cy="3477875"/>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Hubungan sederhana seperti diperlihatkan dalam Gambar 6-12a dapat diperluas dengan cara menghubungkan elemen-elemen aruslebih pada ujung-ujung terminal masing-masing phasa, seperti diperlihatkan dalam Gambar 6-12b dan menyisipkan Rele Gangguan Tanah diantara titik bintang dari group Rele Phasa dan CT.</a:t>
            </a:r>
            <a:endParaRPr lang="id-ID" dirty="0"/>
          </a:p>
        </p:txBody>
      </p:sp>
      <p:sp>
        <p:nvSpPr>
          <p:cNvPr id="3" name="Rectangle 2"/>
          <p:cNvSpPr/>
          <p:nvPr/>
        </p:nvSpPr>
        <p:spPr>
          <a:xfrm>
            <a:off x="4953000" y="3706475"/>
            <a:ext cx="3886200" cy="2862322"/>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Rele Aruslebih kerapkali hanya dipasang pada dua dari tiga phasa yang ada, karena cara ini sudah cukup mendeteksi setiap gangguan phasa yang terjadi. Cara seperti ini tidak berpengaruh terhadap Rele Gangguan Tanah. Hubungan seperti ini diperlihatkan dalam Gambar 6-12c.</a:t>
            </a:r>
            <a:endParaRPr lang="id-ID" dirty="0"/>
          </a:p>
        </p:txBody>
      </p:sp>
    </p:spTree>
    <p:extLst>
      <p:ext uri="{BB962C8B-B14F-4D97-AF65-F5344CB8AC3E}">
        <p14:creationId xmlns:p14="http://schemas.microsoft.com/office/powerpoint/2010/main" val="12292186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143</a:t>
            </a:fld>
            <a:endParaRPr lang="en-US" altLang="id-ID"/>
          </a:p>
        </p:txBody>
      </p:sp>
      <p:sp>
        <p:nvSpPr>
          <p:cNvPr id="2" name="Rectangle 1"/>
          <p:cNvSpPr/>
          <p:nvPr/>
        </p:nvSpPr>
        <p:spPr>
          <a:xfrm>
            <a:off x="381000" y="304800"/>
            <a:ext cx="4168129" cy="400110"/>
          </a:xfrm>
          <a:prstGeom prst="rect">
            <a:avLst/>
          </a:prstGeom>
        </p:spPr>
        <p:txBody>
          <a:bodyPr wrap="none">
            <a:spAutoFit/>
          </a:bodyPr>
          <a:lstStyle/>
          <a:p>
            <a:pPr algn="just">
              <a:spcAft>
                <a:spcPts val="0"/>
              </a:spcAft>
            </a:pPr>
            <a:r>
              <a:rPr lang="id-ID" b="1" cap="all" dirty="0">
                <a:latin typeface="Tempus Sans ITC" panose="04020404030D07020202" pitchFamily="82" charset="0"/>
                <a:ea typeface="Times New Roman" panose="02020603050405020304" pitchFamily="18" charset="0"/>
              </a:rPr>
              <a:t>6. 12  KOORDINASI DENGAN FUSE</a:t>
            </a:r>
            <a:endParaRPr lang="id-ID" b="1" cap="all" dirty="0">
              <a:effectLst/>
              <a:latin typeface="Times New Roman" panose="02020603050405020304" pitchFamily="18" charset="0"/>
              <a:ea typeface="Times New Roman" panose="02020603050405020304" pitchFamily="18" charset="0"/>
            </a:endParaRPr>
          </a:p>
        </p:txBody>
      </p:sp>
      <p:sp>
        <p:nvSpPr>
          <p:cNvPr id="12" name="Rectangle 11"/>
          <p:cNvSpPr/>
          <p:nvPr/>
        </p:nvSpPr>
        <p:spPr>
          <a:xfrm>
            <a:off x="609600" y="751307"/>
            <a:ext cx="8382000" cy="707886"/>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Waktu operasi dari suatu Fuse adalah fungsi waktu arcing dan pre-arcing dari penyatuan elemen yang mengikuti Hukum </a:t>
            </a:r>
            <a:endParaRPr lang="id-ID" dirty="0"/>
          </a:p>
        </p:txBody>
      </p:sp>
      <p:sp>
        <p:nvSpPr>
          <p:cNvPr id="13" name="Rectangle 9"/>
          <p:cNvSpPr>
            <a:spLocks noChangeArrowheads="1"/>
          </p:cNvSpPr>
          <p:nvPr/>
        </p:nvSpPr>
        <p:spPr bwMode="auto">
          <a:xfrm>
            <a:off x="5486400" y="124036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graphicFrame>
        <p:nvGraphicFramePr>
          <p:cNvPr id="14" name="Object 13"/>
          <p:cNvGraphicFramePr>
            <a:graphicFrameLocks noChangeAspect="1"/>
          </p:cNvGraphicFramePr>
          <p:nvPr>
            <p:extLst/>
          </p:nvPr>
        </p:nvGraphicFramePr>
        <p:xfrm>
          <a:off x="5486400" y="1023730"/>
          <a:ext cx="381000" cy="347870"/>
        </p:xfrm>
        <a:graphic>
          <a:graphicData uri="http://schemas.openxmlformats.org/presentationml/2006/ole">
            <mc:AlternateContent xmlns:mc="http://schemas.openxmlformats.org/markup-compatibility/2006">
              <mc:Choice xmlns:v="urn:schemas-microsoft-com:vml" Requires="v">
                <p:oleObj spid="_x0000_s44038" name="Equation" r:id="rId3" imgW="215713" imgH="203024" progId="Equation.3">
                  <p:embed/>
                </p:oleObj>
              </mc:Choice>
              <mc:Fallback>
                <p:oleObj name="Equation" r:id="rId3" imgW="215713" imgH="20302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023730"/>
                        <a:ext cx="381000" cy="347870"/>
                      </a:xfrm>
                      <a:prstGeom prst="rect">
                        <a:avLst/>
                      </a:prstGeom>
                      <a:noFill/>
                    </p:spPr>
                  </p:pic>
                </p:oleObj>
              </mc:Fallback>
            </mc:AlternateContent>
          </a:graphicData>
        </a:graphic>
      </p:graphicFrame>
      <p:sp>
        <p:nvSpPr>
          <p:cNvPr id="15" name="Rectangle 14"/>
          <p:cNvSpPr/>
          <p:nvPr/>
        </p:nvSpPr>
        <p:spPr>
          <a:xfrm>
            <a:off x="600694" y="1453132"/>
            <a:ext cx="8543306" cy="707886"/>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Sehingga untuk mendapatkan koordinasi antara dua Fuse yang terpasang secara seri, harus diyakinkan bahwa total </a:t>
            </a:r>
            <a:endParaRPr lang="id-ID" dirty="0"/>
          </a:p>
        </p:txBody>
      </p:sp>
      <p:graphicFrame>
        <p:nvGraphicFramePr>
          <p:cNvPr id="16" name="Object 15"/>
          <p:cNvGraphicFramePr>
            <a:graphicFrameLocks noChangeAspect="1"/>
          </p:cNvGraphicFramePr>
          <p:nvPr>
            <p:extLst/>
          </p:nvPr>
        </p:nvGraphicFramePr>
        <p:xfrm>
          <a:off x="5032168" y="1709530"/>
          <a:ext cx="381000" cy="347870"/>
        </p:xfrm>
        <a:graphic>
          <a:graphicData uri="http://schemas.openxmlformats.org/presentationml/2006/ole">
            <mc:AlternateContent xmlns:mc="http://schemas.openxmlformats.org/markup-compatibility/2006">
              <mc:Choice xmlns:v="urn:schemas-microsoft-com:vml" Requires="v">
                <p:oleObj spid="_x0000_s44039" name="Equation" r:id="rId5" imgW="215713" imgH="203024" progId="Equation.3">
                  <p:embed/>
                </p:oleObj>
              </mc:Choice>
              <mc:Fallback>
                <p:oleObj name="Equation" r:id="rId5" imgW="215713" imgH="20302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2168" y="1709530"/>
                        <a:ext cx="381000" cy="347870"/>
                      </a:xfrm>
                      <a:prstGeom prst="rect">
                        <a:avLst/>
                      </a:prstGeom>
                      <a:noFill/>
                    </p:spPr>
                  </p:pic>
                </p:oleObj>
              </mc:Fallback>
            </mc:AlternateContent>
          </a:graphicData>
        </a:graphic>
      </p:graphicFrame>
      <p:sp>
        <p:nvSpPr>
          <p:cNvPr id="17" name="Rectangle 16"/>
          <p:cNvSpPr/>
          <p:nvPr/>
        </p:nvSpPr>
        <p:spPr>
          <a:xfrm>
            <a:off x="600694" y="2117864"/>
            <a:ext cx="7311736" cy="400110"/>
          </a:xfrm>
          <a:prstGeom prst="rect">
            <a:avLst/>
          </a:prstGeom>
        </p:spPr>
        <p:txBody>
          <a:bodyPr wrap="square">
            <a:spAutoFit/>
          </a:bodyPr>
          <a:lstStyle/>
          <a:p>
            <a:r>
              <a:rPr lang="id-ID" dirty="0" smtClean="0">
                <a:latin typeface="Tempus Sans ITC" panose="04020404030D07020202" pitchFamily="82" charset="0"/>
                <a:ea typeface="Times New Roman" panose="02020603050405020304" pitchFamily="18" charset="0"/>
                <a:cs typeface="Times New Roman" panose="02020603050405020304" pitchFamily="18" charset="0"/>
              </a:rPr>
              <a:t>yang </a:t>
            </a:r>
            <a:r>
              <a:rPr lang="id-ID" dirty="0">
                <a:latin typeface="Tempus Sans ITC" panose="04020404030D07020202" pitchFamily="82" charset="0"/>
                <a:ea typeface="Times New Roman" panose="02020603050405020304" pitchFamily="18" charset="0"/>
                <a:cs typeface="Times New Roman" panose="02020603050405020304" pitchFamily="18" charset="0"/>
              </a:rPr>
              <a:t>lebih kecil tidak lebih besar dari waktu pre-arcing </a:t>
            </a:r>
            <a:endParaRPr lang="id-ID" dirty="0"/>
          </a:p>
        </p:txBody>
      </p:sp>
      <p:sp>
        <p:nvSpPr>
          <p:cNvPr id="18" name="Rectangle 17"/>
          <p:cNvSpPr/>
          <p:nvPr/>
        </p:nvSpPr>
        <p:spPr>
          <a:xfrm>
            <a:off x="5486400" y="1719712"/>
            <a:ext cx="3163045" cy="400110"/>
          </a:xfrm>
          <a:prstGeom prst="rect">
            <a:avLst/>
          </a:prstGeom>
        </p:spPr>
        <p:txBody>
          <a:bodyPr wrap="non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yang dibutuhkan oleh Fuse </a:t>
            </a:r>
            <a:endParaRPr lang="id-ID" dirty="0"/>
          </a:p>
        </p:txBody>
      </p:sp>
      <p:graphicFrame>
        <p:nvGraphicFramePr>
          <p:cNvPr id="19" name="Object 18"/>
          <p:cNvGraphicFramePr>
            <a:graphicFrameLocks noChangeAspect="1"/>
          </p:cNvGraphicFramePr>
          <p:nvPr>
            <p:extLst/>
          </p:nvPr>
        </p:nvGraphicFramePr>
        <p:xfrm>
          <a:off x="6553200" y="2068615"/>
          <a:ext cx="381000" cy="347870"/>
        </p:xfrm>
        <a:graphic>
          <a:graphicData uri="http://schemas.openxmlformats.org/presentationml/2006/ole">
            <mc:AlternateContent xmlns:mc="http://schemas.openxmlformats.org/markup-compatibility/2006">
              <mc:Choice xmlns:v="urn:schemas-microsoft-com:vml" Requires="v">
                <p:oleObj spid="_x0000_s44040" name="Equation" r:id="rId6" imgW="215713" imgH="203024" progId="Equation.3">
                  <p:embed/>
                </p:oleObj>
              </mc:Choice>
              <mc:Fallback>
                <p:oleObj name="Equation" r:id="rId6" imgW="215713" imgH="20302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068615"/>
                        <a:ext cx="381000" cy="347870"/>
                      </a:xfrm>
                      <a:prstGeom prst="rect">
                        <a:avLst/>
                      </a:prstGeom>
                      <a:noFill/>
                    </p:spPr>
                  </p:pic>
                </p:oleObj>
              </mc:Fallback>
            </mc:AlternateContent>
          </a:graphicData>
        </a:graphic>
      </p:graphicFrame>
      <p:sp>
        <p:nvSpPr>
          <p:cNvPr id="20" name="Rectangle 19"/>
          <p:cNvSpPr/>
          <p:nvPr/>
        </p:nvSpPr>
        <p:spPr>
          <a:xfrm>
            <a:off x="609600" y="2514600"/>
            <a:ext cx="8229600" cy="1015663"/>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lebih besar. </a:t>
            </a:r>
            <a:r>
              <a:rPr lang="id-ID" dirty="0" smtClean="0"/>
              <a:t> </a:t>
            </a:r>
            <a:r>
              <a:rPr lang="id-ID" dirty="0" smtClean="0">
                <a:latin typeface="Tempus Sans ITC" panose="04020404030D07020202" pitchFamily="82" charset="0"/>
                <a:ea typeface="Times New Roman" panose="02020603050405020304" pitchFamily="18" charset="0"/>
                <a:cs typeface="Times New Roman" panose="02020603050405020304" pitchFamily="18" charset="0"/>
              </a:rPr>
              <a:t>Dari </a:t>
            </a:r>
            <a:r>
              <a:rPr lang="id-ID" dirty="0">
                <a:latin typeface="Tempus Sans ITC" panose="04020404030D07020202" pitchFamily="82" charset="0"/>
                <a:ea typeface="Times New Roman" panose="02020603050405020304" pitchFamily="18" charset="0"/>
                <a:cs typeface="Times New Roman" panose="02020603050405020304" pitchFamily="18" charset="0"/>
              </a:rPr>
              <a:t>pengujian yang dilakukan secara umum tingkatan antara dua Fuse dapat diperoleh dengan memuaskan bilamana ratio arus antara keduanya lebih dari dua.</a:t>
            </a:r>
            <a:endParaRPr lang="id-ID" dirty="0"/>
          </a:p>
        </p:txBody>
      </p:sp>
      <p:sp>
        <p:nvSpPr>
          <p:cNvPr id="21" name="Rectangle 20"/>
          <p:cNvSpPr/>
          <p:nvPr/>
        </p:nvSpPr>
        <p:spPr>
          <a:xfrm>
            <a:off x="6957199" y="2068615"/>
            <a:ext cx="1717137" cy="400110"/>
          </a:xfrm>
          <a:prstGeom prst="rect">
            <a:avLst/>
          </a:prstGeom>
        </p:spPr>
        <p:txBody>
          <a:bodyPr wrap="non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dari Fuse </a:t>
            </a:r>
            <a:r>
              <a:rPr lang="id-ID" dirty="0" smtClean="0">
                <a:latin typeface="Tempus Sans ITC" panose="04020404030D07020202" pitchFamily="82" charset="0"/>
                <a:ea typeface="Times New Roman" panose="02020603050405020304" pitchFamily="18" charset="0"/>
                <a:cs typeface="Times New Roman" panose="02020603050405020304" pitchFamily="18" charset="0"/>
              </a:rPr>
              <a:t>yang</a:t>
            </a:r>
            <a:endParaRPr lang="id-ID" dirty="0"/>
          </a:p>
        </p:txBody>
      </p:sp>
      <p:sp>
        <p:nvSpPr>
          <p:cNvPr id="22" name="Rectangle 11"/>
          <p:cNvSpPr>
            <a:spLocks noChangeArrowheads="1"/>
          </p:cNvSpPr>
          <p:nvPr/>
        </p:nvSpPr>
        <p:spPr bwMode="auto">
          <a:xfrm>
            <a:off x="1249073" y="3803012"/>
            <a:ext cx="28520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d-ID"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Harga minimum sebesar:</a:t>
            </a:r>
            <a:endParaRPr kumimoji="0" lang="id-ID" altLang="id-ID" b="0" i="0" u="none" strike="noStrike" cap="none" normalizeH="0" baseline="0" dirty="0" smtClean="0">
              <a:ln>
                <a:noFill/>
              </a:ln>
              <a:solidFill>
                <a:schemeClr val="tx1"/>
              </a:solidFill>
              <a:effectLst/>
            </a:endParaRPr>
          </a:p>
        </p:txBody>
      </p:sp>
      <p:graphicFrame>
        <p:nvGraphicFramePr>
          <p:cNvPr id="23" name="Object 22"/>
          <p:cNvGraphicFramePr>
            <a:graphicFrameLocks noChangeAspect="1"/>
          </p:cNvGraphicFramePr>
          <p:nvPr>
            <p:extLst/>
          </p:nvPr>
        </p:nvGraphicFramePr>
        <p:xfrm>
          <a:off x="4549129" y="3675966"/>
          <a:ext cx="2781971" cy="614962"/>
        </p:xfrm>
        <a:graphic>
          <a:graphicData uri="http://schemas.openxmlformats.org/presentationml/2006/ole">
            <mc:AlternateContent xmlns:mc="http://schemas.openxmlformats.org/markup-compatibility/2006">
              <mc:Choice xmlns:v="urn:schemas-microsoft-com:vml" Requires="v">
                <p:oleObj spid="_x0000_s44041" name="Equation" r:id="rId7" imgW="901309" imgH="203112" progId="Equation.3">
                  <p:embed/>
                </p:oleObj>
              </mc:Choice>
              <mc:Fallback>
                <p:oleObj name="Equation" r:id="rId7" imgW="901309" imgH="203112"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49129" y="3675966"/>
                        <a:ext cx="2781971" cy="614962"/>
                      </a:xfrm>
                      <a:prstGeom prst="rect">
                        <a:avLst/>
                      </a:prstGeom>
                      <a:noFill/>
                    </p:spPr>
                  </p:pic>
                </p:oleObj>
              </mc:Fallback>
            </mc:AlternateContent>
          </a:graphicData>
        </a:graphic>
      </p:graphicFrame>
    </p:spTree>
    <p:extLst>
      <p:ext uri="{BB962C8B-B14F-4D97-AF65-F5344CB8AC3E}">
        <p14:creationId xmlns:p14="http://schemas.microsoft.com/office/powerpoint/2010/main" val="412078618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144</a:t>
            </a:fld>
            <a:endParaRPr lang="en-US" altLang="id-ID"/>
          </a:p>
        </p:txBody>
      </p:sp>
      <p:sp>
        <p:nvSpPr>
          <p:cNvPr id="2" name="Rectangle 1"/>
          <p:cNvSpPr/>
          <p:nvPr/>
        </p:nvSpPr>
        <p:spPr>
          <a:xfrm>
            <a:off x="463138" y="304800"/>
            <a:ext cx="4052713" cy="400110"/>
          </a:xfrm>
          <a:prstGeom prst="rect">
            <a:avLst/>
          </a:prstGeom>
        </p:spPr>
        <p:txBody>
          <a:bodyPr wrap="none">
            <a:spAutoFit/>
          </a:bodyPr>
          <a:lstStyle/>
          <a:p>
            <a:pPr algn="just">
              <a:spcAft>
                <a:spcPts val="0"/>
              </a:spcAft>
            </a:pPr>
            <a:r>
              <a:rPr lang="id-ID" b="1" cap="all" dirty="0">
                <a:latin typeface="Tempus Sans ITC" panose="04020404030D07020202" pitchFamily="82" charset="0"/>
                <a:ea typeface="Times New Roman" panose="02020603050405020304" pitchFamily="18" charset="0"/>
              </a:rPr>
              <a:t>6. 13  RELE ARUS LEBIH BERARAH</a:t>
            </a:r>
            <a:endParaRPr lang="id-ID"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685800" y="762000"/>
            <a:ext cx="8001000" cy="1477328"/>
          </a:xfrm>
          <a:prstGeom prst="rect">
            <a:avLst/>
          </a:prstGeom>
        </p:spPr>
        <p:txBody>
          <a:bodyPr wrap="square">
            <a:spAutoFit/>
          </a:bodyPr>
          <a:lstStyle/>
          <a:p>
            <a:pPr algn="just">
              <a:spcAft>
                <a:spcPts val="0"/>
              </a:spcAft>
            </a:pPr>
            <a:r>
              <a:rPr lang="id-ID" sz="1800" dirty="0" smtClean="0">
                <a:latin typeface="Tempus Sans ITC" panose="04020404030D07020202" pitchFamily="82" charset="0"/>
                <a:ea typeface="Times New Roman" panose="02020603050405020304" pitchFamily="18" charset="0"/>
              </a:rPr>
              <a:t>Bilamana arus gangguan dapat mengalir menuju lokasi rele dalam dua arah, untuk ini diperlukan suatu elemen yang dapat merespon keadaan ini dengan menggunakan suatu elemen pengindera arah. Elemen ini berdasarkan pada prinsip pengukuran daya dimana tegangan sistem dipergunakan sebagai acuan guna mempertahankan arah relatif atau phasa dari arus gangguan.</a:t>
            </a:r>
            <a:endParaRPr lang="id-ID" sz="1800" b="1"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660070" y="2362200"/>
            <a:ext cx="8382000" cy="3293209"/>
          </a:xfrm>
          <a:prstGeom prst="rect">
            <a:avLst/>
          </a:prstGeom>
        </p:spPr>
        <p:txBody>
          <a:bodyPr wrap="square">
            <a:spAutoFit/>
          </a:bodyPr>
          <a:lstStyle/>
          <a:p>
            <a:pPr algn="just">
              <a:spcAft>
                <a:spcPts val="0"/>
              </a:spcAft>
            </a:pPr>
            <a:r>
              <a:rPr lang="id-ID" sz="1600" dirty="0" smtClean="0">
                <a:latin typeface="Tempus Sans ITC" panose="04020404030D07020202" pitchFamily="82" charset="0"/>
                <a:ea typeface="Times New Roman" panose="02020603050405020304" pitchFamily="18" charset="0"/>
              </a:rPr>
              <a:t>Meski memiliki prinsip dasar peralatan pengukuran daya, elemen ini tidak didesain untuk merespon terhadap aliran daya sistem dengan alasan sebagai berikut:</a:t>
            </a:r>
            <a:endParaRPr lang="id-ID" sz="1600"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romanLcPeriod"/>
              <a:tabLst>
                <a:tab pos="457200" algn="l"/>
              </a:tabLst>
            </a:pPr>
            <a:r>
              <a:rPr lang="id-ID" sz="1600" dirty="0" smtClean="0">
                <a:latin typeface="Tempus Sans ITC" panose="04020404030D07020202" pitchFamily="82" charset="0"/>
                <a:ea typeface="Times New Roman" panose="02020603050405020304" pitchFamily="18" charset="0"/>
              </a:rPr>
              <a:t>Sistem daya jauh dari beban, bersifat reaktif sehingga faktor daya gangguan selalu rendah. Rele merespon murni pada komponen aktif  yang tidak akan menimbulkan torka tinggi dan mungkin lebih rendah dan sedikit menentukan dari seharusnya.</a:t>
            </a:r>
            <a:endParaRPr lang="id-ID" sz="1600"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romanLcPeriod"/>
              <a:tabLst>
                <a:tab pos="457200" algn="l"/>
              </a:tabLst>
            </a:pPr>
            <a:r>
              <a:rPr lang="id-ID" sz="1600" dirty="0" smtClean="0">
                <a:latin typeface="Tempus Sans ITC" panose="04020404030D07020202" pitchFamily="82" charset="0"/>
                <a:ea typeface="Times New Roman" panose="02020603050405020304" pitchFamily="18" charset="0"/>
              </a:rPr>
              <a:t>Tegangan sistem pada titik gangguan akan kolap. Bila gangguan adalah gangguan satu phasa, tegangan sepanjang jaringan menuju titik gangguan menurun. Jadi phasa gangguan B – C akan menyebabkan vektor tegangan phasa B dan C bergerak bersama, kedudukan dari kedua ujung menjadi titik awal line bc untuk sistem homogen seperti diperlihatkan dalam gambar 6-14. Pada titik gangguan, vektor akan serupa, tegangan menjadi nol pada titik gangguan, tetapi tegangan gangguan ke tanah akan menjadi separuh dari tegangan phasa-netral. Pada titik lain didalam sistem pergeseran vektor lebih kecil, tetapi pada lokasi rele pada beberapa titik akan menerima tegangan yang tidak seimbang dalam besar dan posisi phasa.</a:t>
            </a:r>
            <a:endParaRPr lang="id-ID" sz="16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4988643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145</a:t>
            </a:fld>
            <a:endParaRPr lang="en-US" altLang="id-ID"/>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62000"/>
            <a:ext cx="4030938" cy="44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953000" y="612914"/>
            <a:ext cx="3657600" cy="5632311"/>
          </a:xfrm>
          <a:prstGeom prst="rect">
            <a:avLst/>
          </a:prstGeom>
        </p:spPr>
        <p:txBody>
          <a:bodyPr wrap="square">
            <a:spAutoFit/>
          </a:bodyPr>
          <a:lstStyle/>
          <a:p>
            <a:pPr algn="just">
              <a:spcAft>
                <a:spcPts val="0"/>
              </a:spcAft>
            </a:pPr>
            <a:r>
              <a:rPr lang="id-ID" dirty="0" smtClean="0">
                <a:latin typeface="Tempus Sans ITC" panose="04020404030D07020202" pitchFamily="82" charset="0"/>
                <a:ea typeface="Times New Roman" panose="02020603050405020304" pitchFamily="18" charset="0"/>
              </a:rPr>
              <a:t>Pengaruh ketidakseimbangan arus dan tegangan yang cukup besar membuat torka yang dihasilkan oleh perbedaan elemen phasa bervariasi cukup besar dan juga berbeda dalam tanda bila besaran yang dipilih untuk diterapkan pada rele tidak dipilih secara hati-hati. Untuk mengahiri hal ini, masing-masing phasa dari rele dipolarisasi dengan tegangan yang tidak akan berkurang kecuali dengan cara menutup gangguan tiga fasa dan akan menjaga agar hubungannya terhadap arus tetap memuaskan untuk berbagai kondisi.</a:t>
            </a:r>
            <a:endParaRPr lang="id-ID"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6784013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231822"/>
            <a:ext cx="750777" cy="1593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674872" rIns="674872" bIns="674872" numCol="1" anchor="ctr" anchorCtr="0" compatLnSpc="1">
            <a:prstTxWarp prst="textNoShape">
              <a:avLst/>
            </a:prstTxWarp>
            <a:spAutoFit/>
          </a:bodyPr>
          <a:lstStyle/>
          <a:p>
            <a:endParaRPr lang="id-ID" sz="1500"/>
          </a:p>
        </p:txBody>
      </p:sp>
      <p:pic>
        <p:nvPicPr>
          <p:cNvPr id="2052" name="Picture 4" descr="KIF_1664"/>
          <p:cNvPicPr>
            <a:picLocks noChangeAspect="1" noChangeArrowheads="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194619" y="773842"/>
            <a:ext cx="8591035" cy="498363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528252" y="1591401"/>
            <a:ext cx="8200400" cy="2331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1549400" algn="l"/>
              </a:tabLst>
              <a:defRPr>
                <a:solidFill>
                  <a:schemeClr val="tx1"/>
                </a:solidFill>
                <a:latin typeface="Arial" panose="020B0604020202020204" pitchFamily="34" charset="0"/>
              </a:defRPr>
            </a:lvl1pPr>
            <a:lvl2pPr eaLnBrk="0" fontAlgn="base" hangingPunct="0">
              <a:spcBef>
                <a:spcPct val="0"/>
              </a:spcBef>
              <a:spcAft>
                <a:spcPct val="0"/>
              </a:spcAft>
              <a:tabLst>
                <a:tab pos="1549400" algn="l"/>
              </a:tabLst>
              <a:defRPr>
                <a:solidFill>
                  <a:schemeClr val="tx1"/>
                </a:solidFill>
                <a:latin typeface="Arial" panose="020B0604020202020204" pitchFamily="34" charset="0"/>
              </a:defRPr>
            </a:lvl2pPr>
            <a:lvl3pPr eaLnBrk="0" fontAlgn="base" hangingPunct="0">
              <a:spcBef>
                <a:spcPct val="0"/>
              </a:spcBef>
              <a:spcAft>
                <a:spcPct val="0"/>
              </a:spcAft>
              <a:tabLst>
                <a:tab pos="1549400" algn="l"/>
              </a:tabLst>
              <a:defRPr>
                <a:solidFill>
                  <a:schemeClr val="tx1"/>
                </a:solidFill>
                <a:latin typeface="Arial" panose="020B0604020202020204" pitchFamily="34" charset="0"/>
              </a:defRPr>
            </a:lvl3pPr>
            <a:lvl4pPr eaLnBrk="0" fontAlgn="base" hangingPunct="0">
              <a:spcBef>
                <a:spcPct val="0"/>
              </a:spcBef>
              <a:spcAft>
                <a:spcPct val="0"/>
              </a:spcAft>
              <a:tabLst>
                <a:tab pos="1549400" algn="l"/>
              </a:tabLst>
              <a:defRPr>
                <a:solidFill>
                  <a:schemeClr val="tx1"/>
                </a:solidFill>
                <a:latin typeface="Arial" panose="020B0604020202020204" pitchFamily="34" charset="0"/>
              </a:defRPr>
            </a:lvl4pPr>
            <a:lvl5pPr eaLnBrk="0" fontAlgn="base" hangingPunct="0">
              <a:spcBef>
                <a:spcPct val="0"/>
              </a:spcBef>
              <a:spcAft>
                <a:spcPct val="0"/>
              </a:spcAft>
              <a:tabLst>
                <a:tab pos="1549400" algn="l"/>
              </a:tabLst>
              <a:defRPr>
                <a:solidFill>
                  <a:schemeClr val="tx1"/>
                </a:solidFill>
                <a:latin typeface="Arial" panose="020B0604020202020204" pitchFamily="34" charset="0"/>
              </a:defRPr>
            </a:lvl5pPr>
            <a:lvl6pPr eaLnBrk="0" fontAlgn="base" hangingPunct="0">
              <a:spcBef>
                <a:spcPct val="0"/>
              </a:spcBef>
              <a:spcAft>
                <a:spcPct val="0"/>
              </a:spcAft>
              <a:tabLst>
                <a:tab pos="1549400" algn="l"/>
              </a:tabLst>
              <a:defRPr>
                <a:solidFill>
                  <a:schemeClr val="tx1"/>
                </a:solidFill>
                <a:latin typeface="Arial" panose="020B0604020202020204" pitchFamily="34" charset="0"/>
              </a:defRPr>
            </a:lvl6pPr>
            <a:lvl7pPr eaLnBrk="0" fontAlgn="base" hangingPunct="0">
              <a:spcBef>
                <a:spcPct val="0"/>
              </a:spcBef>
              <a:spcAft>
                <a:spcPct val="0"/>
              </a:spcAft>
              <a:tabLst>
                <a:tab pos="1549400" algn="l"/>
              </a:tabLst>
              <a:defRPr>
                <a:solidFill>
                  <a:schemeClr val="tx1"/>
                </a:solidFill>
                <a:latin typeface="Arial" panose="020B0604020202020204" pitchFamily="34" charset="0"/>
              </a:defRPr>
            </a:lvl7pPr>
            <a:lvl8pPr eaLnBrk="0" fontAlgn="base" hangingPunct="0">
              <a:spcBef>
                <a:spcPct val="0"/>
              </a:spcBef>
              <a:spcAft>
                <a:spcPct val="0"/>
              </a:spcAft>
              <a:tabLst>
                <a:tab pos="1549400" algn="l"/>
              </a:tabLst>
              <a:defRPr>
                <a:solidFill>
                  <a:schemeClr val="tx1"/>
                </a:solidFill>
                <a:latin typeface="Arial" panose="020B0604020202020204" pitchFamily="34" charset="0"/>
              </a:defRPr>
            </a:lvl8pPr>
            <a:lvl9pPr eaLnBrk="0" fontAlgn="base" hangingPunct="0">
              <a:spcBef>
                <a:spcPct val="0"/>
              </a:spcBef>
              <a:spcAft>
                <a:spcPct val="0"/>
              </a:spcAft>
              <a:tabLst>
                <a:tab pos="1549400" algn="l"/>
              </a:tabLst>
              <a:defRPr>
                <a:solidFill>
                  <a:schemeClr val="tx1"/>
                </a:solidFill>
                <a:latin typeface="Arial" panose="020B0604020202020204" pitchFamily="34" charset="0"/>
              </a:defRPr>
            </a:lvl9pPr>
          </a:lstStyle>
          <a:p>
            <a:pPr defTabSz="685800">
              <a:tabLst>
                <a:tab pos="1162050" algn="l"/>
              </a:tabLst>
            </a:pPr>
            <a:r>
              <a:rPr lang="id-ID" altLang="id-ID" sz="7200" b="1" dirty="0">
                <a:solidFill>
                  <a:srgbClr val="800080"/>
                </a:solidFill>
                <a:latin typeface="Bradley Hand ITC" panose="03070402050302030203" pitchFamily="66" charset="0"/>
                <a:ea typeface="Times New Roman" panose="02020603050405020304" pitchFamily="18" charset="0"/>
              </a:rPr>
              <a:t>RE</a:t>
            </a:r>
            <a:r>
              <a:rPr lang="id-ID" altLang="id-ID" sz="7200" b="1" dirty="0">
                <a:solidFill>
                  <a:srgbClr val="FF6600"/>
                </a:solidFill>
                <a:latin typeface="Bradley Hand ITC" panose="03070402050302030203" pitchFamily="66" charset="0"/>
                <a:ea typeface="Times New Roman" panose="02020603050405020304" pitchFamily="18" charset="0"/>
              </a:rPr>
              <a:t>LE</a:t>
            </a:r>
            <a:r>
              <a:rPr lang="id-ID" altLang="id-ID" sz="7200" b="1" dirty="0">
                <a:latin typeface="Bradley Hand ITC" panose="03070402050302030203" pitchFamily="66" charset="0"/>
                <a:ea typeface="Times New Roman" panose="02020603050405020304" pitchFamily="18" charset="0"/>
              </a:rPr>
              <a:t> P</a:t>
            </a:r>
            <a:r>
              <a:rPr lang="id-ID" altLang="id-ID" sz="7200" b="1" dirty="0">
                <a:solidFill>
                  <a:srgbClr val="FF00FF"/>
                </a:solidFill>
                <a:latin typeface="Bradley Hand ITC" panose="03070402050302030203" pitchFamily="66" charset="0"/>
                <a:ea typeface="Times New Roman" panose="02020603050405020304" pitchFamily="18" charset="0"/>
              </a:rPr>
              <a:t>RO</a:t>
            </a:r>
            <a:r>
              <a:rPr lang="id-ID" altLang="id-ID" sz="7200" b="1" dirty="0">
                <a:solidFill>
                  <a:srgbClr val="333399"/>
                </a:solidFill>
                <a:latin typeface="Bradley Hand ITC" panose="03070402050302030203" pitchFamily="66" charset="0"/>
                <a:ea typeface="Times New Roman" panose="02020603050405020304" pitchFamily="18" charset="0"/>
              </a:rPr>
              <a:t>TE</a:t>
            </a:r>
            <a:r>
              <a:rPr lang="id-ID" altLang="id-ID" sz="7200" b="1" dirty="0">
                <a:solidFill>
                  <a:srgbClr val="0000FF"/>
                </a:solidFill>
                <a:latin typeface="Bradley Hand ITC" panose="03070402050302030203" pitchFamily="66" charset="0"/>
                <a:ea typeface="Times New Roman" panose="02020603050405020304" pitchFamily="18" charset="0"/>
              </a:rPr>
              <a:t>KS</a:t>
            </a:r>
            <a:r>
              <a:rPr lang="id-ID" altLang="id-ID" sz="7200" b="1" dirty="0">
                <a:latin typeface="Bradley Hand ITC" panose="03070402050302030203" pitchFamily="66" charset="0"/>
                <a:ea typeface="Times New Roman" panose="02020603050405020304" pitchFamily="18" charset="0"/>
              </a:rPr>
              <a:t>I</a:t>
            </a:r>
            <a:endParaRPr lang="id-ID" altLang="id-ID" sz="2100" dirty="0"/>
          </a:p>
          <a:p>
            <a:pPr defTabSz="685800">
              <a:tabLst>
                <a:tab pos="1162050" algn="l"/>
              </a:tabLst>
            </a:pPr>
            <a:r>
              <a:rPr lang="id-ID" altLang="id-ID" sz="3000" b="1" i="1" dirty="0">
                <a:solidFill>
                  <a:srgbClr val="0000FF"/>
                </a:solidFill>
                <a:latin typeface="Bradley Hand ITC" panose="03070402050302030203" pitchFamily="66" charset="0"/>
                <a:ea typeface="Times New Roman" panose="02020603050405020304" pitchFamily="18" charset="0"/>
              </a:rPr>
              <a:t>PRINSIP DAN APLIKASI</a:t>
            </a:r>
            <a:endParaRPr lang="id-ID" altLang="id-ID" sz="1500" dirty="0"/>
          </a:p>
          <a:p>
            <a:pPr defTabSz="685800">
              <a:tabLst>
                <a:tab pos="1162050" algn="l"/>
              </a:tabLst>
            </a:pPr>
            <a:r>
              <a:rPr lang="id-ID" altLang="id-ID" sz="1500" b="1" dirty="0">
                <a:latin typeface="Matura MT Script Capitals" panose="03020802060602070202" pitchFamily="66" charset="0"/>
                <a:ea typeface="Times New Roman" panose="02020603050405020304" pitchFamily="18" charset="0"/>
              </a:rPr>
              <a:t>	</a:t>
            </a:r>
            <a:endParaRPr lang="id-ID" altLang="id-ID" sz="900" dirty="0"/>
          </a:p>
          <a:p>
            <a:pPr defTabSz="685800">
              <a:tabLst>
                <a:tab pos="1162050" algn="l"/>
              </a:tabLst>
            </a:pPr>
            <a:r>
              <a:rPr lang="id-ID" altLang="id-ID" sz="1650" b="1" i="1" dirty="0">
                <a:solidFill>
                  <a:srgbClr val="0000FF"/>
                </a:solidFill>
                <a:latin typeface="Bradley Hand ITC" panose="03070402050302030203" pitchFamily="66" charset="0"/>
                <a:ea typeface="Times New Roman" panose="02020603050405020304" pitchFamily="18" charset="0"/>
                <a:cs typeface="Times New Roman" panose="02020603050405020304" pitchFamily="18" charset="0"/>
              </a:rPr>
              <a:t/>
            </a:r>
            <a:br>
              <a:rPr lang="id-ID" altLang="id-ID" sz="1650" b="1" i="1" dirty="0">
                <a:solidFill>
                  <a:srgbClr val="0000FF"/>
                </a:solidFill>
                <a:latin typeface="Bradley Hand ITC" panose="03070402050302030203" pitchFamily="66" charset="0"/>
                <a:ea typeface="Times New Roman" panose="02020603050405020304" pitchFamily="18" charset="0"/>
                <a:cs typeface="Times New Roman" panose="02020603050405020304" pitchFamily="18" charset="0"/>
              </a:rPr>
            </a:br>
            <a:endParaRPr lang="id-ID" altLang="id-ID" sz="1350" dirty="0"/>
          </a:p>
        </p:txBody>
      </p:sp>
      <p:sp>
        <p:nvSpPr>
          <p:cNvPr id="9" name="Rectangle 8"/>
          <p:cNvSpPr/>
          <p:nvPr/>
        </p:nvSpPr>
        <p:spPr>
          <a:xfrm>
            <a:off x="6126068" y="3749683"/>
            <a:ext cx="2882520" cy="369332"/>
          </a:xfrm>
          <a:prstGeom prst="rect">
            <a:avLst/>
          </a:prstGeom>
        </p:spPr>
        <p:txBody>
          <a:bodyPr wrap="none">
            <a:spAutoFit/>
          </a:bodyPr>
          <a:lstStyle/>
          <a:p>
            <a:pPr eaLnBrk="0" hangingPunct="0">
              <a:tabLst>
                <a:tab pos="1162050" algn="l"/>
              </a:tabLst>
            </a:pPr>
            <a:r>
              <a:rPr lang="id-ID" altLang="id-ID" sz="1800" b="1" i="1" dirty="0">
                <a:solidFill>
                  <a:srgbClr val="FF0000"/>
                </a:solidFill>
                <a:latin typeface="Bradley Hand ITC" panose="03070402050302030203" pitchFamily="66" charset="0"/>
                <a:ea typeface="Times New Roman" panose="02020603050405020304" pitchFamily="18" charset="0"/>
              </a:rPr>
              <a:t>HENDRA MARTA YUDHA</a:t>
            </a:r>
            <a:endParaRPr lang="id-ID" altLang="id-ID" sz="900" dirty="0"/>
          </a:p>
        </p:txBody>
      </p:sp>
      <p:sp>
        <p:nvSpPr>
          <p:cNvPr id="2" name="Slide Number Placeholder 1"/>
          <p:cNvSpPr>
            <a:spLocks noGrp="1"/>
          </p:cNvSpPr>
          <p:nvPr>
            <p:ph type="sldNum" sz="quarter" idx="12"/>
          </p:nvPr>
        </p:nvSpPr>
        <p:spPr/>
        <p:txBody>
          <a:bodyPr/>
          <a:lstStyle/>
          <a:p>
            <a:fld id="{B66C6673-D28C-4D6C-89DB-5AF224FB7E85}" type="slidenum">
              <a:rPr lang="en-US" altLang="id-ID" smtClean="0"/>
              <a:pPr/>
              <a:t>146</a:t>
            </a:fld>
            <a:endParaRPr lang="en-US" altLang="id-ID"/>
          </a:p>
        </p:txBody>
      </p:sp>
      <p:sp>
        <p:nvSpPr>
          <p:cNvPr id="3" name="Date Placeholder 2"/>
          <p:cNvSpPr>
            <a:spLocks noGrp="1"/>
          </p:cNvSpPr>
          <p:nvPr>
            <p:ph type="dt" sz="half" idx="10"/>
          </p:nvPr>
        </p:nvSpPr>
        <p:spPr/>
        <p:txBody>
          <a:bodyPr/>
          <a:lstStyle/>
          <a:p>
            <a:fld id="{AA979DDF-A59B-44BC-B64D-9FF8C03BDF29}" type="datetime1">
              <a:rPr lang="en-US" altLang="id-ID" smtClean="0"/>
              <a:t>5/15/2017</a:t>
            </a:fld>
            <a:endParaRPr lang="en-US" altLang="id-ID"/>
          </a:p>
        </p:txBody>
      </p:sp>
    </p:spTree>
    <p:extLst>
      <p:ext uri="{BB962C8B-B14F-4D97-AF65-F5344CB8AC3E}">
        <p14:creationId xmlns:p14="http://schemas.microsoft.com/office/powerpoint/2010/main" val="183497476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147</a:t>
            </a:fld>
            <a:endParaRPr lang="en-US" altLang="id-ID"/>
          </a:p>
        </p:txBody>
      </p:sp>
      <p:sp>
        <p:nvSpPr>
          <p:cNvPr id="2" name="Rectangle 1"/>
          <p:cNvSpPr/>
          <p:nvPr/>
        </p:nvSpPr>
        <p:spPr>
          <a:xfrm>
            <a:off x="-152400" y="228600"/>
            <a:ext cx="4572000" cy="400110"/>
          </a:xfrm>
          <a:prstGeom prst="rect">
            <a:avLst/>
          </a:prstGeom>
        </p:spPr>
        <p:txBody>
          <a:bodyPr>
            <a:spAutoFit/>
          </a:bodyPr>
          <a:lstStyle/>
          <a:p>
            <a:pPr algn="ctr">
              <a:spcAft>
                <a:spcPts val="0"/>
              </a:spcAft>
            </a:pPr>
            <a:r>
              <a:rPr lang="id-ID" b="1" cap="all" dirty="0">
                <a:latin typeface="Tempus Sans ITC" panose="04020404030D07020202" pitchFamily="82" charset="0"/>
                <a:ea typeface="Times New Roman" panose="02020603050405020304" pitchFamily="18" charset="0"/>
              </a:rPr>
              <a:t>BAB </a:t>
            </a:r>
            <a:r>
              <a:rPr lang="id-ID" b="1" cap="all" dirty="0" smtClean="0">
                <a:latin typeface="Tempus Sans ITC" panose="04020404030D07020202" pitchFamily="82" charset="0"/>
                <a:ea typeface="Times New Roman" panose="02020603050405020304" pitchFamily="18" charset="0"/>
              </a:rPr>
              <a:t>7  PROTEKSI </a:t>
            </a:r>
            <a:r>
              <a:rPr lang="id-ID" b="1" cap="all" dirty="0">
                <a:latin typeface="Tempus Sans ITC" panose="04020404030D07020202" pitchFamily="82" charset="0"/>
                <a:ea typeface="Times New Roman" panose="02020603050405020304" pitchFamily="18" charset="0"/>
              </a:rPr>
              <a:t>GENERATOR</a:t>
            </a:r>
            <a:endParaRPr lang="id-ID" sz="1800"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304800" y="630689"/>
            <a:ext cx="5791200" cy="400110"/>
          </a:xfrm>
          <a:prstGeom prst="rect">
            <a:avLst/>
          </a:prstGeom>
        </p:spPr>
        <p:txBody>
          <a:bodyPr wrap="square">
            <a:spAutoFit/>
          </a:bodyPr>
          <a:lstStyle/>
          <a:p>
            <a:pPr algn="just">
              <a:spcAft>
                <a:spcPts val="0"/>
              </a:spcAft>
              <a:tabLst>
                <a:tab pos="234315" algn="l"/>
              </a:tabLst>
            </a:pPr>
            <a:r>
              <a:rPr lang="id-ID" b="1" cap="all" dirty="0">
                <a:latin typeface="Tempus Sans ITC" panose="04020404030D07020202" pitchFamily="82" charset="0"/>
                <a:ea typeface="Times New Roman" panose="02020603050405020304" pitchFamily="18" charset="0"/>
              </a:rPr>
              <a:t>7. 1  PENDAHULUAN DAN POTENSI MASALAH</a:t>
            </a:r>
            <a:endParaRPr lang="id-ID" b="1" cap="all"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533400" y="1030799"/>
            <a:ext cx="8153400" cy="1015663"/>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Generator adalah sebuah objek yang memiliki potensi bahaya yang sangat banyak, untuk itu dibutuhkan atensi dan perhatian lebih dalam hal proteksi. </a:t>
            </a:r>
            <a:endParaRPr lang="id-ID" dirty="0"/>
          </a:p>
        </p:txBody>
      </p:sp>
      <p:sp>
        <p:nvSpPr>
          <p:cNvPr id="7" name="Rectangle 6"/>
          <p:cNvSpPr/>
          <p:nvPr/>
        </p:nvSpPr>
        <p:spPr>
          <a:xfrm>
            <a:off x="510638" y="2087958"/>
            <a:ext cx="8328561" cy="1015663"/>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Potensi bahaya/masalah dalam Generator dapat dikelompokkan dalam dua kategori, yaitu: 1). Gangguan internal dalam daerah proteksi, dan 2). Kondisi sistem tidak normal dan atau operasi tidak normal. </a:t>
            </a:r>
            <a:endParaRPr lang="id-ID" dirty="0"/>
          </a:p>
        </p:txBody>
      </p:sp>
      <p:sp>
        <p:nvSpPr>
          <p:cNvPr id="8" name="Rectangle 7"/>
          <p:cNvSpPr/>
          <p:nvPr/>
        </p:nvSpPr>
        <p:spPr>
          <a:xfrm>
            <a:off x="510638" y="3262741"/>
            <a:ext cx="8176162" cy="1323439"/>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Diskusi mengenai proteksi yang dikemukakan dalam buku ini diutamakan untuk Generator yang terpisah dari penggerak mulanya. Jadi pada dasarnya proteksi Generator akan sama, baik untuk Generator dengan penggerak mula hydro, batubara, gas atau nuklir.</a:t>
            </a:r>
            <a:endParaRPr lang="id-ID" dirty="0"/>
          </a:p>
        </p:txBody>
      </p:sp>
      <p:sp>
        <p:nvSpPr>
          <p:cNvPr id="9" name="Rectangle 8"/>
          <p:cNvSpPr/>
          <p:nvPr/>
        </p:nvSpPr>
        <p:spPr>
          <a:xfrm>
            <a:off x="533400" y="4745300"/>
            <a:ext cx="8153400" cy="1015663"/>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Ukuran Generator sangat bervariasi dan lokasi Generator pada gardu atau pusat pembangkit umumnya dekat atau pada suplai penggerak mulanya dan atau sedekat mungkin dengan pusat beban</a:t>
            </a:r>
            <a:endParaRPr lang="id-ID" dirty="0"/>
          </a:p>
        </p:txBody>
      </p:sp>
    </p:spTree>
    <p:extLst>
      <p:ext uri="{BB962C8B-B14F-4D97-AF65-F5344CB8AC3E}">
        <p14:creationId xmlns:p14="http://schemas.microsoft.com/office/powerpoint/2010/main" val="316388133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148</a:t>
            </a:fld>
            <a:endParaRPr lang="en-US" altLang="id-ID"/>
          </a:p>
        </p:txBody>
      </p:sp>
      <p:sp>
        <p:nvSpPr>
          <p:cNvPr id="2" name="Rectangle 1"/>
          <p:cNvSpPr/>
          <p:nvPr/>
        </p:nvSpPr>
        <p:spPr>
          <a:xfrm>
            <a:off x="228600" y="228600"/>
            <a:ext cx="7315200" cy="400110"/>
          </a:xfrm>
          <a:prstGeom prst="rect">
            <a:avLst/>
          </a:prstGeom>
        </p:spPr>
        <p:txBody>
          <a:bodyPr wrap="square">
            <a:spAutoFit/>
          </a:bodyPr>
          <a:lstStyle/>
          <a:p>
            <a:pPr algn="just">
              <a:spcAft>
                <a:spcPts val="0"/>
              </a:spcAft>
              <a:tabLst>
                <a:tab pos="234315" algn="l"/>
              </a:tabLst>
            </a:pPr>
            <a:r>
              <a:rPr lang="fi-FI" dirty="0" smtClean="0">
                <a:latin typeface="Tempus Sans ITC" panose="04020404030D07020202" pitchFamily="82" charset="0"/>
                <a:ea typeface="Times New Roman" panose="02020603050405020304" pitchFamily="18" charset="0"/>
              </a:rPr>
              <a:t>Masalah dan proteksi bahaya yang akan dikemukakan antara lain :</a:t>
            </a:r>
            <a:endParaRPr lang="id-ID" b="1"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752745" y="2600495"/>
            <a:ext cx="7848600" cy="3170099"/>
          </a:xfrm>
          <a:prstGeom prst="rect">
            <a:avLst/>
          </a:prstGeom>
        </p:spPr>
        <p:txBody>
          <a:bodyPr wrap="square">
            <a:spAutoFit/>
          </a:bodyPr>
          <a:lstStyle/>
          <a:p>
            <a:pPr algn="just">
              <a:spcAft>
                <a:spcPts val="0"/>
              </a:spcAft>
              <a:tabLst>
                <a:tab pos="234315" algn="l"/>
              </a:tabLst>
            </a:pPr>
            <a:r>
              <a:rPr lang="id-ID" dirty="0" smtClean="0">
                <a:latin typeface="Tempus Sans ITC" panose="04020404030D07020202" pitchFamily="82" charset="0"/>
                <a:ea typeface="Times New Roman" panose="02020603050405020304" pitchFamily="18" charset="0"/>
              </a:rPr>
              <a:t> </a:t>
            </a:r>
            <a:endParaRPr lang="id-ID"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eriod"/>
              <a:tabLst>
                <a:tab pos="234315" algn="l"/>
                <a:tab pos="457200" algn="l"/>
              </a:tabLst>
            </a:pPr>
            <a:r>
              <a:rPr lang="fi-FI" dirty="0" smtClean="0">
                <a:latin typeface="Tempus Sans ITC" panose="04020404030D07020202" pitchFamily="82" charset="0"/>
                <a:ea typeface="Times New Roman" panose="02020603050405020304" pitchFamily="18" charset="0"/>
              </a:rPr>
              <a:t>Kehilangan eksitasi (kehilangan medan) atau eksitasi kurang</a:t>
            </a:r>
            <a:endParaRPr lang="id-ID"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eriod"/>
              <a:tabLst>
                <a:tab pos="234315" algn="l"/>
                <a:tab pos="457200" algn="l"/>
              </a:tabLst>
            </a:pPr>
            <a:r>
              <a:rPr lang="en-US" dirty="0" smtClean="0">
                <a:latin typeface="Tempus Sans ITC" panose="04020404030D07020202" pitchFamily="82" charset="0"/>
                <a:ea typeface="Times New Roman" panose="02020603050405020304" pitchFamily="18" charset="0"/>
              </a:rPr>
              <a:t>Beban </a:t>
            </a:r>
            <a:r>
              <a:rPr lang="en-US" dirty="0" err="1" smtClean="0">
                <a:latin typeface="Tempus Sans ITC" panose="04020404030D07020202" pitchFamily="82" charset="0"/>
                <a:ea typeface="Times New Roman" panose="02020603050405020304" pitchFamily="18" charset="0"/>
              </a:rPr>
              <a:t>lebih</a:t>
            </a:r>
            <a:endParaRPr lang="id-ID"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eriod"/>
              <a:tabLst>
                <a:tab pos="234315" algn="l"/>
                <a:tab pos="457200" algn="l"/>
              </a:tabLst>
            </a:pPr>
            <a:r>
              <a:rPr lang="en-US" dirty="0" err="1" smtClean="0">
                <a:latin typeface="Tempus Sans ITC" panose="04020404030D07020202" pitchFamily="82" charset="0"/>
                <a:ea typeface="Times New Roman" panose="02020603050405020304" pitchFamily="18" charset="0"/>
              </a:rPr>
              <a:t>Tegangan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lebih</a:t>
            </a:r>
            <a:endParaRPr lang="id-ID"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eriod"/>
              <a:tabLst>
                <a:tab pos="234315" algn="l"/>
                <a:tab pos="457200" algn="l"/>
              </a:tabLst>
            </a:pPr>
            <a:r>
              <a:rPr lang="en-US" dirty="0" err="1" smtClean="0">
                <a:latin typeface="Tempus Sans ITC" panose="04020404030D07020202" pitchFamily="82" charset="0"/>
                <a:ea typeface="Times New Roman" panose="02020603050405020304" pitchFamily="18" charset="0"/>
              </a:rPr>
              <a:t>Frekuensi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kurang</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atau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lebih</a:t>
            </a:r>
            <a:endParaRPr lang="id-ID"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eriod"/>
              <a:tabLst>
                <a:tab pos="234315" algn="l"/>
                <a:tab pos="457200" algn="l"/>
              </a:tabLst>
            </a:pP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tidak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seimbang-fasa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tunggal</a:t>
            </a:r>
            <a:endParaRPr lang="id-ID"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eriod"/>
              <a:tabLst>
                <a:tab pos="234315" algn="l"/>
                <a:tab pos="457200" algn="l"/>
              </a:tabLst>
            </a:pPr>
            <a:r>
              <a:rPr lang="en-US" dirty="0" err="1" smtClean="0">
                <a:latin typeface="Tempus Sans ITC" panose="04020404030D07020202" pitchFamily="82" charset="0"/>
                <a:ea typeface="Times New Roman" panose="02020603050405020304" pitchFamily="18" charset="0"/>
              </a:rPr>
              <a:t>Kehilangan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penggerak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mula</a:t>
            </a:r>
            <a:endParaRPr lang="id-ID"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eriod"/>
              <a:tabLst>
                <a:tab pos="234315" algn="l"/>
                <a:tab pos="457200" algn="l"/>
              </a:tabLst>
            </a:pPr>
            <a:r>
              <a:rPr lang="en-US" dirty="0" smtClean="0">
                <a:latin typeface="Tempus Sans ITC" panose="04020404030D07020202" pitchFamily="82" charset="0"/>
                <a:ea typeface="Times New Roman" panose="02020603050405020304" pitchFamily="18" charset="0"/>
              </a:rPr>
              <a:t>Unit </a:t>
            </a:r>
            <a:r>
              <a:rPr lang="en-US" dirty="0" err="1" smtClean="0">
                <a:latin typeface="Tempus Sans ITC" panose="04020404030D07020202" pitchFamily="82" charset="0"/>
                <a:ea typeface="Times New Roman" panose="02020603050405020304" pitchFamily="18" charset="0"/>
              </a:rPr>
              <a:t>hubungan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ketidak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serempakan</a:t>
            </a:r>
            <a:endParaRPr lang="id-ID"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eriod"/>
              <a:tabLst>
                <a:tab pos="234315" algn="l"/>
                <a:tab pos="457200" algn="l"/>
              </a:tabLst>
            </a:pPr>
            <a:r>
              <a:rPr lang="en-US" dirty="0" err="1" smtClean="0">
                <a:latin typeface="Tempus Sans ITC" panose="04020404030D07020202" pitchFamily="82" charset="0"/>
                <a:ea typeface="Times New Roman" panose="02020603050405020304" pitchFamily="18" charset="0"/>
              </a:rPr>
              <a:t>Out-of</a:t>
            </a:r>
            <a:r>
              <a:rPr lang="en-US" dirty="0" smtClean="0">
                <a:latin typeface="Tempus Sans ITC" panose="04020404030D07020202" pitchFamily="82" charset="0"/>
                <a:ea typeface="Times New Roman" panose="02020603050405020304" pitchFamily="18" charset="0"/>
              </a:rPr>
              <a:t> step (</a:t>
            </a:r>
            <a:r>
              <a:rPr lang="en-US" dirty="0" err="1" smtClean="0">
                <a:latin typeface="Tempus Sans ITC" panose="04020404030D07020202" pitchFamily="82" charset="0"/>
                <a:ea typeface="Times New Roman" panose="02020603050405020304" pitchFamily="18" charset="0"/>
              </a:rPr>
              <a:t>kehilangan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sinkronisasi</a:t>
            </a:r>
            <a:r>
              <a:rPr lang="en-US" dirty="0" smtClean="0">
                <a:latin typeface="Tempus Sans ITC" panose="04020404030D07020202" pitchFamily="82" charset="0"/>
                <a:ea typeface="Times New Roman" panose="02020603050405020304" pitchFamily="18" charset="0"/>
              </a:rPr>
              <a:t>)</a:t>
            </a:r>
            <a:endParaRPr lang="id-ID"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eriod"/>
              <a:tabLst>
                <a:tab pos="234315" algn="l"/>
                <a:tab pos="457200" algn="l"/>
              </a:tabLst>
            </a:pPr>
            <a:r>
              <a:rPr lang="en-US" dirty="0" err="1" smtClean="0">
                <a:latin typeface="Tempus Sans ITC" panose="04020404030D07020202" pitchFamily="82" charset="0"/>
                <a:ea typeface="Times New Roman" panose="02020603050405020304" pitchFamily="18" charset="0"/>
              </a:rPr>
              <a:t>Osilasi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subsinkronisasi</a:t>
            </a:r>
            <a:endParaRPr lang="id-ID" b="1" dirty="0" smtClean="0">
              <a:latin typeface="Times New Roman" panose="02020603050405020304" pitchFamily="18" charset="0"/>
              <a:ea typeface="Times New Roman" panose="02020603050405020304" pitchFamily="18" charset="0"/>
            </a:endParaRPr>
          </a:p>
        </p:txBody>
      </p:sp>
      <p:sp>
        <p:nvSpPr>
          <p:cNvPr id="6" name="Rectangle 5"/>
          <p:cNvSpPr/>
          <p:nvPr/>
        </p:nvSpPr>
        <p:spPr>
          <a:xfrm>
            <a:off x="433797" y="750609"/>
            <a:ext cx="2180405" cy="400110"/>
          </a:xfrm>
          <a:prstGeom prst="rect">
            <a:avLst/>
          </a:prstGeom>
        </p:spPr>
        <p:txBody>
          <a:bodyPr wrap="none">
            <a:spAutoFit/>
          </a:bodyPr>
          <a:lstStyle/>
          <a:p>
            <a:pPr lvl="0" algn="just">
              <a:spcAft>
                <a:spcPts val="0"/>
              </a:spcAft>
              <a:tabLst>
                <a:tab pos="228600" algn="l"/>
              </a:tabLst>
            </a:pPr>
            <a:r>
              <a:rPr lang="en-US" dirty="0" err="1">
                <a:latin typeface="Tempus Sans ITC" panose="04020404030D07020202" pitchFamily="82" charset="0"/>
                <a:ea typeface="Times New Roman" panose="02020603050405020304" pitchFamily="18" charset="0"/>
              </a:rPr>
              <a:t>Gangguan</a:t>
            </a:r>
            <a:r>
              <a:rPr lang="en-US" dirty="0">
                <a:latin typeface="Tempus Sans ITC" panose="04020404030D07020202" pitchFamily="82" charset="0"/>
                <a:ea typeface="Times New Roman" panose="02020603050405020304" pitchFamily="18" charset="0"/>
              </a:rPr>
              <a:t> internal</a:t>
            </a:r>
            <a:endParaRPr lang="id-ID" b="1" dirty="0">
              <a:latin typeface="Times New Roman" panose="02020603050405020304" pitchFamily="18" charset="0"/>
              <a:ea typeface="Times New Roman" panose="02020603050405020304" pitchFamily="18" charset="0"/>
            </a:endParaRPr>
          </a:p>
        </p:txBody>
      </p:sp>
      <p:sp>
        <p:nvSpPr>
          <p:cNvPr id="7" name="Rectangle 6"/>
          <p:cNvSpPr/>
          <p:nvPr/>
        </p:nvSpPr>
        <p:spPr>
          <a:xfrm>
            <a:off x="685800" y="1272618"/>
            <a:ext cx="6400800" cy="1015663"/>
          </a:xfrm>
          <a:prstGeom prst="rect">
            <a:avLst/>
          </a:prstGeom>
        </p:spPr>
        <p:txBody>
          <a:bodyPr wrap="square">
            <a:spAutoFit/>
          </a:bodyPr>
          <a:lstStyle/>
          <a:p>
            <a:pPr marL="342900" lvl="0" indent="-342900" algn="just">
              <a:spcAft>
                <a:spcPts val="0"/>
              </a:spcAft>
              <a:buFont typeface="+mj-lt"/>
              <a:buAutoNum type="alphaLcPeriod"/>
              <a:tabLst>
                <a:tab pos="234315" algn="l"/>
                <a:tab pos="457200" algn="l"/>
              </a:tabLst>
            </a:pPr>
            <a:r>
              <a:rPr lang="es-ES_tradnl" dirty="0" err="1">
                <a:latin typeface="Tempus Sans ITC" panose="04020404030D07020202" pitchFamily="82" charset="0"/>
                <a:ea typeface="Times New Roman" panose="02020603050405020304" pitchFamily="18" charset="0"/>
              </a:rPr>
              <a:t>Gangguan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fasa</a:t>
            </a:r>
            <a:r>
              <a:rPr lang="es-ES_tradnl" dirty="0">
                <a:latin typeface="Tempus Sans ITC" panose="04020404030D07020202" pitchFamily="82" charset="0"/>
                <a:ea typeface="Times New Roman" panose="02020603050405020304" pitchFamily="18" charset="0"/>
              </a:rPr>
              <a:t> dan </a:t>
            </a:r>
            <a:r>
              <a:rPr lang="es-ES_tradnl" dirty="0" err="1">
                <a:latin typeface="Tempus Sans ITC" panose="04020404030D07020202" pitchFamily="82" charset="0"/>
                <a:ea typeface="Times New Roman" panose="02020603050405020304" pitchFamily="18" charset="0"/>
              </a:rPr>
              <a:t>atau</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gangguan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tanah</a:t>
            </a:r>
            <a:r>
              <a:rPr lang="es-ES_tradnl" dirty="0">
                <a:latin typeface="Tempus Sans ITC" panose="04020404030D07020202" pitchFamily="82" charset="0"/>
                <a:ea typeface="Times New Roman" panose="02020603050405020304" pitchFamily="18" charset="0"/>
              </a:rPr>
              <a:t> pada </a:t>
            </a:r>
            <a:r>
              <a:rPr lang="es-ES_tradnl" dirty="0" err="1">
                <a:latin typeface="Tempus Sans ITC" panose="04020404030D07020202" pitchFamily="82" charset="0"/>
                <a:ea typeface="Times New Roman" panose="02020603050405020304" pitchFamily="18" charset="0"/>
              </a:rPr>
              <a:t>stator</a:t>
            </a:r>
            <a:r>
              <a:rPr lang="es-ES_tradnl" dirty="0">
                <a:latin typeface="Tempus Sans ITC" panose="04020404030D07020202" pitchFamily="82" charset="0"/>
                <a:ea typeface="Times New Roman" panose="02020603050405020304" pitchFamily="18" charset="0"/>
              </a:rPr>
              <a:t> dan </a:t>
            </a:r>
            <a:r>
              <a:rPr lang="es-ES_tradnl" dirty="0" err="1">
                <a:latin typeface="Tempus Sans ITC" panose="04020404030D07020202" pitchFamily="82" charset="0"/>
                <a:ea typeface="Times New Roman" panose="02020603050405020304" pitchFamily="18" charset="0"/>
              </a:rPr>
              <a:t>daerah</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proteksi</a:t>
            </a:r>
            <a:r>
              <a:rPr lang="es-ES_tradnl" dirty="0">
                <a:latin typeface="Tempus Sans ITC" panose="04020404030D07020202" pitchFamily="82" charset="0"/>
                <a:ea typeface="Times New Roman" panose="02020603050405020304" pitchFamily="18" charset="0"/>
              </a:rPr>
              <a:t> yang </a:t>
            </a:r>
            <a:r>
              <a:rPr lang="es-ES_tradnl" dirty="0" err="1">
                <a:latin typeface="Tempus Sans ITC" panose="04020404030D07020202" pitchFamily="82" charset="0"/>
                <a:ea typeface="Times New Roman" panose="02020603050405020304" pitchFamily="18" charset="0"/>
              </a:rPr>
              <a:t>berhubungan</a:t>
            </a:r>
            <a:r>
              <a:rPr lang="es-ES_tradnl" dirty="0">
                <a:latin typeface="Tempus Sans ITC" panose="04020404030D07020202" pitchFamily="82" charset="0"/>
                <a:ea typeface="Times New Roman" panose="02020603050405020304" pitchFamily="18" charset="0"/>
              </a:rPr>
              <a:t>.</a:t>
            </a:r>
            <a:endParaRPr lang="id-ID" b="1"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eriod"/>
              <a:tabLst>
                <a:tab pos="234315" algn="l"/>
                <a:tab pos="457200" algn="l"/>
              </a:tabLst>
            </a:pPr>
            <a:r>
              <a:rPr lang="id-ID" dirty="0">
                <a:latin typeface="Tempus Sans ITC" panose="04020404030D07020202" pitchFamily="82" charset="0"/>
                <a:ea typeface="Times New Roman" panose="02020603050405020304" pitchFamily="18" charset="0"/>
              </a:rPr>
              <a:t>Gangguan tanah pada rotor (belitan medan)</a:t>
            </a:r>
            <a:endParaRPr lang="id-ID" b="1" dirty="0">
              <a:latin typeface="Times New Roman" panose="02020603050405020304" pitchFamily="18" charset="0"/>
              <a:ea typeface="Times New Roman" panose="02020603050405020304" pitchFamily="18" charset="0"/>
            </a:endParaRPr>
          </a:p>
        </p:txBody>
      </p:sp>
      <p:sp>
        <p:nvSpPr>
          <p:cNvPr id="9" name="Rectangle 8"/>
          <p:cNvSpPr/>
          <p:nvPr/>
        </p:nvSpPr>
        <p:spPr>
          <a:xfrm>
            <a:off x="419282" y="2468077"/>
            <a:ext cx="5524317" cy="400110"/>
          </a:xfrm>
          <a:prstGeom prst="rect">
            <a:avLst/>
          </a:prstGeom>
        </p:spPr>
        <p:txBody>
          <a:bodyPr wrap="square">
            <a:spAutoFit/>
          </a:bodyPr>
          <a:lstStyle/>
          <a:p>
            <a:r>
              <a:rPr lang="es-ES_tradnl" dirty="0" err="1">
                <a:latin typeface="Tempus Sans ITC" panose="04020404030D07020202" pitchFamily="82" charset="0"/>
                <a:ea typeface="Times New Roman" panose="02020603050405020304" pitchFamily="18" charset="0"/>
              </a:rPr>
              <a:t>Kondisi</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sistem</a:t>
            </a:r>
            <a:r>
              <a:rPr lang="es-ES_tradnl" dirty="0">
                <a:latin typeface="Tempus Sans ITC" panose="04020404030D07020202" pitchFamily="82" charset="0"/>
                <a:ea typeface="Times New Roman" panose="02020603050405020304" pitchFamily="18" charset="0"/>
              </a:rPr>
              <a:t> dan </a:t>
            </a:r>
            <a:r>
              <a:rPr lang="es-ES_tradnl" dirty="0" err="1">
                <a:latin typeface="Tempus Sans ITC" panose="04020404030D07020202" pitchFamily="82" charset="0"/>
                <a:ea typeface="Times New Roman" panose="02020603050405020304" pitchFamily="18" charset="0"/>
              </a:rPr>
              <a:t>atau</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operasi</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tidak</a:t>
            </a:r>
            <a:r>
              <a:rPr lang="es-ES_tradnl" dirty="0">
                <a:latin typeface="Tempus Sans ITC" panose="04020404030D07020202" pitchFamily="82" charset="0"/>
                <a:ea typeface="Times New Roman" panose="02020603050405020304" pitchFamily="18" charset="0"/>
              </a:rPr>
              <a:t> normal</a:t>
            </a:r>
            <a:endParaRPr lang="id-ID" dirty="0"/>
          </a:p>
        </p:txBody>
      </p:sp>
    </p:spTree>
    <p:extLst>
      <p:ext uri="{BB962C8B-B14F-4D97-AF65-F5344CB8AC3E}">
        <p14:creationId xmlns:p14="http://schemas.microsoft.com/office/powerpoint/2010/main" val="150238242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149</a:t>
            </a:fld>
            <a:endParaRPr lang="en-US" altLang="id-ID"/>
          </a:p>
        </p:txBody>
      </p:sp>
      <p:sp>
        <p:nvSpPr>
          <p:cNvPr id="2" name="Rectangle 1"/>
          <p:cNvSpPr/>
          <p:nvPr/>
        </p:nvSpPr>
        <p:spPr>
          <a:xfrm>
            <a:off x="228600" y="228600"/>
            <a:ext cx="5791200" cy="400110"/>
          </a:xfrm>
          <a:prstGeom prst="rect">
            <a:avLst/>
          </a:prstGeom>
        </p:spPr>
        <p:txBody>
          <a:bodyPr wrap="square">
            <a:spAutoFit/>
          </a:bodyPr>
          <a:lstStyle/>
          <a:p>
            <a:pPr algn="just">
              <a:spcAft>
                <a:spcPts val="0"/>
              </a:spcAft>
              <a:tabLst>
                <a:tab pos="234315" algn="l"/>
              </a:tabLst>
            </a:pPr>
            <a:r>
              <a:rPr lang="id-ID" b="1" cap="all" dirty="0">
                <a:latin typeface="Tempus Sans ITC" panose="04020404030D07020202" pitchFamily="82" charset="0"/>
                <a:ea typeface="Times New Roman" panose="02020603050405020304" pitchFamily="18" charset="0"/>
              </a:rPr>
              <a:t>7. 2  HUBUNGAN-HUBUNGAN GENERATOR</a:t>
            </a:r>
            <a:endParaRPr lang="id-ID"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609600" y="762000"/>
            <a:ext cx="4572000" cy="400110"/>
          </a:xfrm>
          <a:prstGeom prst="rect">
            <a:avLst/>
          </a:prstGeom>
        </p:spPr>
        <p:txBody>
          <a:bodyPr>
            <a:spAutoFit/>
          </a:bodyPr>
          <a:lstStyle/>
          <a:p>
            <a:pPr algn="just">
              <a:spcAft>
                <a:spcPts val="0"/>
              </a:spcAft>
              <a:tabLst>
                <a:tab pos="234315" algn="l"/>
              </a:tabLst>
            </a:pPr>
            <a:r>
              <a:rPr lang="en-US" dirty="0" err="1" smtClean="0">
                <a:latin typeface="Tempus Sans ITC" panose="04020404030D07020202" pitchFamily="82" charset="0"/>
                <a:ea typeface="Times New Roman" panose="02020603050405020304" pitchFamily="18" charset="0"/>
              </a:rPr>
              <a:t>Hubungan</a:t>
            </a:r>
            <a:r>
              <a:rPr lang="en-US" dirty="0" smtClean="0">
                <a:latin typeface="Tempus Sans ITC" panose="04020404030D07020202" pitchFamily="82" charset="0"/>
                <a:ea typeface="Times New Roman" panose="02020603050405020304" pitchFamily="18" charset="0"/>
              </a:rPr>
              <a:t> generator  </a:t>
            </a:r>
            <a:r>
              <a:rPr lang="en-US" dirty="0" err="1" smtClean="0">
                <a:latin typeface="Tempus Sans ITC" panose="04020404030D07020202" pitchFamily="82" charset="0"/>
                <a:ea typeface="Times New Roman" panose="02020603050405020304" pitchFamily="18" charset="0"/>
              </a:rPr>
              <a:t>umumnya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adalah</a:t>
            </a:r>
            <a:r>
              <a:rPr lang="en-US" dirty="0" smtClean="0">
                <a:latin typeface="Tempus Sans ITC" panose="04020404030D07020202" pitchFamily="82" charset="0"/>
                <a:ea typeface="Times New Roman" panose="02020603050405020304" pitchFamily="18" charset="0"/>
              </a:rPr>
              <a:t>:</a:t>
            </a:r>
            <a:endParaRPr lang="id-ID" b="1"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5715000" y="1228398"/>
            <a:ext cx="2971800" cy="1938992"/>
          </a:xfrm>
          <a:prstGeom prst="rect">
            <a:avLst/>
          </a:prstGeom>
        </p:spPr>
        <p:txBody>
          <a:bodyPr wrap="square">
            <a:spAutoFit/>
          </a:bodyPr>
          <a:lstStyle/>
          <a:p>
            <a:r>
              <a:rPr lang="en-US" dirty="0" err="1">
                <a:latin typeface="Tempus Sans ITC" panose="04020404030D07020202" pitchFamily="82" charset="0"/>
                <a:ea typeface="Times New Roman" panose="02020603050405020304" pitchFamily="18" charset="0"/>
                <a:cs typeface="Times New Roman" panose="02020603050405020304" pitchFamily="18" charset="0"/>
              </a:rPr>
              <a:t>Terhubung</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langsung</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satu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atau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beberapa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melalui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Pemutus</a:t>
            </a:r>
            <a:r>
              <a:rPr lang="en-US" dirty="0">
                <a:latin typeface="Tempus Sans ITC" panose="04020404030D07020202" pitchFamily="82" charset="0"/>
                <a:ea typeface="Times New Roman" panose="02020603050405020304" pitchFamily="18" charset="0"/>
                <a:cs typeface="Times New Roman" panose="02020603050405020304" pitchFamily="18" charset="0"/>
              </a:rPr>
              <a:t> Tenaga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ke</a:t>
            </a:r>
            <a:r>
              <a:rPr lang="en-US" dirty="0">
                <a:latin typeface="Tempus Sans ITC" panose="04020404030D07020202" pitchFamily="82" charset="0"/>
                <a:ea typeface="Times New Roman" panose="02020603050405020304" pitchFamily="18" charset="0"/>
                <a:cs typeface="Times New Roman" panose="02020603050405020304" pitchFamily="18" charset="0"/>
              </a:rPr>
              <a:t> Bus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aatau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Rel</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daya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seperti</a:t>
            </a:r>
            <a:r>
              <a:rPr lang="en-US" dirty="0">
                <a:latin typeface="Tempus Sans ITC" panose="04020404030D07020202" pitchFamily="82" charset="0"/>
                <a:ea typeface="Times New Roman" panose="02020603050405020304" pitchFamily="18" charset="0"/>
                <a:cs typeface="Times New Roman" panose="02020603050405020304" pitchFamily="18" charset="0"/>
              </a:rPr>
              <a:t> yang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ditunjukkan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Gambar</a:t>
            </a:r>
            <a:r>
              <a:rPr lang="en-US" dirty="0">
                <a:latin typeface="Tempus Sans ITC" panose="04020404030D07020202" pitchFamily="82" charset="0"/>
                <a:ea typeface="Times New Roman" panose="02020603050405020304" pitchFamily="18" charset="0"/>
                <a:cs typeface="Times New Roman" panose="02020603050405020304" pitchFamily="18" charset="0"/>
              </a:rPr>
              <a:t> 7-2. </a:t>
            </a:r>
            <a:endParaRPr lang="id-ID" dirty="0"/>
          </a:p>
        </p:txBody>
      </p:sp>
      <p:pic>
        <p:nvPicPr>
          <p:cNvPr id="1026" name="Picture 2" descr="10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086" y="1447800"/>
            <a:ext cx="458761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13228" y="3687901"/>
            <a:ext cx="7997371" cy="1938992"/>
          </a:xfrm>
          <a:prstGeom prst="rect">
            <a:avLst/>
          </a:prstGeom>
        </p:spPr>
        <p:txBody>
          <a:bodyPr wrap="square">
            <a:spAutoFit/>
          </a:bodyPr>
          <a:lstStyle/>
          <a:p>
            <a:r>
              <a:rPr lang="en-US" dirty="0" err="1">
                <a:latin typeface="Tempus Sans ITC" panose="04020404030D07020202" pitchFamily="82" charset="0"/>
                <a:ea typeface="Times New Roman" panose="02020603050405020304" pitchFamily="18" charset="0"/>
                <a:cs typeface="Times New Roman" panose="02020603050405020304" pitchFamily="18" charset="0"/>
              </a:rPr>
              <a:t>Biasanya</a:t>
            </a:r>
            <a:r>
              <a:rPr lang="en-US" dirty="0">
                <a:latin typeface="Tempus Sans ITC" panose="04020404030D07020202" pitchFamily="82" charset="0"/>
                <a:ea typeface="Times New Roman" panose="02020603050405020304" pitchFamily="18" charset="0"/>
                <a:cs typeface="Times New Roman" panose="02020603050405020304" pitchFamily="18" charset="0"/>
              </a:rPr>
              <a:t> Generator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terhubung</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Wyei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tetapi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dapat</a:t>
            </a:r>
            <a:r>
              <a:rPr lang="en-US" dirty="0">
                <a:latin typeface="Tempus Sans ITC" panose="04020404030D07020202" pitchFamily="82" charset="0"/>
                <a:ea typeface="Times New Roman" panose="02020603050405020304" pitchFamily="18" charset="0"/>
                <a:cs typeface="Times New Roman" panose="02020603050405020304" pitchFamily="18" charset="0"/>
              </a:rPr>
              <a:t> juga delta.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Biasanya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digunakan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n-US" dirty="0">
                <a:latin typeface="Tempus Sans ITC" panose="04020404030D07020202" pitchFamily="82" charset="0"/>
                <a:ea typeface="Times New Roman" panose="02020603050405020304" pitchFamily="18" charset="0"/>
                <a:cs typeface="Times New Roman" panose="02020603050405020304" pitchFamily="18" charset="0"/>
              </a:rPr>
              <a:t> Generator-Generator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n-US" dirty="0">
                <a:latin typeface="Tempus Sans ITC" panose="04020404030D07020202" pitchFamily="82" charset="0"/>
                <a:ea typeface="Times New Roman" panose="02020603050405020304" pitchFamily="18" charset="0"/>
                <a:cs typeface="Times New Roman" panose="02020603050405020304" pitchFamily="18" charset="0"/>
              </a:rPr>
              <a:t> kVA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MVA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kecil</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khususnya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pembangkit</a:t>
            </a:r>
            <a:r>
              <a:rPr lang="en-US" dirty="0">
                <a:latin typeface="Tempus Sans ITC" panose="04020404030D07020202" pitchFamily="82" charset="0"/>
                <a:ea typeface="Times New Roman" panose="02020603050405020304" pitchFamily="18" charset="0"/>
                <a:cs typeface="Times New Roman" panose="02020603050405020304" pitchFamily="18" charset="0"/>
              </a:rPr>
              <a:t> air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industri</a:t>
            </a:r>
            <a:r>
              <a:rPr lang="en-US" dirty="0">
                <a:latin typeface="Tempus Sans ITC" panose="04020404030D07020202" pitchFamily="82" charset="0"/>
                <a:ea typeface="Times New Roman" panose="02020603050405020304" pitchFamily="18" charset="0"/>
                <a:cs typeface="Times New Roman" panose="02020603050405020304" pitchFamily="18" charset="0"/>
              </a:rPr>
              <a:t> yang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memiliki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pembangkit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sendiri</a:t>
            </a:r>
            <a:r>
              <a:rPr lang="en-US" dirty="0">
                <a:latin typeface="Tempus Sans ITC" panose="04020404030D07020202" pitchFamily="82" charset="0"/>
                <a:ea typeface="Times New Roman" panose="02020603050405020304" pitchFamily="18" charset="0"/>
                <a:cs typeface="Times New Roman" panose="02020603050405020304" pitchFamily="18" charset="0"/>
              </a:rPr>
              <a:t>. Generator-Generator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mungkin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terhubung</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ke</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pentanahan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sistem</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tenaga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secara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langsung</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atau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melalui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isolasi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hubungan</a:t>
            </a:r>
            <a:r>
              <a:rPr lang="en-US" dirty="0">
                <a:latin typeface="Tempus Sans ITC" panose="04020404030D07020202" pitchFamily="82" charset="0"/>
                <a:ea typeface="Times New Roman" panose="02020603050405020304" pitchFamily="18" charset="0"/>
                <a:cs typeface="Times New Roman" panose="02020603050405020304" pitchFamily="18" charset="0"/>
              </a:rPr>
              <a:t> Delta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dari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Transformator</a:t>
            </a:r>
            <a:r>
              <a:rPr lang="en-US" dirty="0">
                <a:latin typeface="Tempus Sans ITC" panose="04020404030D07020202" pitchFamily="82" charset="0"/>
                <a:ea typeface="Times New Roman" panose="02020603050405020304" pitchFamily="18" charset="0"/>
                <a:cs typeface="Times New Roman" panose="02020603050405020304" pitchFamily="18" charset="0"/>
              </a:rPr>
              <a:t>.</a:t>
            </a:r>
            <a:endParaRPr lang="id-ID" dirty="0"/>
          </a:p>
        </p:txBody>
      </p:sp>
    </p:spTree>
    <p:extLst>
      <p:ext uri="{BB962C8B-B14F-4D97-AF65-F5344CB8AC3E}">
        <p14:creationId xmlns:p14="http://schemas.microsoft.com/office/powerpoint/2010/main" val="2065362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0A2F34-B57C-4A1C-AB72-5FE60B551EB1}" type="datetime1">
              <a:rPr lang="en-US" altLang="id-ID" smtClean="0"/>
              <a:t>5/15/2017</a:t>
            </a:fld>
            <a:endParaRPr lang="en-US" altLang="id-ID"/>
          </a:p>
        </p:txBody>
      </p:sp>
      <p:sp>
        <p:nvSpPr>
          <p:cNvPr id="5" name="Slide Number Placeholder 5"/>
          <p:cNvSpPr>
            <a:spLocks noGrp="1"/>
          </p:cNvSpPr>
          <p:nvPr>
            <p:ph type="sldNum" sz="quarter" idx="12"/>
          </p:nvPr>
        </p:nvSpPr>
        <p:spPr/>
        <p:txBody>
          <a:bodyPr/>
          <a:lstStyle/>
          <a:p>
            <a:fld id="{9E8D3233-90DF-49E2-BC39-9EBD860E6C9D}" type="slidenum">
              <a:rPr lang="en-US" altLang="id-ID"/>
              <a:pPr/>
              <a:t>15</a:t>
            </a:fld>
            <a:endParaRPr lang="en-US" altLang="id-ID"/>
          </a:p>
        </p:txBody>
      </p:sp>
      <p:sp>
        <p:nvSpPr>
          <p:cNvPr id="145410" name="Rectangle 2"/>
          <p:cNvSpPr>
            <a:spLocks noChangeArrowheads="1"/>
          </p:cNvSpPr>
          <p:nvPr/>
        </p:nvSpPr>
        <p:spPr bwMode="auto">
          <a:xfrm>
            <a:off x="304800" y="136525"/>
            <a:ext cx="86439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id-ID" altLang="id-ID"/>
              <a:t>Tipikal besar daya yang dapat ditransmisikan sebagai fungsi dari waktu pemulihan</a:t>
            </a:r>
            <a:r>
              <a:rPr lang="en-US" altLang="id-ID"/>
              <a:t> </a:t>
            </a:r>
          </a:p>
        </p:txBody>
      </p:sp>
      <p:pic>
        <p:nvPicPr>
          <p:cNvPr id="145411" name="Picture 3"/>
          <p:cNvPicPr>
            <a:picLocks noChangeAspect="1" noChangeArrowheads="1"/>
          </p:cNvPicPr>
          <p:nvPr/>
        </p:nvPicPr>
        <p:blipFill>
          <a:blip r:embed="rId2">
            <a:lum bright="-22000"/>
            <a:extLst>
              <a:ext uri="{28A0092B-C50C-407E-A947-70E740481C1C}">
                <a14:useLocalDpi xmlns:a14="http://schemas.microsoft.com/office/drawing/2010/main" val="0"/>
              </a:ext>
            </a:extLst>
          </a:blip>
          <a:srcRect/>
          <a:stretch>
            <a:fillRect/>
          </a:stretch>
        </p:blipFill>
        <p:spPr bwMode="auto">
          <a:xfrm>
            <a:off x="762000" y="1143000"/>
            <a:ext cx="7010400" cy="423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45410"/>
                                        </p:tgtEl>
                                        <p:attrNameLst>
                                          <p:attrName>style.visibility</p:attrName>
                                        </p:attrNameLst>
                                      </p:cBhvr>
                                      <p:to>
                                        <p:strVal val="visible"/>
                                      </p:to>
                                    </p:set>
                                    <p:animEffect transition="in" filter="wedge">
                                      <p:cBhvr>
                                        <p:cTn id="7" dur="2000"/>
                                        <p:tgtEl>
                                          <p:spTgt spid="145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145411"/>
                                        </p:tgtEl>
                                        <p:attrNameLst>
                                          <p:attrName>style.visibility</p:attrName>
                                        </p:attrNameLst>
                                      </p:cBhvr>
                                      <p:to>
                                        <p:strVal val="visible"/>
                                      </p:to>
                                    </p:set>
                                    <p:anim calcmode="lin" valueType="num">
                                      <p:cBhvr>
                                        <p:cTn id="12" dur="1000" fill="hold"/>
                                        <p:tgtEl>
                                          <p:spTgt spid="145411"/>
                                        </p:tgtEl>
                                        <p:attrNameLst>
                                          <p:attrName>ppt_w</p:attrName>
                                        </p:attrNameLst>
                                      </p:cBhvr>
                                      <p:tavLst>
                                        <p:tav tm="0">
                                          <p:val>
                                            <p:strVal val="#ppt_w*0.70"/>
                                          </p:val>
                                        </p:tav>
                                        <p:tav tm="100000">
                                          <p:val>
                                            <p:strVal val="#ppt_w"/>
                                          </p:val>
                                        </p:tav>
                                      </p:tavLst>
                                    </p:anim>
                                    <p:anim calcmode="lin" valueType="num">
                                      <p:cBhvr>
                                        <p:cTn id="13" dur="1000" fill="hold"/>
                                        <p:tgtEl>
                                          <p:spTgt spid="145411"/>
                                        </p:tgtEl>
                                        <p:attrNameLst>
                                          <p:attrName>ppt_h</p:attrName>
                                        </p:attrNameLst>
                                      </p:cBhvr>
                                      <p:tavLst>
                                        <p:tav tm="0">
                                          <p:val>
                                            <p:strVal val="#ppt_h"/>
                                          </p:val>
                                        </p:tav>
                                        <p:tav tm="100000">
                                          <p:val>
                                            <p:strVal val="#ppt_h"/>
                                          </p:val>
                                        </p:tav>
                                      </p:tavLst>
                                    </p:anim>
                                    <p:animEffect transition="in" filter="fade">
                                      <p:cBhvr>
                                        <p:cTn id="14" dur="1000"/>
                                        <p:tgtEl>
                                          <p:spTgt spid="145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150</a:t>
            </a:fld>
            <a:endParaRPr lang="en-US" altLang="id-ID"/>
          </a:p>
        </p:txBody>
      </p:sp>
      <p:sp>
        <p:nvSpPr>
          <p:cNvPr id="2" name="Rectangle 1"/>
          <p:cNvSpPr/>
          <p:nvPr/>
        </p:nvSpPr>
        <p:spPr>
          <a:xfrm>
            <a:off x="5867400" y="1643797"/>
            <a:ext cx="2616200" cy="1323439"/>
          </a:xfrm>
          <a:prstGeom prst="rect">
            <a:avLst/>
          </a:prstGeom>
        </p:spPr>
        <p:txBody>
          <a:bodyPr wrap="square">
            <a:spAutoFit/>
          </a:bodyPr>
          <a:lstStyle/>
          <a:p>
            <a:r>
              <a:rPr lang="en-US" dirty="0" err="1" smtClean="0">
                <a:latin typeface="Tempus Sans ITC" panose="04020404030D07020202" pitchFamily="82" charset="0"/>
                <a:ea typeface="Times New Roman" panose="02020603050405020304" pitchFamily="18" charset="0"/>
                <a:cs typeface="Times New Roman" panose="02020603050405020304" pitchFamily="18" charset="0"/>
              </a:rPr>
              <a:t>Hubungan</a:t>
            </a:r>
            <a:r>
              <a:rPr lang="en-US"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tipe</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ini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sering</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digunakan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n-US" dirty="0">
                <a:latin typeface="Tempus Sans ITC" panose="04020404030D07020202" pitchFamily="82" charset="0"/>
                <a:ea typeface="Times New Roman" panose="02020603050405020304" pitchFamily="18" charset="0"/>
                <a:cs typeface="Times New Roman" panose="02020603050405020304" pitchFamily="18" charset="0"/>
              </a:rPr>
              <a:t> Generator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ukuran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besar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endParaRPr lang="id-ID" dirty="0"/>
          </a:p>
        </p:txBody>
      </p:sp>
      <p:pic>
        <p:nvPicPr>
          <p:cNvPr id="2050" name="Picture 2" descr="10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525" y="1325631"/>
            <a:ext cx="5121275"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17524" y="304800"/>
            <a:ext cx="8474075" cy="707886"/>
          </a:xfrm>
          <a:prstGeom prst="rect">
            <a:avLst/>
          </a:prstGeom>
        </p:spPr>
        <p:txBody>
          <a:bodyPr wrap="square">
            <a:spAutoFit/>
          </a:bodyPr>
          <a:lstStyle/>
          <a:p>
            <a:r>
              <a:rPr lang="en-US" dirty="0" err="1">
                <a:latin typeface="Tempus Sans ITC" panose="04020404030D07020202" pitchFamily="82" charset="0"/>
                <a:ea typeface="Times New Roman" panose="02020603050405020304" pitchFamily="18" charset="0"/>
                <a:cs typeface="Times New Roman" panose="02020603050405020304" pitchFamily="18" charset="0"/>
              </a:rPr>
              <a:t>Hubungan</a:t>
            </a:r>
            <a:r>
              <a:rPr lang="en-US" dirty="0">
                <a:latin typeface="Tempus Sans ITC" panose="04020404030D07020202" pitchFamily="82" charset="0"/>
                <a:ea typeface="Times New Roman" panose="02020603050405020304" pitchFamily="18" charset="0"/>
                <a:cs typeface="Times New Roman" panose="02020603050405020304" pitchFamily="18" charset="0"/>
              </a:rPr>
              <a:t> Unit,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dimana</a:t>
            </a:r>
            <a:r>
              <a:rPr lang="en-US" dirty="0">
                <a:latin typeface="Tempus Sans ITC" panose="04020404030D07020202" pitchFamily="82" charset="0"/>
                <a:ea typeface="Times New Roman" panose="02020603050405020304" pitchFamily="18" charset="0"/>
                <a:cs typeface="Times New Roman" panose="02020603050405020304" pitchFamily="18" charset="0"/>
              </a:rPr>
              <a:t> Generator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dihubungkan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langsung</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ke</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Transformator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tanpa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melalui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Pemutus</a:t>
            </a:r>
            <a:r>
              <a:rPr lang="en-US" dirty="0">
                <a:latin typeface="Tempus Sans ITC" panose="04020404030D07020202" pitchFamily="82" charset="0"/>
                <a:ea typeface="Times New Roman" panose="02020603050405020304" pitchFamily="18" charset="0"/>
                <a:cs typeface="Times New Roman" panose="02020603050405020304" pitchFamily="18" charset="0"/>
              </a:rPr>
              <a:t> Tenaga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seperti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ditunjukkan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Gambar</a:t>
            </a:r>
            <a:r>
              <a:rPr lang="en-US" dirty="0">
                <a:latin typeface="Tempus Sans ITC" panose="04020404030D07020202" pitchFamily="82" charset="0"/>
                <a:ea typeface="Times New Roman" panose="02020603050405020304" pitchFamily="18" charset="0"/>
                <a:cs typeface="Times New Roman" panose="02020603050405020304" pitchFamily="18" charset="0"/>
              </a:rPr>
              <a:t> 7-3. </a:t>
            </a:r>
            <a:endParaRPr lang="id-ID" dirty="0"/>
          </a:p>
        </p:txBody>
      </p:sp>
      <p:sp>
        <p:nvSpPr>
          <p:cNvPr id="6" name="Rectangle 5"/>
          <p:cNvSpPr/>
          <p:nvPr/>
        </p:nvSpPr>
        <p:spPr>
          <a:xfrm>
            <a:off x="517524" y="3690680"/>
            <a:ext cx="8321676" cy="1631216"/>
          </a:xfrm>
          <a:prstGeom prst="rect">
            <a:avLst/>
          </a:prstGeom>
        </p:spPr>
        <p:txBody>
          <a:bodyPr wrap="square">
            <a:spAutoFit/>
          </a:bodyPr>
          <a:lstStyle/>
          <a:p>
            <a:r>
              <a:rPr lang="en-US" dirty="0" err="1">
                <a:latin typeface="Tempus Sans ITC" panose="04020404030D07020202" pitchFamily="82" charset="0"/>
                <a:ea typeface="Times New Roman" panose="02020603050405020304" pitchFamily="18" charset="0"/>
                <a:cs typeface="Times New Roman" panose="02020603050405020304" pitchFamily="18" charset="0"/>
              </a:rPr>
              <a:t>Kebanyakan</a:t>
            </a:r>
            <a:r>
              <a:rPr lang="en-US" dirty="0">
                <a:latin typeface="Tempus Sans ITC" panose="04020404030D07020202" pitchFamily="82" charset="0"/>
                <a:ea typeface="Times New Roman" panose="02020603050405020304" pitchFamily="18" charset="0"/>
                <a:cs typeface="Times New Roman" panose="02020603050405020304" pitchFamily="18" charset="0"/>
              </a:rPr>
              <a:t> Generator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terhubung</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Wyei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sedikit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sekali</a:t>
            </a:r>
            <a:r>
              <a:rPr lang="en-US" dirty="0">
                <a:latin typeface="Tempus Sans ITC" panose="04020404030D07020202" pitchFamily="82" charset="0"/>
                <a:ea typeface="Times New Roman" panose="02020603050405020304" pitchFamily="18" charset="0"/>
                <a:cs typeface="Times New Roman" panose="02020603050405020304" pitchFamily="18" charset="0"/>
              </a:rPr>
              <a:t> yang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terhubung</a:t>
            </a:r>
            <a:r>
              <a:rPr lang="en-US" dirty="0">
                <a:latin typeface="Tempus Sans ITC" panose="04020404030D07020202" pitchFamily="82" charset="0"/>
                <a:ea typeface="Times New Roman" panose="02020603050405020304" pitchFamily="18" charset="0"/>
                <a:cs typeface="Times New Roman" panose="02020603050405020304" pitchFamily="18" charset="0"/>
              </a:rPr>
              <a:t> Delta.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Hubungan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ini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dapat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dilakukan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satu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atau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beberapa</a:t>
            </a:r>
            <a:r>
              <a:rPr lang="en-US" dirty="0">
                <a:latin typeface="Tempus Sans ITC" panose="04020404030D07020202" pitchFamily="82" charset="0"/>
                <a:ea typeface="Times New Roman" panose="02020603050405020304" pitchFamily="18" charset="0"/>
                <a:cs typeface="Times New Roman" panose="02020603050405020304" pitchFamily="18" charset="0"/>
              </a:rPr>
              <a:t> Generator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terpisah</a:t>
            </a:r>
            <a:r>
              <a:rPr lang="en-US" dirty="0">
                <a:latin typeface="Tempus Sans ITC" panose="04020404030D07020202" pitchFamily="82" charset="0"/>
                <a:ea typeface="Times New Roman" panose="02020603050405020304" pitchFamily="18" charset="0"/>
                <a:cs typeface="Times New Roman" panose="02020603050405020304" pitchFamily="18" charset="0"/>
              </a:rPr>
              <a:t> (cross-compound) yang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digerakkan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oleh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suatu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sistem</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penggerak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mula</a:t>
            </a:r>
            <a:r>
              <a:rPr lang="en-US" dirty="0">
                <a:latin typeface="Tempus Sans ITC" panose="04020404030D07020202" pitchFamily="82" charset="0"/>
                <a:ea typeface="Times New Roman" panose="02020603050405020304" pitchFamily="18" charset="0"/>
                <a:cs typeface="Times New Roman" panose="02020603050405020304" pitchFamily="18" charset="0"/>
              </a:rPr>
              <a:t>. Generator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dapat</a:t>
            </a:r>
            <a:r>
              <a:rPr lang="en-US" dirty="0">
                <a:latin typeface="Tempus Sans ITC" panose="04020404030D07020202" pitchFamily="82" charset="0"/>
                <a:ea typeface="Times New Roman" panose="02020603050405020304" pitchFamily="18" charset="0"/>
                <a:cs typeface="Times New Roman" panose="02020603050405020304" pitchFamily="18" charset="0"/>
              </a:rPr>
              <a:t> pula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dihubungkan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ke</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sistem</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melalui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sebuah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AutoTransformator</a:t>
            </a:r>
            <a:r>
              <a:rPr lang="en-US" dirty="0">
                <a:latin typeface="Tempus Sans ITC" panose="04020404030D07020202" pitchFamily="82" charset="0"/>
                <a:ea typeface="Times New Roman" panose="02020603050405020304" pitchFamily="18" charset="0"/>
                <a:cs typeface="Times New Roman" panose="02020603050405020304" pitchFamily="18" charset="0"/>
              </a:rPr>
              <a:t>.</a:t>
            </a:r>
            <a:endParaRPr lang="id-ID" dirty="0"/>
          </a:p>
        </p:txBody>
      </p:sp>
    </p:spTree>
    <p:extLst>
      <p:ext uri="{BB962C8B-B14F-4D97-AF65-F5344CB8AC3E}">
        <p14:creationId xmlns:p14="http://schemas.microsoft.com/office/powerpoint/2010/main" val="9175938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151</a:t>
            </a:fld>
            <a:endParaRPr lang="en-US" altLang="id-ID"/>
          </a:p>
        </p:txBody>
      </p:sp>
      <p:sp>
        <p:nvSpPr>
          <p:cNvPr id="2" name="Rectangle 1"/>
          <p:cNvSpPr/>
          <p:nvPr/>
        </p:nvSpPr>
        <p:spPr>
          <a:xfrm>
            <a:off x="304800" y="304800"/>
            <a:ext cx="6400800" cy="400110"/>
          </a:xfrm>
          <a:prstGeom prst="rect">
            <a:avLst/>
          </a:prstGeom>
        </p:spPr>
        <p:txBody>
          <a:bodyPr wrap="square">
            <a:spAutoFit/>
          </a:bodyPr>
          <a:lstStyle/>
          <a:p>
            <a:pPr algn="just">
              <a:spcAft>
                <a:spcPts val="0"/>
              </a:spcAft>
              <a:tabLst>
                <a:tab pos="234315" algn="l"/>
                <a:tab pos="270510" algn="l"/>
              </a:tabLst>
            </a:pPr>
            <a:r>
              <a:rPr lang="id-ID" b="1" cap="all" dirty="0">
                <a:latin typeface="Tempus Sans ITC" panose="04020404030D07020202" pitchFamily="82" charset="0"/>
                <a:ea typeface="Times New Roman" panose="02020603050405020304" pitchFamily="18" charset="0"/>
              </a:rPr>
              <a:t>7. 3  PROTEKSI UTAMA GANGGUAN FASA-STATOR</a:t>
            </a:r>
            <a:endParaRPr lang="id-ID"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457200" y="704910"/>
            <a:ext cx="8305800" cy="2246769"/>
          </a:xfrm>
          <a:prstGeom prst="rect">
            <a:avLst/>
          </a:prstGeom>
        </p:spPr>
        <p:txBody>
          <a:bodyPr wrap="square">
            <a:spAutoFit/>
          </a:bodyPr>
          <a:lstStyle/>
          <a:p>
            <a:pPr algn="just">
              <a:spcAft>
                <a:spcPts val="0"/>
              </a:spcAft>
              <a:tabLst>
                <a:tab pos="234315" algn="l"/>
              </a:tabLst>
            </a:pPr>
            <a:r>
              <a:rPr lang="id-ID" dirty="0" smtClean="0">
                <a:latin typeface="Tempus Sans ITC" panose="04020404030D07020202" pitchFamily="82" charset="0"/>
                <a:ea typeface="Times New Roman" panose="02020603050405020304" pitchFamily="18" charset="0"/>
              </a:rPr>
              <a:t>Gangguan fasa jarang terjadi, dan bila terjadi gangguan fasa, maka akan mengalir arus gangguan yang sangat besar. Proteksi differensial direkomendasikan untuk digunakan bagi proteksi segala tipe generator, kecuali bagi generator kecil dengan ukuran dibawah 1 MVA.Proteksi differensial sangat sensitif untuk gangguan fasa, namun tidak dapat diandalkan pada proteksi gangguan tanah, dan tergantung pada tipe pentanahan.</a:t>
            </a:r>
            <a:endParaRPr lang="id-ID" b="1"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304800" y="3074957"/>
            <a:ext cx="6019800" cy="400110"/>
          </a:xfrm>
          <a:prstGeom prst="rect">
            <a:avLst/>
          </a:prstGeom>
        </p:spPr>
        <p:txBody>
          <a:bodyPr wrap="square">
            <a:spAutoFit/>
          </a:bodyPr>
          <a:lstStyle/>
          <a:p>
            <a:pPr algn="just">
              <a:spcAft>
                <a:spcPts val="0"/>
              </a:spcAft>
            </a:pPr>
            <a:r>
              <a:rPr lang="id-ID" b="1" dirty="0">
                <a:solidFill>
                  <a:srgbClr val="333399"/>
                </a:solidFill>
                <a:latin typeface="Tempus Sans ITC" panose="04020404030D07020202" pitchFamily="82" charset="0"/>
                <a:ea typeface="Times New Roman" panose="02020603050405020304" pitchFamily="18" charset="0"/>
              </a:rPr>
              <a:t>7. 3. 1  Proteksi Diferensial Untuk Generator Kecil</a:t>
            </a:r>
            <a:endParaRPr lang="id-ID" sz="2800" dirty="0">
              <a:solidFill>
                <a:srgbClr val="333399"/>
              </a:solidFill>
              <a:effectLst/>
              <a:latin typeface="Times New Roman" panose="02020603050405020304" pitchFamily="18" charset="0"/>
              <a:ea typeface="Times New Roman" panose="02020603050405020304" pitchFamily="18" charset="0"/>
            </a:endParaRPr>
          </a:p>
        </p:txBody>
      </p:sp>
      <p:sp>
        <p:nvSpPr>
          <p:cNvPr id="7" name="Rectangle 6"/>
          <p:cNvSpPr/>
          <p:nvPr/>
        </p:nvSpPr>
        <p:spPr>
          <a:xfrm>
            <a:off x="457200" y="3482325"/>
            <a:ext cx="8229600" cy="1323439"/>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Metoda yang tersedia untuk Generator kecil ditunjukkan dalam Gambar 7-4. Kemampuan dibatasi oleh kemampuan untuk melewatkan kedua konduktor pada lubang atau jendela dari CT yang dipakai. Tipikal diameter lubang CT adalah maksimum 8 inchi. </a:t>
            </a:r>
            <a:endParaRPr lang="id-ID" dirty="0"/>
          </a:p>
        </p:txBody>
      </p:sp>
      <p:pic>
        <p:nvPicPr>
          <p:cNvPr id="3074" name="Picture 2" descr="10d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4707796"/>
            <a:ext cx="4130675" cy="2024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354174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152</a:t>
            </a:fld>
            <a:endParaRPr lang="en-US" altLang="id-ID"/>
          </a:p>
        </p:txBody>
      </p:sp>
      <p:sp>
        <p:nvSpPr>
          <p:cNvPr id="2" name="Rectangle 1"/>
          <p:cNvSpPr/>
          <p:nvPr/>
        </p:nvSpPr>
        <p:spPr>
          <a:xfrm>
            <a:off x="449943" y="304800"/>
            <a:ext cx="8229600" cy="400110"/>
          </a:xfrm>
          <a:prstGeom prst="rect">
            <a:avLst/>
          </a:prstGeom>
        </p:spPr>
        <p:txBody>
          <a:bodyPr wrap="square">
            <a:spAutoFit/>
          </a:bodyPr>
          <a:lstStyle/>
          <a:p>
            <a:pPr algn="just">
              <a:spcAft>
                <a:spcPts val="0"/>
              </a:spcAft>
              <a:tabLst>
                <a:tab pos="234315" algn="l"/>
              </a:tabLst>
            </a:pPr>
            <a:r>
              <a:rPr lang="it-IT" b="1" dirty="0" smtClean="0">
                <a:latin typeface="Tempus Sans ITC" panose="04020404030D07020202" pitchFamily="82" charset="0"/>
                <a:ea typeface="Times New Roman" panose="02020603050405020304" pitchFamily="18" charset="0"/>
              </a:rPr>
              <a:t>7. 3. </a:t>
            </a:r>
            <a:r>
              <a:rPr lang="id-ID" b="1" dirty="0" smtClean="0">
                <a:latin typeface="Tempus Sans ITC" panose="04020404030D07020202" pitchFamily="82" charset="0"/>
                <a:ea typeface="Times New Roman" panose="02020603050405020304" pitchFamily="18" charset="0"/>
              </a:rPr>
              <a:t>2</a:t>
            </a:r>
            <a:r>
              <a:rPr lang="it-IT" b="1" dirty="0" smtClean="0">
                <a:latin typeface="Tempus Sans ITC" panose="04020404030D07020202" pitchFamily="82" charset="0"/>
                <a:ea typeface="Times New Roman" panose="02020603050405020304" pitchFamily="18" charset="0"/>
              </a:rPr>
              <a:t>  </a:t>
            </a:r>
            <a:r>
              <a:rPr lang="id-ID" b="1" dirty="0" smtClean="0">
                <a:latin typeface="Tempus Sans ITC" panose="04020404030D07020202" pitchFamily="82" charset="0"/>
                <a:ea typeface="Times New Roman" panose="02020603050405020304" pitchFamily="18" charset="0"/>
              </a:rPr>
              <a:t>P</a:t>
            </a:r>
            <a:r>
              <a:rPr lang="it-IT" b="1" dirty="0" smtClean="0">
                <a:latin typeface="Tempus Sans ITC" panose="04020404030D07020202" pitchFamily="82" charset="0"/>
                <a:ea typeface="Times New Roman" panose="02020603050405020304" pitchFamily="18" charset="0"/>
              </a:rPr>
              <a:t>roteksi diferensial multi CT sebagai proteksi </a:t>
            </a:r>
            <a:r>
              <a:rPr lang="id-ID" b="1" dirty="0" smtClean="0">
                <a:latin typeface="Tempus Sans ITC" panose="04020404030D07020202" pitchFamily="82" charset="0"/>
                <a:ea typeface="Times New Roman" panose="02020603050405020304" pitchFamily="18" charset="0"/>
              </a:rPr>
              <a:t>G</a:t>
            </a:r>
            <a:r>
              <a:rPr lang="it-IT" b="1" dirty="0" smtClean="0">
                <a:latin typeface="Tempus Sans ITC" panose="04020404030D07020202" pitchFamily="82" charset="0"/>
                <a:ea typeface="Times New Roman" panose="02020603050405020304" pitchFamily="18" charset="0"/>
              </a:rPr>
              <a:t>enerator</a:t>
            </a:r>
            <a:endParaRPr lang="id-ID" b="1"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685800" y="704910"/>
            <a:ext cx="8458200" cy="1631216"/>
          </a:xfrm>
          <a:prstGeom prst="rect">
            <a:avLst/>
          </a:prstGeom>
        </p:spPr>
        <p:txBody>
          <a:bodyPr wrap="square">
            <a:spAutoFit/>
          </a:bodyPr>
          <a:lstStyle/>
          <a:p>
            <a:r>
              <a:rPr lang="it-IT" dirty="0">
                <a:latin typeface="Tempus Sans ITC" panose="04020404030D07020202" pitchFamily="82" charset="0"/>
                <a:ea typeface="Times New Roman" panose="02020603050405020304" pitchFamily="18" charset="0"/>
                <a:cs typeface="Times New Roman" panose="02020603050405020304" pitchFamily="18" charset="0"/>
              </a:rPr>
              <a:t>Untuk Generator-Generator ukuran menengah dan besar, guna memperoleh proteksi yang sensitif dan cepat digunakan rele differensial (87G). Skema ini menghasilkan proteksi utama untuk Generator dan sirkit koleganya. Rele dihubungkan dengan dua set CT, satu set CT digunakan untuk netral, dan satu lagi untuk fasa.</a:t>
            </a:r>
            <a:endParaRPr lang="id-ID" dirty="0"/>
          </a:p>
        </p:txBody>
      </p:sp>
      <p:pic>
        <p:nvPicPr>
          <p:cNvPr id="4098" name="Picture 2" descr="10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003198"/>
            <a:ext cx="3932237"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350383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153</a:t>
            </a:fld>
            <a:endParaRPr lang="en-US" altLang="id-ID"/>
          </a:p>
        </p:txBody>
      </p:sp>
      <p:sp>
        <p:nvSpPr>
          <p:cNvPr id="2" name="Rectangle 1"/>
          <p:cNvSpPr/>
          <p:nvPr/>
        </p:nvSpPr>
        <p:spPr>
          <a:xfrm>
            <a:off x="457200" y="304800"/>
            <a:ext cx="8534400" cy="1323439"/>
          </a:xfrm>
          <a:prstGeom prst="rect">
            <a:avLst/>
          </a:prstGeom>
        </p:spPr>
        <p:txBody>
          <a:bodyPr wrap="square">
            <a:spAutoFit/>
          </a:bodyPr>
          <a:lstStyle/>
          <a:p>
            <a:r>
              <a:rPr lang="es-ES_tradnl">
                <a:latin typeface="Tempus Sans ITC" panose="04020404030D07020202" pitchFamily="82" charset="0"/>
                <a:ea typeface="Times New Roman" panose="02020603050405020304" pitchFamily="18" charset="0"/>
                <a:cs typeface="Times New Roman" panose="02020603050405020304" pitchFamily="18" charset="0"/>
              </a:rPr>
              <a:t>Rele</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differensial</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karakteristik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persentase</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rendah</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direkomendasikan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dipakai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agar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mendapatkan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sensitivitas</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proteksi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Generator</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digunakan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tipe</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persentase</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tetap</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tipe</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10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sampai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25 %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atau</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ekivalennya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dan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tipe</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lebih</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rendah</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tipe</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variable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persentage</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a:t>
            </a:r>
            <a:endParaRPr lang="id-ID" dirty="0"/>
          </a:p>
        </p:txBody>
      </p:sp>
      <p:pic>
        <p:nvPicPr>
          <p:cNvPr id="5122" name="Picture 2" descr="10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1343" y="1842139"/>
            <a:ext cx="5521798" cy="464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827474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154</a:t>
            </a:fld>
            <a:endParaRPr lang="en-US" altLang="id-ID"/>
          </a:p>
        </p:txBody>
      </p:sp>
      <p:sp>
        <p:nvSpPr>
          <p:cNvPr id="2" name="Rectangle 1"/>
          <p:cNvSpPr/>
          <p:nvPr/>
        </p:nvSpPr>
        <p:spPr>
          <a:xfrm>
            <a:off x="457200" y="304800"/>
            <a:ext cx="7848600" cy="400110"/>
          </a:xfrm>
          <a:prstGeom prst="rect">
            <a:avLst/>
          </a:prstGeom>
        </p:spPr>
        <p:txBody>
          <a:bodyPr wrap="square">
            <a:spAutoFit/>
          </a:bodyPr>
          <a:lstStyle/>
          <a:p>
            <a:pPr marL="540385" indent="-540385" algn="just">
              <a:spcAft>
                <a:spcPts val="0"/>
              </a:spcAft>
              <a:tabLst>
                <a:tab pos="540385" algn="l"/>
              </a:tabLst>
            </a:pPr>
            <a:r>
              <a:rPr lang="nb-NO" b="1" dirty="0" smtClean="0">
                <a:latin typeface="Tempus Sans ITC" panose="04020404030D07020202" pitchFamily="82" charset="0"/>
                <a:ea typeface="Times New Roman" panose="02020603050405020304" pitchFamily="18" charset="0"/>
              </a:rPr>
              <a:t>7. .3..3  </a:t>
            </a:r>
            <a:r>
              <a:rPr lang="id-ID" b="1" dirty="0" smtClean="0">
                <a:latin typeface="Tempus Sans ITC" panose="04020404030D07020202" pitchFamily="82" charset="0"/>
                <a:ea typeface="Times New Roman" panose="02020603050405020304" pitchFamily="18" charset="0"/>
              </a:rPr>
              <a:t>P</a:t>
            </a:r>
            <a:r>
              <a:rPr lang="nb-NO" b="1" dirty="0" smtClean="0">
                <a:latin typeface="Tempus Sans ITC" panose="04020404030D07020202" pitchFamily="82" charset="0"/>
                <a:ea typeface="Times New Roman" panose="02020603050405020304" pitchFamily="18" charset="0"/>
              </a:rPr>
              <a:t>roteksi diferensial tegangan tinggi untuk proteksi generator</a:t>
            </a:r>
            <a:endParaRPr lang="id-ID" b="1"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740230" y="704910"/>
            <a:ext cx="7946570" cy="1938992"/>
          </a:xfrm>
          <a:prstGeom prst="rect">
            <a:avLst/>
          </a:prstGeom>
        </p:spPr>
        <p:txBody>
          <a:bodyPr wrap="square">
            <a:spAutoFit/>
          </a:bodyPr>
          <a:lstStyle/>
          <a:p>
            <a:pPr algn="just">
              <a:spcAft>
                <a:spcPts val="0"/>
              </a:spcAft>
              <a:tabLst>
                <a:tab pos="234315" algn="l"/>
              </a:tabLst>
            </a:pPr>
            <a:r>
              <a:rPr lang="nb-NO" dirty="0" smtClean="0">
                <a:latin typeface="Tempus Sans ITC" panose="04020404030D07020202" pitchFamily="82" charset="0"/>
                <a:ea typeface="Times New Roman" panose="02020603050405020304" pitchFamily="18" charset="0"/>
              </a:rPr>
              <a:t>Skema proteksi differensial tipe ini dapat pula digunakan sebagai alternatif dari tipe differensial arus yang telah dijelaskan lebih dahulu. Rele dihubungkan antara fasa dan netral meleui paralel CT. Untuk gangguan eksternal, tegangan yang melalui CT akan rendah, karena sirkulasi arus antara kedua set CT, sebagaimana ditunjukkan pada gambar 7-5. </a:t>
            </a:r>
            <a:endParaRPr lang="id-ID" b="1"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740230" y="3044012"/>
            <a:ext cx="7794170" cy="2246769"/>
          </a:xfrm>
          <a:prstGeom prst="rect">
            <a:avLst/>
          </a:prstGeom>
        </p:spPr>
        <p:txBody>
          <a:bodyPr wrap="square">
            <a:spAutoFit/>
          </a:bodyPr>
          <a:lstStyle/>
          <a:p>
            <a:pPr algn="just">
              <a:spcAft>
                <a:spcPts val="0"/>
              </a:spcAft>
              <a:tabLst>
                <a:tab pos="234315" algn="l"/>
              </a:tabLst>
            </a:pPr>
            <a:r>
              <a:rPr lang="nb-NO" dirty="0">
                <a:latin typeface="Tempus Sans ITC" panose="04020404030D07020202" pitchFamily="82" charset="0"/>
                <a:ea typeface="Times New Roman" panose="02020603050405020304" pitchFamily="18" charset="0"/>
              </a:rPr>
              <a:t>Untuk gangguan internal, arus gangguan akan melalui masing-masing CT mengeksitasi cabang dan ele impedansi tinggi sehingga CT saturasi untuk semua gangguan, menghasilkan tegangan yang cukup tinggi untuk dapat mengoperasikan rele. Skema proteksi cara ini kebanykkan digunakan untuk proteksi busbar. CT yang dibutuhkan harus dipilih lebih teliti. CT harus mempunyai karakteristik yang identik. Dan memiliki belitan sekunder terdistribusi penuh.</a:t>
            </a:r>
            <a:endParaRPr lang="id-ID"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4810756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155</a:t>
            </a:fld>
            <a:endParaRPr lang="en-US" altLang="id-ID"/>
          </a:p>
        </p:txBody>
      </p:sp>
      <p:sp>
        <p:nvSpPr>
          <p:cNvPr id="2" name="Rectangle 1"/>
          <p:cNvSpPr/>
          <p:nvPr/>
        </p:nvSpPr>
        <p:spPr>
          <a:xfrm>
            <a:off x="304800" y="304800"/>
            <a:ext cx="4978400" cy="400110"/>
          </a:xfrm>
          <a:prstGeom prst="rect">
            <a:avLst/>
          </a:prstGeom>
        </p:spPr>
        <p:txBody>
          <a:bodyPr wrap="square">
            <a:spAutoFit/>
          </a:bodyPr>
          <a:lstStyle/>
          <a:p>
            <a:pPr marL="540385" indent="-540385" algn="just">
              <a:spcAft>
                <a:spcPts val="0"/>
              </a:spcAft>
              <a:tabLst>
                <a:tab pos="540385" algn="l"/>
              </a:tabLst>
            </a:pPr>
            <a:r>
              <a:rPr lang="nb-NO" b="1" cap="all" dirty="0">
                <a:latin typeface="Tempus Sans ITC" panose="04020404030D07020202" pitchFamily="82" charset="0"/>
                <a:ea typeface="Times New Roman" panose="02020603050405020304" pitchFamily="18" charset="0"/>
              </a:rPr>
              <a:t>7. .3..4  </a:t>
            </a:r>
            <a:r>
              <a:rPr lang="nb-NO" b="1" dirty="0" smtClean="0">
                <a:latin typeface="Tempus Sans ITC" panose="04020404030D07020202" pitchFamily="82" charset="0"/>
                <a:ea typeface="Times New Roman" panose="02020603050405020304" pitchFamily="18" charset="0"/>
              </a:rPr>
              <a:t>Contoh diferensial arus generator</a:t>
            </a:r>
            <a:endParaRPr lang="id-ID" b="1"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508000" y="769289"/>
            <a:ext cx="8407400" cy="707886"/>
          </a:xfrm>
          <a:prstGeom prst="rect">
            <a:avLst/>
          </a:prstGeom>
        </p:spPr>
        <p:txBody>
          <a:bodyPr wrap="square">
            <a:spAutoFit/>
          </a:bodyPr>
          <a:lstStyle/>
          <a:p>
            <a:r>
              <a:rPr lang="nb-NO" dirty="0">
                <a:latin typeface="Tempus Sans ITC" panose="04020404030D07020202" pitchFamily="82" charset="0"/>
                <a:ea typeface="Times New Roman" panose="02020603050405020304" pitchFamily="18" charset="0"/>
                <a:cs typeface="Times New Roman" panose="02020603050405020304" pitchFamily="18" charset="0"/>
              </a:rPr>
              <a:t>Tinjau sebuah unit Generator yang terhubung pada sistem tenga 345 kV, seperti pada Gambar 7-7.</a:t>
            </a:r>
            <a:endParaRPr lang="id-ID" dirty="0"/>
          </a:p>
        </p:txBody>
      </p:sp>
      <p:pic>
        <p:nvPicPr>
          <p:cNvPr id="6146" name="Picture 2" descr="10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541554"/>
            <a:ext cx="3733800" cy="4608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4876321" y="1768318"/>
            <a:ext cx="381047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234950" algn="l"/>
              </a:tabLst>
              <a:defRPr>
                <a:solidFill>
                  <a:schemeClr val="tx1"/>
                </a:solidFill>
                <a:latin typeface="Arial" panose="020B0604020202020204" pitchFamily="34" charset="0"/>
              </a:defRPr>
            </a:lvl1pPr>
            <a:lvl2pPr eaLnBrk="0" hangingPunct="0">
              <a:tabLst>
                <a:tab pos="234950" algn="l"/>
              </a:tabLst>
              <a:defRPr>
                <a:solidFill>
                  <a:schemeClr val="tx1"/>
                </a:solidFill>
                <a:latin typeface="Arial" panose="020B0604020202020204" pitchFamily="34" charset="0"/>
              </a:defRPr>
            </a:lvl2pPr>
            <a:lvl3pPr eaLnBrk="0" hangingPunct="0">
              <a:tabLst>
                <a:tab pos="234950" algn="l"/>
              </a:tabLst>
              <a:defRPr>
                <a:solidFill>
                  <a:schemeClr val="tx1"/>
                </a:solidFill>
                <a:latin typeface="Arial" panose="020B0604020202020204" pitchFamily="34" charset="0"/>
              </a:defRPr>
            </a:lvl3pPr>
            <a:lvl4pPr eaLnBrk="0" hangingPunct="0">
              <a:tabLst>
                <a:tab pos="234950" algn="l"/>
              </a:tabLst>
              <a:defRPr>
                <a:solidFill>
                  <a:schemeClr val="tx1"/>
                </a:solidFill>
                <a:latin typeface="Arial" panose="020B0604020202020204" pitchFamily="34" charset="0"/>
              </a:defRPr>
            </a:lvl4pPr>
            <a:lvl5pPr eaLnBrk="0" hangingPunct="0">
              <a:tabLst>
                <a:tab pos="234950" algn="l"/>
              </a:tabLst>
              <a:defRPr>
                <a:solidFill>
                  <a:schemeClr val="tx1"/>
                </a:solidFill>
                <a:latin typeface="Arial" panose="020B0604020202020204" pitchFamily="34" charset="0"/>
              </a:defRPr>
            </a:lvl5pPr>
            <a:lvl6pPr eaLnBrk="0" fontAlgn="base" hangingPunct="0">
              <a:spcBef>
                <a:spcPct val="0"/>
              </a:spcBef>
              <a:spcAft>
                <a:spcPct val="0"/>
              </a:spcAft>
              <a:tabLst>
                <a:tab pos="234950" algn="l"/>
              </a:tabLst>
              <a:defRPr>
                <a:solidFill>
                  <a:schemeClr val="tx1"/>
                </a:solidFill>
                <a:latin typeface="Arial" panose="020B0604020202020204" pitchFamily="34" charset="0"/>
              </a:defRPr>
            </a:lvl6pPr>
            <a:lvl7pPr eaLnBrk="0" fontAlgn="base" hangingPunct="0">
              <a:spcBef>
                <a:spcPct val="0"/>
              </a:spcBef>
              <a:spcAft>
                <a:spcPct val="0"/>
              </a:spcAft>
              <a:tabLst>
                <a:tab pos="234950" algn="l"/>
              </a:tabLst>
              <a:defRPr>
                <a:solidFill>
                  <a:schemeClr val="tx1"/>
                </a:solidFill>
                <a:latin typeface="Arial" panose="020B0604020202020204" pitchFamily="34" charset="0"/>
              </a:defRPr>
            </a:lvl7pPr>
            <a:lvl8pPr eaLnBrk="0" fontAlgn="base" hangingPunct="0">
              <a:spcBef>
                <a:spcPct val="0"/>
              </a:spcBef>
              <a:spcAft>
                <a:spcPct val="0"/>
              </a:spcAft>
              <a:tabLst>
                <a:tab pos="234950" algn="l"/>
              </a:tabLst>
              <a:defRPr>
                <a:solidFill>
                  <a:schemeClr val="tx1"/>
                </a:solidFill>
                <a:latin typeface="Arial" panose="020B0604020202020204" pitchFamily="34" charset="0"/>
              </a:defRPr>
            </a:lvl8pPr>
            <a:lvl9pPr eaLnBrk="0" fontAlgn="base" hangingPunct="0">
              <a:spcBef>
                <a:spcPct val="0"/>
              </a:spcBef>
              <a:spcAft>
                <a:spcPct val="0"/>
              </a:spcAft>
              <a:tabLst>
                <a:tab pos="23495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34950" algn="l"/>
              </a:tabLst>
            </a:pPr>
            <a:r>
              <a:rPr kumimoji="0" lang="nb-NO"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Untuk gangguan 3 fasa yang terjadi pada bus 18 kv pada titik f</a:t>
            </a:r>
            <a:r>
              <a:rPr kumimoji="0" lang="nb-NO" altLang="id-ID" b="0" i="0" u="none" strike="noStrike" cap="none" normalizeH="0" baseline="-30000" dirty="0" smtClean="0">
                <a:ln>
                  <a:noFill/>
                </a:ln>
                <a:solidFill>
                  <a:schemeClr val="tx1"/>
                </a:solidFill>
                <a:effectLst/>
                <a:latin typeface="Tempus Sans ITC" panose="04020404030D07020202" pitchFamily="82" charset="0"/>
                <a:ea typeface="Times New Roman" panose="02020603050405020304" pitchFamily="18" charset="0"/>
              </a:rPr>
              <a:t>1</a:t>
            </a:r>
            <a:r>
              <a:rPr kumimoji="0" lang="nb-NO"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jaringan urutan positif diperlihatkan dalam gambar dan reaktansi total dari titik gangguan dapat dihitung sebagai berikut :</a:t>
            </a:r>
            <a:endParaRPr kumimoji="0" lang="id-ID" altLang="id-ID" b="0" i="0" u="none" strike="noStrike" cap="none" normalizeH="0" baseline="0" dirty="0" smtClean="0">
              <a:ln>
                <a:noFill/>
              </a:ln>
              <a:solidFill>
                <a:schemeClr val="tx1"/>
              </a:solidFill>
              <a:effectLst/>
            </a:endParaRPr>
          </a:p>
        </p:txBody>
      </p:sp>
      <p:graphicFrame>
        <p:nvGraphicFramePr>
          <p:cNvPr id="7" name="Object 6"/>
          <p:cNvGraphicFramePr>
            <a:graphicFrameLocks noChangeAspect="1"/>
          </p:cNvGraphicFramePr>
          <p:nvPr>
            <p:extLst/>
          </p:nvPr>
        </p:nvGraphicFramePr>
        <p:xfrm>
          <a:off x="5017333" y="4015090"/>
          <a:ext cx="3665838" cy="729850"/>
        </p:xfrm>
        <a:graphic>
          <a:graphicData uri="http://schemas.openxmlformats.org/presentationml/2006/ole">
            <mc:AlternateContent xmlns:mc="http://schemas.openxmlformats.org/markup-compatibility/2006">
              <mc:Choice xmlns:v="urn:schemas-microsoft-com:vml" Requires="v">
                <p:oleObj spid="_x0000_s45059" name="Equation" r:id="rId4" imgW="2095500" imgH="419100" progId="Equation.3">
                  <p:embed/>
                </p:oleObj>
              </mc:Choice>
              <mc:Fallback>
                <p:oleObj name="Equation" r:id="rId4" imgW="20955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333" y="4015090"/>
                        <a:ext cx="3665838" cy="729850"/>
                      </a:xfrm>
                      <a:prstGeom prst="rect">
                        <a:avLst/>
                      </a:prstGeom>
                      <a:noFill/>
                    </p:spPr>
                  </p:pic>
                </p:oleObj>
              </mc:Fallback>
            </mc:AlternateContent>
          </a:graphicData>
        </a:graphic>
      </p:graphicFrame>
    </p:spTree>
    <p:extLst>
      <p:ext uri="{BB962C8B-B14F-4D97-AF65-F5344CB8AC3E}">
        <p14:creationId xmlns:p14="http://schemas.microsoft.com/office/powerpoint/2010/main" val="59141310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156</a:t>
            </a:fld>
            <a:endParaRPr lang="en-US" altLang="id-ID"/>
          </a:p>
        </p:txBody>
      </p:sp>
      <p:sp>
        <p:nvSpPr>
          <p:cNvPr id="2" name="Rectangle 1"/>
          <p:cNvSpPr/>
          <p:nvPr/>
        </p:nvSpPr>
        <p:spPr>
          <a:xfrm>
            <a:off x="457200" y="381000"/>
            <a:ext cx="8458200" cy="1015663"/>
          </a:xfrm>
          <a:prstGeom prst="rect">
            <a:avLst/>
          </a:prstGeom>
        </p:spPr>
        <p:txBody>
          <a:bodyPr wrap="square">
            <a:spAutoFit/>
          </a:bodyPr>
          <a:lstStyle/>
          <a:p>
            <a:pPr algn="just">
              <a:spcAft>
                <a:spcPts val="0"/>
              </a:spcAft>
              <a:tabLst>
                <a:tab pos="234315" algn="l"/>
              </a:tabLst>
            </a:pPr>
            <a:r>
              <a:rPr lang="id-ID" dirty="0" smtClean="0">
                <a:latin typeface="Tempus Sans ITC" panose="04020404030D07020202" pitchFamily="82" charset="0"/>
                <a:ea typeface="Times New Roman" panose="02020603050405020304" pitchFamily="18" charset="0"/>
              </a:rPr>
              <a:t>Harga ini dihitung pada MVA dasar 100 MVA. Harga yang ditulis dalam tanda kurung memperlihatkan distribusi arus pada masing-masing bagian, untuk gangguan tiga fasa solid :</a:t>
            </a:r>
            <a:endParaRPr lang="id-ID" b="1" dirty="0">
              <a:effectLst/>
              <a:latin typeface="Times New Roman" panose="02020603050405020304" pitchFamily="18" charset="0"/>
              <a:ea typeface="Times New Roman" panose="02020603050405020304" pitchFamily="18" charset="0"/>
            </a:endParaRPr>
          </a:p>
        </p:txBody>
      </p:sp>
      <p:graphicFrame>
        <p:nvGraphicFramePr>
          <p:cNvPr id="6" name="Object 5"/>
          <p:cNvGraphicFramePr>
            <a:graphicFrameLocks noChangeAspect="1"/>
          </p:cNvGraphicFramePr>
          <p:nvPr>
            <p:extLst/>
          </p:nvPr>
        </p:nvGraphicFramePr>
        <p:xfrm>
          <a:off x="990600" y="1396663"/>
          <a:ext cx="2813339" cy="723900"/>
        </p:xfrm>
        <a:graphic>
          <a:graphicData uri="http://schemas.openxmlformats.org/presentationml/2006/ole">
            <mc:AlternateContent xmlns:mc="http://schemas.openxmlformats.org/markup-compatibility/2006">
              <mc:Choice xmlns:v="urn:schemas-microsoft-com:vml" Requires="v">
                <p:oleObj spid="_x0000_s46086" name="Equation" r:id="rId3" imgW="1625600" imgH="419100" progId="Equation.3">
                  <p:embed/>
                </p:oleObj>
              </mc:Choice>
              <mc:Fallback>
                <p:oleObj name="Equation" r:id="rId3" imgW="16256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396663"/>
                        <a:ext cx="2813339" cy="723900"/>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nvPr>
        </p:nvGraphicFramePr>
        <p:xfrm>
          <a:off x="990600" y="2235874"/>
          <a:ext cx="3913375" cy="659726"/>
        </p:xfrm>
        <a:graphic>
          <a:graphicData uri="http://schemas.openxmlformats.org/presentationml/2006/ole">
            <mc:AlternateContent xmlns:mc="http://schemas.openxmlformats.org/markup-compatibility/2006">
              <mc:Choice xmlns:v="urn:schemas-microsoft-com:vml" Requires="v">
                <p:oleObj spid="_x0000_s46087" name="Equation" r:id="rId5" imgW="2489200" imgH="419100" progId="Equation.3">
                  <p:embed/>
                </p:oleObj>
              </mc:Choice>
              <mc:Fallback>
                <p:oleObj name="Equation" r:id="rId5" imgW="24892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235874"/>
                        <a:ext cx="3913375" cy="659726"/>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nvPr>
        </p:nvGraphicFramePr>
        <p:xfrm>
          <a:off x="516453" y="3103569"/>
          <a:ext cx="7616912" cy="445868"/>
        </p:xfrm>
        <a:graphic>
          <a:graphicData uri="http://schemas.openxmlformats.org/presentationml/2006/ole">
            <mc:AlternateContent xmlns:mc="http://schemas.openxmlformats.org/markup-compatibility/2006">
              <mc:Choice xmlns:v="urn:schemas-microsoft-com:vml" Requires="v">
                <p:oleObj spid="_x0000_s46088" name="Equation" r:id="rId7" imgW="3898900" imgH="228600" progId="Equation.3">
                  <p:embed/>
                </p:oleObj>
              </mc:Choice>
              <mc:Fallback>
                <p:oleObj name="Equation" r:id="rId7" imgW="38989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6453" y="3103569"/>
                        <a:ext cx="7616912" cy="445868"/>
                      </a:xfrm>
                      <a:prstGeom prst="rect">
                        <a:avLst/>
                      </a:prstGeom>
                      <a:noFill/>
                    </p:spPr>
                  </p:pic>
                </p:oleObj>
              </mc:Fallback>
            </mc:AlternateContent>
          </a:graphicData>
        </a:graphic>
      </p:graphicFrame>
      <p:sp>
        <p:nvSpPr>
          <p:cNvPr id="11" name="Rectangle 10"/>
          <p:cNvSpPr/>
          <p:nvPr/>
        </p:nvSpPr>
        <p:spPr>
          <a:xfrm>
            <a:off x="457200" y="3757406"/>
            <a:ext cx="6248400" cy="400110"/>
          </a:xfrm>
          <a:prstGeom prst="rect">
            <a:avLst/>
          </a:prstGeom>
        </p:spPr>
        <p:txBody>
          <a:bodyPr wrap="square">
            <a:spAutoFit/>
          </a:bodyPr>
          <a:lstStyle/>
          <a:p>
            <a:pPr algn="just">
              <a:spcAft>
                <a:spcPts val="0"/>
              </a:spcAft>
              <a:tabLst>
                <a:tab pos="234315" algn="l"/>
              </a:tabLst>
            </a:pPr>
            <a:r>
              <a:rPr lang="en-US" dirty="0" smtClean="0">
                <a:latin typeface="Tempus Sans ITC" panose="04020404030D07020202" pitchFamily="82" charset="0"/>
                <a:ea typeface="Times New Roman" panose="02020603050405020304" pitchFamily="18" charset="0"/>
              </a:rPr>
              <a:t>Beban </a:t>
            </a:r>
            <a:r>
              <a:rPr lang="en-US" dirty="0" err="1" smtClean="0">
                <a:latin typeface="Tempus Sans ITC" panose="04020404030D07020202" pitchFamily="82" charset="0"/>
                <a:ea typeface="Times New Roman" panose="02020603050405020304" pitchFamily="18" charset="0"/>
              </a:rPr>
              <a:t>maksimum</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unit </a:t>
            </a:r>
            <a:r>
              <a:rPr lang="en-US" dirty="0" err="1" smtClean="0">
                <a:latin typeface="Tempus Sans ITC" panose="04020404030D07020202" pitchFamily="82" charset="0"/>
                <a:ea typeface="Times New Roman" panose="02020603050405020304" pitchFamily="18" charset="0"/>
              </a:rPr>
              <a:t>tersebut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adalah</a:t>
            </a:r>
            <a:r>
              <a:rPr lang="en-US" dirty="0" smtClean="0">
                <a:latin typeface="Tempus Sans ITC" panose="04020404030D07020202" pitchFamily="82" charset="0"/>
                <a:ea typeface="Times New Roman" panose="02020603050405020304" pitchFamily="18" charset="0"/>
              </a:rPr>
              <a:t>:</a:t>
            </a:r>
            <a:endParaRPr lang="id-ID" b="1" dirty="0">
              <a:effectLst/>
              <a:latin typeface="Times New Roman" panose="02020603050405020304" pitchFamily="18" charset="0"/>
              <a:ea typeface="Times New Roman" panose="02020603050405020304" pitchFamily="18" charset="0"/>
            </a:endParaRPr>
          </a:p>
        </p:txBody>
      </p:sp>
      <p:graphicFrame>
        <p:nvGraphicFramePr>
          <p:cNvPr id="13" name="Object 12"/>
          <p:cNvGraphicFramePr>
            <a:graphicFrameLocks noChangeAspect="1"/>
          </p:cNvGraphicFramePr>
          <p:nvPr>
            <p:extLst/>
          </p:nvPr>
        </p:nvGraphicFramePr>
        <p:xfrm>
          <a:off x="990600" y="4365485"/>
          <a:ext cx="4548402" cy="590353"/>
        </p:xfrm>
        <a:graphic>
          <a:graphicData uri="http://schemas.openxmlformats.org/presentationml/2006/ole">
            <mc:AlternateContent xmlns:mc="http://schemas.openxmlformats.org/markup-compatibility/2006">
              <mc:Choice xmlns:v="urn:schemas-microsoft-com:vml" Requires="v">
                <p:oleObj spid="_x0000_s46089" name="Equation" r:id="rId9" imgW="3225800" imgH="419100" progId="Equation.3">
                  <p:embed/>
                </p:oleObj>
              </mc:Choice>
              <mc:Fallback>
                <p:oleObj name="Equation" r:id="rId9" imgW="3225800" imgH="4191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4365485"/>
                        <a:ext cx="4548402" cy="590353"/>
                      </a:xfrm>
                      <a:prstGeom prst="rect">
                        <a:avLst/>
                      </a:prstGeom>
                      <a:noFill/>
                    </p:spPr>
                  </p:pic>
                </p:oleObj>
              </mc:Fallback>
            </mc:AlternateContent>
          </a:graphicData>
        </a:graphic>
      </p:graphicFrame>
      <p:sp>
        <p:nvSpPr>
          <p:cNvPr id="14" name="Rectangle 13"/>
          <p:cNvSpPr/>
          <p:nvPr/>
        </p:nvSpPr>
        <p:spPr>
          <a:xfrm>
            <a:off x="538224" y="5234572"/>
            <a:ext cx="8377176" cy="707886"/>
          </a:xfrm>
          <a:prstGeom prst="rect">
            <a:avLst/>
          </a:prstGeom>
        </p:spPr>
        <p:txBody>
          <a:bodyPr wrap="square">
            <a:spAutoFit/>
          </a:bodyPr>
          <a:lstStyle/>
          <a:p>
            <a:r>
              <a:rPr lang="en-US" altLang="id-ID" dirty="0" err="1">
                <a:latin typeface="Tempus Sans ITC" panose="04020404030D07020202" pitchFamily="82" charset="0"/>
                <a:ea typeface="Times New Roman" panose="02020603050405020304" pitchFamily="18" charset="0"/>
              </a:rPr>
              <a:t>Dengan</a:t>
            </a:r>
            <a:r>
              <a:rPr lang="en-US" altLang="id-ID" dirty="0">
                <a:latin typeface="Tempus Sans ITC" panose="04020404030D07020202" pitchFamily="82" charset="0"/>
                <a:ea typeface="Times New Roman" panose="02020603050405020304" pitchFamily="18" charset="0"/>
              </a:rPr>
              <a:t> </a:t>
            </a:r>
            <a:r>
              <a:rPr lang="en-US" altLang="id-ID" dirty="0" err="1">
                <a:latin typeface="Tempus Sans ITC" panose="04020404030D07020202" pitchFamily="82" charset="0"/>
                <a:ea typeface="Times New Roman" panose="02020603050405020304" pitchFamily="18" charset="0"/>
              </a:rPr>
              <a:t>arus</a:t>
            </a:r>
            <a:r>
              <a:rPr lang="en-US" altLang="id-ID" dirty="0">
                <a:latin typeface="Tempus Sans ITC" panose="04020404030D07020202" pitchFamily="82" charset="0"/>
                <a:ea typeface="Times New Roman" panose="02020603050405020304" pitchFamily="18" charset="0"/>
              </a:rPr>
              <a:t> </a:t>
            </a:r>
            <a:r>
              <a:rPr lang="en-US" altLang="id-ID" dirty="0" err="1">
                <a:latin typeface="Tempus Sans ITC" panose="04020404030D07020202" pitchFamily="82" charset="0"/>
                <a:ea typeface="Times New Roman" panose="02020603050405020304" pitchFamily="18" charset="0"/>
              </a:rPr>
              <a:t>maksimum</a:t>
            </a:r>
            <a:r>
              <a:rPr lang="en-US" altLang="id-ID" dirty="0">
                <a:latin typeface="Tempus Sans ITC" panose="04020404030D07020202" pitchFamily="82" charset="0"/>
                <a:ea typeface="Times New Roman" panose="02020603050405020304" pitchFamily="18" charset="0"/>
              </a:rPr>
              <a:t> </a:t>
            </a:r>
            <a:r>
              <a:rPr lang="en-US" altLang="id-ID" dirty="0" err="1">
                <a:latin typeface="Tempus Sans ITC" panose="04020404030D07020202" pitchFamily="82" charset="0"/>
                <a:ea typeface="Times New Roman" panose="02020603050405020304" pitchFamily="18" charset="0"/>
              </a:rPr>
              <a:t>beban</a:t>
            </a:r>
            <a:r>
              <a:rPr lang="en-US" altLang="id-ID" dirty="0">
                <a:latin typeface="Tempus Sans ITC" panose="04020404030D07020202" pitchFamily="82" charset="0"/>
                <a:ea typeface="Times New Roman" panose="02020603050405020304" pitchFamily="18" charset="0"/>
              </a:rPr>
              <a:t> </a:t>
            </a:r>
            <a:r>
              <a:rPr lang="en-US" altLang="id-ID" dirty="0" err="1">
                <a:latin typeface="Tempus Sans ITC" panose="04020404030D07020202" pitchFamily="82" charset="0"/>
                <a:ea typeface="Times New Roman" panose="02020603050405020304" pitchFamily="18" charset="0"/>
              </a:rPr>
              <a:t>sebesar</a:t>
            </a:r>
            <a:r>
              <a:rPr lang="en-US" altLang="id-ID" dirty="0">
                <a:latin typeface="Tempus Sans ITC" panose="04020404030D07020202" pitchFamily="82" charset="0"/>
                <a:ea typeface="Times New Roman" panose="02020603050405020304" pitchFamily="18" charset="0"/>
              </a:rPr>
              <a:t> </a:t>
            </a:r>
            <a:r>
              <a:rPr lang="en-US" altLang="id-ID" dirty="0" err="1">
                <a:latin typeface="Tempus Sans ITC" panose="04020404030D07020202" pitchFamily="82" charset="0"/>
                <a:ea typeface="Times New Roman" panose="02020603050405020304" pitchFamily="18" charset="0"/>
              </a:rPr>
              <a:t>ini</a:t>
            </a:r>
            <a:r>
              <a:rPr lang="en-US" altLang="id-ID" dirty="0">
                <a:latin typeface="Tempus Sans ITC" panose="04020404030D07020202" pitchFamily="82" charset="0"/>
                <a:ea typeface="Times New Roman" panose="02020603050405020304" pitchFamily="18" charset="0"/>
              </a:rPr>
              <a:t> </a:t>
            </a:r>
            <a:r>
              <a:rPr lang="en-US" altLang="id-ID" dirty="0" err="1">
                <a:latin typeface="Tempus Sans ITC" panose="04020404030D07020202" pitchFamily="82" charset="0"/>
                <a:ea typeface="Times New Roman" panose="02020603050405020304" pitchFamily="18" charset="0"/>
              </a:rPr>
              <a:t>dapat</a:t>
            </a:r>
            <a:r>
              <a:rPr lang="en-US" altLang="id-ID" dirty="0">
                <a:latin typeface="Tempus Sans ITC" panose="04020404030D07020202" pitchFamily="82" charset="0"/>
                <a:ea typeface="Times New Roman" panose="02020603050405020304" pitchFamily="18" charset="0"/>
              </a:rPr>
              <a:t> </a:t>
            </a:r>
            <a:r>
              <a:rPr lang="en-US" altLang="id-ID" dirty="0" err="1">
                <a:latin typeface="Tempus Sans ITC" panose="04020404030D07020202" pitchFamily="82" charset="0"/>
                <a:ea typeface="Times New Roman" panose="02020603050405020304" pitchFamily="18" charset="0"/>
              </a:rPr>
              <a:t>dipilih</a:t>
            </a:r>
            <a:r>
              <a:rPr lang="en-US" altLang="id-ID" dirty="0">
                <a:latin typeface="Tempus Sans ITC" panose="04020404030D07020202" pitchFamily="82" charset="0"/>
                <a:ea typeface="Times New Roman" panose="02020603050405020304" pitchFamily="18" charset="0"/>
              </a:rPr>
              <a:t> </a:t>
            </a:r>
            <a:r>
              <a:rPr lang="en-US" altLang="id-ID" dirty="0" err="1">
                <a:latin typeface="Tempus Sans ITC" panose="04020404030D07020202" pitchFamily="82" charset="0"/>
                <a:ea typeface="Times New Roman" panose="02020603050405020304" pitchFamily="18" charset="0"/>
              </a:rPr>
              <a:t>ct</a:t>
            </a:r>
            <a:r>
              <a:rPr lang="en-US" altLang="id-ID" dirty="0">
                <a:latin typeface="Tempus Sans ITC" panose="04020404030D07020202" pitchFamily="82" charset="0"/>
                <a:ea typeface="Times New Roman" panose="02020603050405020304" pitchFamily="18" charset="0"/>
              </a:rPr>
              <a:t> </a:t>
            </a:r>
            <a:r>
              <a:rPr lang="en-US" altLang="id-ID" dirty="0" err="1">
                <a:latin typeface="Tempus Sans ITC" panose="04020404030D07020202" pitchFamily="82" charset="0"/>
                <a:ea typeface="Times New Roman" panose="02020603050405020304" pitchFamily="18" charset="0"/>
              </a:rPr>
              <a:t>dengan</a:t>
            </a:r>
            <a:r>
              <a:rPr lang="en-US" altLang="id-ID" dirty="0">
                <a:latin typeface="Tempus Sans ITC" panose="04020404030D07020202" pitchFamily="82" charset="0"/>
                <a:ea typeface="Times New Roman" panose="02020603050405020304" pitchFamily="18" charset="0"/>
              </a:rPr>
              <a:t> ratio 5500:5 </a:t>
            </a:r>
            <a:r>
              <a:rPr lang="en-US" altLang="id-ID" dirty="0" err="1">
                <a:latin typeface="Tempus Sans ITC" panose="04020404030D07020202" pitchFamily="82" charset="0"/>
                <a:ea typeface="Times New Roman" panose="02020603050405020304" pitchFamily="18" charset="0"/>
              </a:rPr>
              <a:t>atau</a:t>
            </a:r>
            <a:r>
              <a:rPr lang="en-US" altLang="id-ID" dirty="0">
                <a:latin typeface="Tempus Sans ITC" panose="04020404030D07020202" pitchFamily="82" charset="0"/>
                <a:ea typeface="Times New Roman" panose="02020603050405020304" pitchFamily="18" charset="0"/>
              </a:rPr>
              <a:t>      8000:5. </a:t>
            </a:r>
            <a:endParaRPr lang="id-ID" dirty="0"/>
          </a:p>
        </p:txBody>
      </p:sp>
    </p:spTree>
    <p:extLst>
      <p:ext uri="{BB962C8B-B14F-4D97-AF65-F5344CB8AC3E}">
        <p14:creationId xmlns:p14="http://schemas.microsoft.com/office/powerpoint/2010/main" val="345824183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157</a:t>
            </a:fld>
            <a:endParaRPr lang="en-US" altLang="id-ID"/>
          </a:p>
        </p:txBody>
      </p:sp>
      <p:graphicFrame>
        <p:nvGraphicFramePr>
          <p:cNvPr id="3" name="Object 2"/>
          <p:cNvGraphicFramePr>
            <a:graphicFrameLocks noChangeAspect="1"/>
          </p:cNvGraphicFramePr>
          <p:nvPr>
            <p:extLst/>
          </p:nvPr>
        </p:nvGraphicFramePr>
        <p:xfrm>
          <a:off x="1295400" y="1600200"/>
          <a:ext cx="4128407" cy="781050"/>
        </p:xfrm>
        <a:graphic>
          <a:graphicData uri="http://schemas.openxmlformats.org/presentationml/2006/ole">
            <mc:AlternateContent xmlns:mc="http://schemas.openxmlformats.org/markup-compatibility/2006">
              <mc:Choice xmlns:v="urn:schemas-microsoft-com:vml" Requires="v">
                <p:oleObj spid="_x0000_s47108" name="Equation" r:id="rId3" imgW="2120900" imgH="393700" progId="Equation.3">
                  <p:embed/>
                </p:oleObj>
              </mc:Choice>
              <mc:Fallback>
                <p:oleObj name="Equation" r:id="rId3" imgW="2120900" imgH="393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600200"/>
                        <a:ext cx="4128407" cy="781050"/>
                      </a:xfrm>
                      <a:prstGeom prst="rect">
                        <a:avLst/>
                      </a:prstGeom>
                      <a:noFill/>
                    </p:spPr>
                  </p:pic>
                </p:oleObj>
              </mc:Fallback>
            </mc:AlternateContent>
          </a:graphicData>
        </a:graphic>
      </p:graphicFrame>
      <p:sp>
        <p:nvSpPr>
          <p:cNvPr id="6" name="Rectangle 5"/>
          <p:cNvSpPr/>
          <p:nvPr/>
        </p:nvSpPr>
        <p:spPr>
          <a:xfrm>
            <a:off x="457200" y="304800"/>
            <a:ext cx="8229600" cy="1015663"/>
          </a:xfrm>
          <a:prstGeom prst="rect">
            <a:avLst/>
          </a:prstGeom>
        </p:spPr>
        <p:txBody>
          <a:bodyPr wrap="square">
            <a:spAutoFit/>
          </a:bodyPr>
          <a:lstStyle/>
          <a:p>
            <a:pPr lvl="0" algn="just" eaLnBrk="0" hangingPunct="0">
              <a:tabLst>
                <a:tab pos="234950" algn="l"/>
              </a:tabLst>
            </a:pPr>
            <a:r>
              <a:rPr lang="en-US" altLang="id-ID" dirty="0">
                <a:latin typeface="Tempus Sans ITC" panose="04020404030D07020202" pitchFamily="82" charset="0"/>
                <a:ea typeface="Times New Roman" panose="02020603050405020304" pitchFamily="18" charset="0"/>
              </a:rPr>
              <a:t>Ratio </a:t>
            </a:r>
            <a:r>
              <a:rPr lang="en-US" altLang="id-ID" dirty="0" err="1">
                <a:latin typeface="Tempus Sans ITC" panose="04020404030D07020202" pitchFamily="82" charset="0"/>
                <a:ea typeface="Times New Roman" panose="02020603050405020304" pitchFamily="18" charset="0"/>
              </a:rPr>
              <a:t>lebih</a:t>
            </a:r>
            <a:r>
              <a:rPr lang="en-US" altLang="id-ID" dirty="0">
                <a:latin typeface="Tempus Sans ITC" panose="04020404030D07020202" pitchFamily="82" charset="0"/>
                <a:ea typeface="Times New Roman" panose="02020603050405020304" pitchFamily="18" charset="0"/>
              </a:rPr>
              <a:t> </a:t>
            </a:r>
            <a:r>
              <a:rPr lang="en-US" altLang="id-ID" dirty="0" err="1">
                <a:latin typeface="Tempus Sans ITC" panose="04020404030D07020202" pitchFamily="82" charset="0"/>
                <a:ea typeface="Times New Roman" panose="02020603050405020304" pitchFamily="18" charset="0"/>
              </a:rPr>
              <a:t>rendah</a:t>
            </a:r>
            <a:r>
              <a:rPr lang="en-US" altLang="id-ID" dirty="0">
                <a:latin typeface="Tempus Sans ITC" panose="04020404030D07020202" pitchFamily="82" charset="0"/>
                <a:ea typeface="Times New Roman" panose="02020603050405020304" pitchFamily="18" charset="0"/>
              </a:rPr>
              <a:t> </a:t>
            </a:r>
            <a:r>
              <a:rPr lang="en-US" altLang="id-ID" dirty="0" err="1">
                <a:latin typeface="Tempus Sans ITC" panose="04020404030D07020202" pitchFamily="82" charset="0"/>
                <a:ea typeface="Times New Roman" panose="02020603050405020304" pitchFamily="18" charset="0"/>
              </a:rPr>
              <a:t>diperlukan</a:t>
            </a:r>
            <a:r>
              <a:rPr lang="en-US" altLang="id-ID" dirty="0">
                <a:latin typeface="Tempus Sans ITC" panose="04020404030D07020202" pitchFamily="82" charset="0"/>
                <a:ea typeface="Times New Roman" panose="02020603050405020304" pitchFamily="18" charset="0"/>
              </a:rPr>
              <a:t> </a:t>
            </a:r>
            <a:r>
              <a:rPr lang="en-US" altLang="id-ID" dirty="0" err="1">
                <a:latin typeface="Tempus Sans ITC" panose="04020404030D07020202" pitchFamily="82" charset="0"/>
                <a:ea typeface="Times New Roman" panose="02020603050405020304" pitchFamily="18" charset="0"/>
              </a:rPr>
              <a:t>untuk</a:t>
            </a:r>
            <a:r>
              <a:rPr lang="en-US" altLang="id-ID" dirty="0">
                <a:latin typeface="Tempus Sans ITC" panose="04020404030D07020202" pitchFamily="82" charset="0"/>
                <a:ea typeface="Times New Roman" panose="02020603050405020304" pitchFamily="18" charset="0"/>
              </a:rPr>
              <a:t> </a:t>
            </a:r>
            <a:r>
              <a:rPr lang="en-US" altLang="id-ID" dirty="0" err="1">
                <a:latin typeface="Tempus Sans ITC" panose="04020404030D07020202" pitchFamily="82" charset="0"/>
                <a:ea typeface="Times New Roman" panose="02020603050405020304" pitchFamily="18" charset="0"/>
              </a:rPr>
              <a:t>meningkatkan</a:t>
            </a:r>
            <a:r>
              <a:rPr lang="en-US" altLang="id-ID" dirty="0">
                <a:latin typeface="Tempus Sans ITC" panose="04020404030D07020202" pitchFamily="82" charset="0"/>
                <a:ea typeface="Times New Roman" panose="02020603050405020304" pitchFamily="18" charset="0"/>
              </a:rPr>
              <a:t> </a:t>
            </a:r>
            <a:r>
              <a:rPr lang="en-US" altLang="id-ID" dirty="0" err="1">
                <a:latin typeface="Tempus Sans ITC" panose="04020404030D07020202" pitchFamily="82" charset="0"/>
                <a:ea typeface="Times New Roman" panose="02020603050405020304" pitchFamily="18" charset="0"/>
              </a:rPr>
              <a:t>sensitivitas</a:t>
            </a:r>
            <a:r>
              <a:rPr lang="en-US" altLang="id-ID" dirty="0">
                <a:latin typeface="Tempus Sans ITC" panose="04020404030D07020202" pitchFamily="82" charset="0"/>
                <a:ea typeface="Times New Roman" panose="02020603050405020304" pitchFamily="18" charset="0"/>
              </a:rPr>
              <a:t>, </a:t>
            </a:r>
            <a:r>
              <a:rPr lang="en-US" altLang="id-ID" dirty="0" err="1">
                <a:latin typeface="Tempus Sans ITC" panose="04020404030D07020202" pitchFamily="82" charset="0"/>
                <a:ea typeface="Times New Roman" panose="02020603050405020304" pitchFamily="18" charset="0"/>
              </a:rPr>
              <a:t>jadi</a:t>
            </a:r>
            <a:r>
              <a:rPr lang="en-US" altLang="id-ID" dirty="0">
                <a:latin typeface="Tempus Sans ITC" panose="04020404030D07020202" pitchFamily="82" charset="0"/>
                <a:ea typeface="Times New Roman" panose="02020603050405020304" pitchFamily="18" charset="0"/>
              </a:rPr>
              <a:t> </a:t>
            </a:r>
            <a:r>
              <a:rPr lang="en-US" altLang="id-ID" dirty="0" err="1">
                <a:latin typeface="Tempus Sans ITC" panose="04020404030D07020202" pitchFamily="82" charset="0"/>
                <a:ea typeface="Times New Roman" panose="02020603050405020304" pitchFamily="18" charset="0"/>
              </a:rPr>
              <a:t>dapat</a:t>
            </a:r>
            <a:r>
              <a:rPr lang="en-US" altLang="id-ID" dirty="0">
                <a:latin typeface="Tempus Sans ITC" panose="04020404030D07020202" pitchFamily="82" charset="0"/>
                <a:ea typeface="Times New Roman" panose="02020603050405020304" pitchFamily="18" charset="0"/>
              </a:rPr>
              <a:t> </a:t>
            </a:r>
            <a:r>
              <a:rPr lang="en-US" altLang="id-ID" dirty="0" err="1">
                <a:latin typeface="Tempus Sans ITC" panose="04020404030D07020202" pitchFamily="82" charset="0"/>
                <a:ea typeface="Times New Roman" panose="02020603050405020304" pitchFamily="18" charset="0"/>
              </a:rPr>
              <a:t>dipakai</a:t>
            </a:r>
            <a:r>
              <a:rPr lang="en-US" altLang="id-ID" dirty="0">
                <a:latin typeface="Tempus Sans ITC" panose="04020404030D07020202" pitchFamily="82" charset="0"/>
                <a:ea typeface="Times New Roman" panose="02020603050405020304" pitchFamily="18" charset="0"/>
              </a:rPr>
              <a:t> </a:t>
            </a:r>
            <a:r>
              <a:rPr lang="en-US" altLang="id-ID" dirty="0" err="1">
                <a:latin typeface="Tempus Sans ITC" panose="04020404030D07020202" pitchFamily="82" charset="0"/>
                <a:ea typeface="Times New Roman" panose="02020603050405020304" pitchFamily="18" charset="0"/>
              </a:rPr>
              <a:t>ct</a:t>
            </a:r>
            <a:r>
              <a:rPr lang="en-US" altLang="id-ID" dirty="0">
                <a:latin typeface="Tempus Sans ITC" panose="04020404030D07020202" pitchFamily="82" charset="0"/>
                <a:ea typeface="Times New Roman" panose="02020603050405020304" pitchFamily="18" charset="0"/>
              </a:rPr>
              <a:t> </a:t>
            </a:r>
            <a:r>
              <a:rPr lang="en-US" altLang="id-ID" dirty="0" err="1">
                <a:latin typeface="Tempus Sans ITC" panose="04020404030D07020202" pitchFamily="82" charset="0"/>
                <a:ea typeface="Times New Roman" panose="02020603050405020304" pitchFamily="18" charset="0"/>
              </a:rPr>
              <a:t>tersebut</a:t>
            </a:r>
            <a:r>
              <a:rPr lang="en-US" altLang="id-ID" dirty="0">
                <a:latin typeface="Tempus Sans ITC" panose="04020404030D07020202" pitchFamily="82" charset="0"/>
                <a:ea typeface="Times New Roman" panose="02020603050405020304" pitchFamily="18" charset="0"/>
              </a:rPr>
              <a:t>, </a:t>
            </a:r>
            <a:r>
              <a:rPr lang="en-US" altLang="id-ID" dirty="0" err="1">
                <a:latin typeface="Tempus Sans ITC" panose="04020404030D07020202" pitchFamily="82" charset="0"/>
                <a:ea typeface="Times New Roman" panose="02020603050405020304" pitchFamily="18" charset="0"/>
              </a:rPr>
              <a:t>arus</a:t>
            </a:r>
            <a:r>
              <a:rPr lang="en-US" altLang="id-ID" dirty="0">
                <a:latin typeface="Tempus Sans ITC" panose="04020404030D07020202" pitchFamily="82" charset="0"/>
                <a:ea typeface="Times New Roman" panose="02020603050405020304" pitchFamily="18" charset="0"/>
              </a:rPr>
              <a:t> </a:t>
            </a:r>
            <a:r>
              <a:rPr lang="en-US" altLang="id-ID" dirty="0" err="1">
                <a:latin typeface="Tempus Sans ITC" panose="04020404030D07020202" pitchFamily="82" charset="0"/>
                <a:ea typeface="Times New Roman" panose="02020603050405020304" pitchFamily="18" charset="0"/>
              </a:rPr>
              <a:t>sekunder</a:t>
            </a:r>
            <a:r>
              <a:rPr lang="en-US" altLang="id-ID" dirty="0">
                <a:latin typeface="Tempus Sans ITC" panose="04020404030D07020202" pitchFamily="82" charset="0"/>
                <a:ea typeface="Times New Roman" panose="02020603050405020304" pitchFamily="18" charset="0"/>
              </a:rPr>
              <a:t> </a:t>
            </a:r>
            <a:r>
              <a:rPr lang="en-US" altLang="id-ID" dirty="0" err="1">
                <a:latin typeface="Tempus Sans ITC" panose="04020404030D07020202" pitchFamily="82" charset="0"/>
                <a:ea typeface="Times New Roman" panose="02020603050405020304" pitchFamily="18" charset="0"/>
              </a:rPr>
              <a:t>beban</a:t>
            </a:r>
            <a:r>
              <a:rPr lang="en-US" altLang="id-ID" dirty="0">
                <a:latin typeface="Tempus Sans ITC" panose="04020404030D07020202" pitchFamily="82" charset="0"/>
                <a:ea typeface="Times New Roman" panose="02020603050405020304" pitchFamily="18" charset="0"/>
              </a:rPr>
              <a:t> </a:t>
            </a:r>
            <a:r>
              <a:rPr lang="en-US" altLang="id-ID" dirty="0" err="1">
                <a:latin typeface="Tempus Sans ITC" panose="04020404030D07020202" pitchFamily="82" charset="0"/>
                <a:ea typeface="Times New Roman" panose="02020603050405020304" pitchFamily="18" charset="0"/>
              </a:rPr>
              <a:t>penuh</a:t>
            </a:r>
            <a:r>
              <a:rPr lang="en-US" altLang="id-ID" dirty="0">
                <a:latin typeface="Tempus Sans ITC" panose="04020404030D07020202" pitchFamily="82" charset="0"/>
                <a:ea typeface="Times New Roman" panose="02020603050405020304" pitchFamily="18" charset="0"/>
              </a:rPr>
              <a:t> </a:t>
            </a:r>
            <a:r>
              <a:rPr lang="en-US" altLang="id-ID" dirty="0" err="1">
                <a:latin typeface="Tempus Sans ITC" panose="04020404030D07020202" pitchFamily="82" charset="0"/>
                <a:ea typeface="Times New Roman" panose="02020603050405020304" pitchFamily="18" charset="0"/>
              </a:rPr>
              <a:t>menjadi</a:t>
            </a:r>
            <a:r>
              <a:rPr lang="en-US" altLang="id-ID" dirty="0">
                <a:latin typeface="Tempus Sans ITC" panose="04020404030D07020202" pitchFamily="82" charset="0"/>
                <a:ea typeface="Times New Roman" panose="02020603050405020304" pitchFamily="18" charset="0"/>
              </a:rPr>
              <a:t> 5132/110 </a:t>
            </a:r>
            <a:r>
              <a:rPr lang="en-US" altLang="id-ID" dirty="0" err="1">
                <a:latin typeface="Tempus Sans ITC" panose="04020404030D07020202" pitchFamily="82" charset="0"/>
                <a:ea typeface="Times New Roman" panose="02020603050405020304" pitchFamily="18" charset="0"/>
              </a:rPr>
              <a:t>atau</a:t>
            </a:r>
            <a:r>
              <a:rPr lang="en-US" altLang="id-ID" dirty="0">
                <a:latin typeface="Tempus Sans ITC" panose="04020404030D07020202" pitchFamily="82" charset="0"/>
                <a:ea typeface="Times New Roman" panose="02020603050405020304" pitchFamily="18" charset="0"/>
              </a:rPr>
              <a:t> 4,67 a	</a:t>
            </a:r>
            <a:r>
              <a:rPr lang="en-US" altLang="id-ID" dirty="0" err="1">
                <a:latin typeface="Tempus Sans ITC" panose="04020404030D07020202" pitchFamily="82" charset="0"/>
                <a:ea typeface="Times New Roman" panose="02020603050405020304" pitchFamily="18" charset="0"/>
              </a:rPr>
              <a:t>arus</a:t>
            </a:r>
            <a:r>
              <a:rPr lang="en-US" altLang="id-ID" dirty="0">
                <a:latin typeface="Tempus Sans ITC" panose="04020404030D07020202" pitchFamily="82" charset="0"/>
                <a:ea typeface="Times New Roman" panose="02020603050405020304" pitchFamily="18" charset="0"/>
              </a:rPr>
              <a:t> </a:t>
            </a:r>
            <a:r>
              <a:rPr lang="en-US" altLang="id-ID" dirty="0" err="1">
                <a:latin typeface="Tempus Sans ITC" panose="04020404030D07020202" pitchFamily="82" charset="0"/>
                <a:ea typeface="Times New Roman" panose="02020603050405020304" pitchFamily="18" charset="0"/>
              </a:rPr>
              <a:t>gangguan</a:t>
            </a:r>
            <a:r>
              <a:rPr lang="en-US" altLang="id-ID" dirty="0">
                <a:latin typeface="Tempus Sans ITC" panose="04020404030D07020202" pitchFamily="82" charset="0"/>
                <a:ea typeface="Times New Roman" panose="02020603050405020304" pitchFamily="18" charset="0"/>
              </a:rPr>
              <a:t> </a:t>
            </a:r>
            <a:r>
              <a:rPr lang="en-US" altLang="id-ID" dirty="0" err="1">
                <a:latin typeface="Tempus Sans ITC" panose="04020404030D07020202" pitchFamily="82" charset="0"/>
                <a:ea typeface="Times New Roman" panose="02020603050405020304" pitchFamily="18" charset="0"/>
              </a:rPr>
              <a:t>tiga</a:t>
            </a:r>
            <a:r>
              <a:rPr lang="en-US" altLang="id-ID" dirty="0">
                <a:latin typeface="Tempus Sans ITC" panose="04020404030D07020202" pitchFamily="82" charset="0"/>
                <a:ea typeface="Times New Roman" panose="02020603050405020304" pitchFamily="18" charset="0"/>
              </a:rPr>
              <a:t> </a:t>
            </a:r>
            <a:r>
              <a:rPr lang="en-US" altLang="id-ID" dirty="0" err="1">
                <a:latin typeface="Tempus Sans ITC" panose="04020404030D07020202" pitchFamily="82" charset="0"/>
                <a:ea typeface="Times New Roman" panose="02020603050405020304" pitchFamily="18" charset="0"/>
              </a:rPr>
              <a:t>fasa</a:t>
            </a:r>
            <a:r>
              <a:rPr lang="en-US" altLang="id-ID" dirty="0">
                <a:latin typeface="Tempus Sans ITC" panose="04020404030D07020202" pitchFamily="82" charset="0"/>
                <a:ea typeface="Times New Roman" panose="02020603050405020304" pitchFamily="18" charset="0"/>
              </a:rPr>
              <a:t> </a:t>
            </a:r>
            <a:r>
              <a:rPr lang="en-US" altLang="id-ID" dirty="0" err="1">
                <a:latin typeface="Tempus Sans ITC" panose="04020404030D07020202" pitchFamily="82" charset="0"/>
                <a:ea typeface="Times New Roman" panose="02020603050405020304" pitchFamily="18" charset="0"/>
              </a:rPr>
              <a:t>disisi</a:t>
            </a:r>
            <a:r>
              <a:rPr lang="en-US" altLang="id-ID" dirty="0">
                <a:latin typeface="Tempus Sans ITC" panose="04020404030D07020202" pitchFamily="82" charset="0"/>
                <a:ea typeface="Times New Roman" panose="02020603050405020304" pitchFamily="18" charset="0"/>
              </a:rPr>
              <a:t> </a:t>
            </a:r>
            <a:r>
              <a:rPr lang="en-US" altLang="id-ID" dirty="0" err="1">
                <a:latin typeface="Tempus Sans ITC" panose="04020404030D07020202" pitchFamily="82" charset="0"/>
                <a:ea typeface="Times New Roman" panose="02020603050405020304" pitchFamily="18" charset="0"/>
              </a:rPr>
              <a:t>sekunder</a:t>
            </a:r>
            <a:r>
              <a:rPr lang="en-US" altLang="id-ID" dirty="0">
                <a:latin typeface="Tempus Sans ITC" panose="04020404030D07020202" pitchFamily="82" charset="0"/>
                <a:ea typeface="Times New Roman" panose="02020603050405020304" pitchFamily="18" charset="0"/>
              </a:rPr>
              <a:t> </a:t>
            </a:r>
            <a:r>
              <a:rPr lang="en-US" altLang="id-ID" dirty="0" err="1">
                <a:latin typeface="Tempus Sans ITC" panose="04020404030D07020202" pitchFamily="82" charset="0"/>
                <a:ea typeface="Times New Roman" panose="02020603050405020304" pitchFamily="18" charset="0"/>
              </a:rPr>
              <a:t>menjadi</a:t>
            </a:r>
            <a:r>
              <a:rPr lang="en-US" altLang="id-ID" dirty="0">
                <a:latin typeface="Tempus Sans ITC" panose="04020404030D07020202" pitchFamily="82" charset="0"/>
                <a:ea typeface="Times New Roman" panose="02020603050405020304" pitchFamily="18" charset="0"/>
              </a:rPr>
              <a:t> :</a:t>
            </a:r>
            <a:endParaRPr lang="id-ID" altLang="id-ID" dirty="0"/>
          </a:p>
        </p:txBody>
      </p:sp>
      <p:sp>
        <p:nvSpPr>
          <p:cNvPr id="7" name="Rectangle 6"/>
          <p:cNvSpPr/>
          <p:nvPr/>
        </p:nvSpPr>
        <p:spPr>
          <a:xfrm>
            <a:off x="457200" y="2536877"/>
            <a:ext cx="8305800" cy="1015663"/>
          </a:xfrm>
          <a:prstGeom prst="rect">
            <a:avLst/>
          </a:prstGeom>
        </p:spPr>
        <p:txBody>
          <a:bodyPr wrap="square">
            <a:spAutoFit/>
          </a:bodyPr>
          <a:lstStyle/>
          <a:p>
            <a:pPr algn="just">
              <a:spcAft>
                <a:spcPts val="0"/>
              </a:spcAft>
              <a:tabLst>
                <a:tab pos="234315" algn="l"/>
              </a:tabLst>
            </a:pPr>
            <a:r>
              <a:rPr lang="en-US" dirty="0" err="1" smtClean="0">
                <a:latin typeface="Tempus Sans ITC" panose="04020404030D07020202" pitchFamily="82" charset="0"/>
                <a:ea typeface="Times New Roman" panose="02020603050405020304" pitchFamily="18" charset="0"/>
              </a:rPr>
              <a:t>Apabila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rPr>
              <a:t> F</a:t>
            </a:r>
            <a:r>
              <a:rPr lang="en-US" baseline="-25000" dirty="0" smtClean="0">
                <a:latin typeface="Tempus Sans ITC" panose="04020404030D07020202" pitchFamily="82" charset="0"/>
                <a:ea typeface="Times New Roman" panose="02020603050405020304" pitchFamily="18" charset="0"/>
              </a:rPr>
              <a:t>1</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dalam</a:t>
            </a:r>
            <a:r>
              <a:rPr lang="en-US" dirty="0" smtClean="0">
                <a:latin typeface="Tempus Sans ITC" panose="04020404030D07020202" pitchFamily="82" charset="0"/>
                <a:ea typeface="Times New Roman" panose="02020603050405020304" pitchFamily="18" charset="0"/>
              </a:rPr>
              <a:t> zona </a:t>
            </a:r>
            <a:r>
              <a:rPr lang="en-US" dirty="0" err="1" smtClean="0">
                <a:latin typeface="Tempus Sans ITC" panose="04020404030D07020202" pitchFamily="82" charset="0"/>
                <a:ea typeface="Times New Roman" panose="02020603050405020304" pitchFamily="18" charset="0"/>
              </a:rPr>
              <a:t>operasi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differensial</a:t>
            </a:r>
            <a:r>
              <a:rPr lang="en-US" dirty="0" smtClean="0">
                <a:latin typeface="Tempus Sans ITC" panose="04020404030D07020202" pitchFamily="82" charset="0"/>
                <a:ea typeface="Times New Roman" panose="02020603050405020304" pitchFamily="18" charset="0"/>
              </a:rPr>
              <a:t> 87G (</a:t>
            </a:r>
            <a:r>
              <a:rPr lang="en-US" dirty="0" err="1" smtClean="0">
                <a:latin typeface="Tempus Sans ITC" panose="04020404030D07020202" pitchFamily="82" charset="0"/>
                <a:ea typeface="Times New Roman" panose="02020603050405020304" pitchFamily="18" charset="0"/>
              </a:rPr>
              <a:t>lihat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gambar</a:t>
            </a:r>
            <a:r>
              <a:rPr lang="en-US" dirty="0" smtClean="0">
                <a:latin typeface="Tempus Sans ITC" panose="04020404030D07020202" pitchFamily="82" charset="0"/>
                <a:ea typeface="Times New Roman" panose="02020603050405020304" pitchFamily="18" charset="0"/>
              </a:rPr>
              <a:t> 7-7), </a:t>
            </a:r>
            <a:r>
              <a:rPr lang="en-US" dirty="0" err="1" smtClean="0">
                <a:latin typeface="Tempus Sans ITC" panose="04020404030D07020202" pitchFamily="82" charset="0"/>
                <a:ea typeface="Times New Roman" panose="02020603050405020304" pitchFamily="18" charset="0"/>
              </a:rPr>
              <a:t>maka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sebesar</a:t>
            </a:r>
            <a:r>
              <a:rPr lang="en-US" dirty="0" smtClean="0">
                <a:latin typeface="Tempus Sans ITC" panose="04020404030D07020202" pitchFamily="82" charset="0"/>
                <a:ea typeface="Times New Roman" panose="02020603050405020304" pitchFamily="18" charset="0"/>
              </a:rPr>
              <a:t> 45,78 A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mengalir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menuju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koil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operasi</a:t>
            </a:r>
            <a:r>
              <a:rPr lang="en-US" dirty="0" smtClean="0">
                <a:latin typeface="Tempus Sans ITC" panose="04020404030D07020202" pitchFamily="82" charset="0"/>
                <a:ea typeface="Times New Roman" panose="02020603050405020304" pitchFamily="18" charset="0"/>
              </a:rPr>
              <a:t>.</a:t>
            </a:r>
            <a:endParaRPr lang="id-ID" b="1"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457200" y="3708167"/>
            <a:ext cx="8229600" cy="1015663"/>
          </a:xfrm>
          <a:prstGeom prst="rect">
            <a:avLst/>
          </a:prstGeom>
        </p:spPr>
        <p:txBody>
          <a:bodyPr wrap="square">
            <a:spAutoFit/>
          </a:bodyPr>
          <a:lstStyle/>
          <a:p>
            <a:pPr algn="just">
              <a:spcAft>
                <a:spcPts val="0"/>
              </a:spcAft>
              <a:tabLst>
                <a:tab pos="234315" algn="l"/>
              </a:tabLst>
            </a:pP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eksternal</a:t>
            </a:r>
            <a:r>
              <a:rPr lang="en-US" dirty="0" smtClean="0">
                <a:latin typeface="Tempus Sans ITC" panose="04020404030D07020202" pitchFamily="82" charset="0"/>
                <a:ea typeface="Times New Roman" panose="02020603050405020304" pitchFamily="18" charset="0"/>
              </a:rPr>
              <a:t> F</a:t>
            </a:r>
            <a:r>
              <a:rPr lang="en-US" baseline="-25000" dirty="0" smtClean="0">
                <a:latin typeface="Tempus Sans ITC" panose="04020404030D07020202" pitchFamily="82" charset="0"/>
                <a:ea typeface="Times New Roman" panose="02020603050405020304" pitchFamily="18" charset="0"/>
              </a:rPr>
              <a:t>1</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seperti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terlihat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mengalir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melalui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belitan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penahan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differensial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hanya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merupakan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datang</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dari</a:t>
            </a:r>
            <a:r>
              <a:rPr lang="en-US" dirty="0" smtClean="0">
                <a:latin typeface="Tempus Sans ITC" panose="04020404030D07020202" pitchFamily="82" charset="0"/>
                <a:ea typeface="Times New Roman" panose="02020603050405020304" pitchFamily="18" charset="0"/>
              </a:rPr>
              <a:t> generator, </a:t>
            </a:r>
            <a:r>
              <a:rPr lang="en-US" dirty="0" err="1" smtClean="0">
                <a:latin typeface="Tempus Sans ITC" panose="04020404030D07020202" pitchFamily="82" charset="0"/>
                <a:ea typeface="Times New Roman" panose="02020603050405020304" pitchFamily="18" charset="0"/>
              </a:rPr>
              <a:t>yakni</a:t>
            </a:r>
            <a:r>
              <a:rPr lang="en-US" dirty="0" smtClean="0">
                <a:latin typeface="Tempus Sans ITC" panose="04020404030D07020202" pitchFamily="82" charset="0"/>
                <a:ea typeface="Times New Roman" panose="02020603050405020304" pitchFamily="18" charset="0"/>
              </a:rPr>
              <a:t>:</a:t>
            </a:r>
            <a:endParaRPr lang="id-ID" b="1" dirty="0">
              <a:effectLst/>
              <a:latin typeface="Times New Roman" panose="02020603050405020304" pitchFamily="18" charset="0"/>
              <a:ea typeface="Times New Roman" panose="02020603050405020304" pitchFamily="18" charset="0"/>
            </a:endParaRPr>
          </a:p>
        </p:txBody>
      </p:sp>
      <p:graphicFrame>
        <p:nvGraphicFramePr>
          <p:cNvPr id="10" name="Object 9"/>
          <p:cNvGraphicFramePr>
            <a:graphicFrameLocks noChangeAspect="1"/>
          </p:cNvGraphicFramePr>
          <p:nvPr>
            <p:extLst/>
          </p:nvPr>
        </p:nvGraphicFramePr>
        <p:xfrm>
          <a:off x="1331686" y="4893971"/>
          <a:ext cx="4952472" cy="812515"/>
        </p:xfrm>
        <a:graphic>
          <a:graphicData uri="http://schemas.openxmlformats.org/presentationml/2006/ole">
            <mc:AlternateContent xmlns:mc="http://schemas.openxmlformats.org/markup-compatibility/2006">
              <mc:Choice xmlns:v="urn:schemas-microsoft-com:vml" Requires="v">
                <p:oleObj spid="_x0000_s47109" name="Equation" r:id="rId5" imgW="2438400" imgH="393700" progId="Equation.3">
                  <p:embed/>
                </p:oleObj>
              </mc:Choice>
              <mc:Fallback>
                <p:oleObj name="Equation" r:id="rId5" imgW="2438400" imgH="393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686" y="4893971"/>
                        <a:ext cx="4952472" cy="812515"/>
                      </a:xfrm>
                      <a:prstGeom prst="rect">
                        <a:avLst/>
                      </a:prstGeom>
                      <a:noFill/>
                    </p:spPr>
                  </p:pic>
                </p:oleObj>
              </mc:Fallback>
            </mc:AlternateContent>
          </a:graphicData>
        </a:graphic>
      </p:graphicFrame>
    </p:spTree>
    <p:extLst>
      <p:ext uri="{BB962C8B-B14F-4D97-AF65-F5344CB8AC3E}">
        <p14:creationId xmlns:p14="http://schemas.microsoft.com/office/powerpoint/2010/main" val="181372651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158</a:t>
            </a:fld>
            <a:endParaRPr lang="en-US" altLang="id-ID"/>
          </a:p>
        </p:txBody>
      </p:sp>
      <p:sp>
        <p:nvSpPr>
          <p:cNvPr id="2" name="Rectangle 1"/>
          <p:cNvSpPr/>
          <p:nvPr/>
        </p:nvSpPr>
        <p:spPr>
          <a:xfrm>
            <a:off x="457200" y="381000"/>
            <a:ext cx="8305800" cy="1015663"/>
          </a:xfrm>
          <a:prstGeom prst="rect">
            <a:avLst/>
          </a:prstGeom>
        </p:spPr>
        <p:txBody>
          <a:bodyPr wrap="square">
            <a:spAutoFit/>
          </a:bodyPr>
          <a:lstStyle/>
          <a:p>
            <a:r>
              <a:rPr lang="en-US" b="1" cap="all" dirty="0" err="1">
                <a:latin typeface="Tempus Sans ITC" panose="04020404030D07020202" pitchFamily="82" charset="0"/>
                <a:ea typeface="Times New Roman" panose="02020603050405020304" pitchFamily="18" charset="0"/>
                <a:cs typeface="Times New Roman" panose="02020603050405020304" pitchFamily="18" charset="0"/>
              </a:rPr>
              <a:t>Ini</a:t>
            </a:r>
            <a:r>
              <a:rPr lang="en-US" b="1" cap="all"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cs typeface="Times New Roman" panose="02020603050405020304" pitchFamily="18" charset="0"/>
              </a:rPr>
              <a:t>Menunjukkan</a:t>
            </a:r>
            <a:r>
              <a:rPr lang="en-US"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cs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cs typeface="Times New Roman" panose="02020603050405020304" pitchFamily="18" charset="0"/>
              </a:rPr>
              <a:t> internal </a:t>
            </a:r>
            <a:r>
              <a:rPr lang="en-US" dirty="0" err="1" smtClean="0">
                <a:latin typeface="Tempus Sans ITC" panose="04020404030D07020202" pitchFamily="82" charset="0"/>
                <a:ea typeface="Times New Roman" panose="02020603050405020304" pitchFamily="18" charset="0"/>
                <a:cs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cs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cs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cs typeface="Times New Roman" panose="02020603050405020304" pitchFamily="18" charset="0"/>
              </a:rPr>
              <a:t> total </a:t>
            </a:r>
            <a:r>
              <a:rPr lang="en-US" dirty="0" err="1" smtClean="0">
                <a:latin typeface="Tempus Sans ITC" panose="04020404030D07020202" pitchFamily="82" charset="0"/>
                <a:ea typeface="Times New Roman" panose="02020603050405020304" pitchFamily="18" charset="0"/>
                <a:cs typeface="Times New Roman" panose="02020603050405020304" pitchFamily="18" charset="0"/>
              </a:rPr>
              <a:t>bila</a:t>
            </a:r>
            <a:r>
              <a:rPr lang="en-US"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cs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cs typeface="Times New Roman" panose="02020603050405020304" pitchFamily="18" charset="0"/>
              </a:rPr>
              <a:t>tiga</a:t>
            </a:r>
            <a:r>
              <a:rPr lang="en-US"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cs typeface="Times New Roman" panose="02020603050405020304" pitchFamily="18" charset="0"/>
              </a:rPr>
              <a:t>fasa</a:t>
            </a:r>
            <a:r>
              <a:rPr lang="en-US"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cs typeface="Times New Roman" panose="02020603050405020304" pitchFamily="18" charset="0"/>
              </a:rPr>
              <a:t>terjadi</a:t>
            </a:r>
            <a:r>
              <a:rPr lang="en-US"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cs typeface="Times New Roman" panose="02020603050405020304" pitchFamily="18" charset="0"/>
              </a:rPr>
              <a:t>sebelum</a:t>
            </a:r>
            <a:r>
              <a:rPr lang="en-US" dirty="0" smtClean="0">
                <a:latin typeface="Tempus Sans ITC" panose="04020404030D07020202" pitchFamily="82" charset="0"/>
                <a:ea typeface="Times New Roman" panose="02020603050405020304" pitchFamily="18" charset="0"/>
                <a:cs typeface="Times New Roman" panose="02020603050405020304" pitchFamily="18" charset="0"/>
              </a:rPr>
              <a:t> generator </a:t>
            </a:r>
            <a:r>
              <a:rPr lang="en-US" dirty="0" err="1" smtClean="0">
                <a:latin typeface="Tempus Sans ITC" panose="04020404030D07020202" pitchFamily="82" charset="0"/>
                <a:ea typeface="Times New Roman" panose="02020603050405020304" pitchFamily="18" charset="0"/>
                <a:cs typeface="Times New Roman" panose="02020603050405020304" pitchFamily="18" charset="0"/>
              </a:rPr>
              <a:t>diparalel</a:t>
            </a:r>
            <a:r>
              <a:rPr lang="en-US"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cs typeface="Times New Roman" panose="02020603050405020304" pitchFamily="18" charset="0"/>
              </a:rPr>
              <a:t>ke</a:t>
            </a:r>
            <a:r>
              <a:rPr lang="en-US"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cs typeface="Times New Roman" panose="02020603050405020304" pitchFamily="18" charset="0"/>
              </a:rPr>
              <a:t>sistem</a:t>
            </a:r>
            <a:r>
              <a:rPr lang="en-US" dirty="0" smtClean="0">
                <a:latin typeface="Tempus Sans ITC" panose="04020404030D07020202" pitchFamily="82" charset="0"/>
                <a:ea typeface="Times New Roman" panose="02020603050405020304" pitchFamily="18" charset="0"/>
                <a:cs typeface="Times New Roman" panose="02020603050405020304" pitchFamily="18" charset="0"/>
              </a:rPr>
              <a:t> 345 </a:t>
            </a:r>
            <a:r>
              <a:rPr lang="en-US" dirty="0" err="1" smtClean="0">
                <a:latin typeface="Tempus Sans ITC" panose="04020404030D07020202" pitchFamily="82" charset="0"/>
                <a:ea typeface="Times New Roman" panose="02020603050405020304" pitchFamily="18" charset="0"/>
                <a:cs typeface="Times New Roman" panose="02020603050405020304" pitchFamily="18" charset="0"/>
              </a:rPr>
              <a:t>kv</a:t>
            </a:r>
            <a:r>
              <a:rPr lang="en-US"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id-ID" dirty="0" smtClean="0">
                <a:latin typeface="Tempus Sans ITC" panose="04020404030D07020202" pitchFamily="82" charset="0"/>
                <a:ea typeface="Times New Roman" panose="02020603050405020304" pitchFamily="18" charset="0"/>
                <a:cs typeface="Times New Roman" panose="02020603050405020304" pitchFamily="18" charset="0"/>
              </a:rPr>
              <a:t>Untuk keadaan ini, arus gangguan dapat dihitung dengan cara lain, yaitu:</a:t>
            </a:r>
            <a:endParaRPr lang="id-ID" dirty="0"/>
          </a:p>
        </p:txBody>
      </p:sp>
      <p:graphicFrame>
        <p:nvGraphicFramePr>
          <p:cNvPr id="6" name="Object 5"/>
          <p:cNvGraphicFramePr>
            <a:graphicFrameLocks noChangeAspect="1"/>
          </p:cNvGraphicFramePr>
          <p:nvPr>
            <p:extLst/>
          </p:nvPr>
        </p:nvGraphicFramePr>
        <p:xfrm>
          <a:off x="1143000" y="1383693"/>
          <a:ext cx="2402032" cy="723900"/>
        </p:xfrm>
        <a:graphic>
          <a:graphicData uri="http://schemas.openxmlformats.org/presentationml/2006/ole">
            <mc:AlternateContent xmlns:mc="http://schemas.openxmlformats.org/markup-compatibility/2006">
              <mc:Choice xmlns:v="urn:schemas-microsoft-com:vml" Requires="v">
                <p:oleObj spid="_x0000_s48132" name="Equation" r:id="rId3" imgW="1384300" imgH="419100" progId="Equation.3">
                  <p:embed/>
                </p:oleObj>
              </mc:Choice>
              <mc:Fallback>
                <p:oleObj name="Equation" r:id="rId3" imgW="13843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383693"/>
                        <a:ext cx="2402032" cy="723900"/>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nvPr>
        </p:nvGraphicFramePr>
        <p:xfrm>
          <a:off x="1143000" y="2209800"/>
          <a:ext cx="6092114" cy="1002692"/>
        </p:xfrm>
        <a:graphic>
          <a:graphicData uri="http://schemas.openxmlformats.org/presentationml/2006/ole">
            <mc:AlternateContent xmlns:mc="http://schemas.openxmlformats.org/markup-compatibility/2006">
              <mc:Choice xmlns:v="urn:schemas-microsoft-com:vml" Requires="v">
                <p:oleObj spid="_x0000_s48133" name="Equation" r:id="rId5" imgW="3822700" imgH="635000" progId="Equation.3">
                  <p:embed/>
                </p:oleObj>
              </mc:Choice>
              <mc:Fallback>
                <p:oleObj name="Equation" r:id="rId5" imgW="3822700" imgH="635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2209800"/>
                        <a:ext cx="6092114" cy="1002692"/>
                      </a:xfrm>
                      <a:prstGeom prst="rect">
                        <a:avLst/>
                      </a:prstGeom>
                      <a:noFill/>
                    </p:spPr>
                  </p:pic>
                </p:oleObj>
              </mc:Fallback>
            </mc:AlternateContent>
          </a:graphicData>
        </a:graphic>
      </p:graphicFrame>
      <p:sp>
        <p:nvSpPr>
          <p:cNvPr id="9" name="Rectangle 8"/>
          <p:cNvSpPr/>
          <p:nvPr/>
        </p:nvSpPr>
        <p:spPr>
          <a:xfrm>
            <a:off x="457200" y="3330714"/>
            <a:ext cx="8458200" cy="707886"/>
          </a:xfrm>
          <a:prstGeom prst="rect">
            <a:avLst/>
          </a:prstGeom>
        </p:spPr>
        <p:txBody>
          <a:bodyPr wrap="square">
            <a:spAutoFit/>
          </a:bodyPr>
          <a:lstStyle/>
          <a:p>
            <a:r>
              <a:rPr lang="en-US" dirty="0" err="1">
                <a:latin typeface="Tempus Sans ITC" panose="04020404030D07020202" pitchFamily="82" charset="0"/>
                <a:ea typeface="Times New Roman" panose="02020603050405020304" pitchFamily="18" charset="0"/>
                <a:cs typeface="Times New Roman" panose="02020603050405020304" pitchFamily="18" charset="0"/>
              </a:rPr>
              <a:t>Teknik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prosedur</a:t>
            </a:r>
            <a:r>
              <a:rPr lang="en-US" dirty="0">
                <a:latin typeface="Tempus Sans ITC" panose="04020404030D07020202" pitchFamily="82" charset="0"/>
                <a:ea typeface="Times New Roman" panose="02020603050405020304" pitchFamily="18" charset="0"/>
                <a:cs typeface="Times New Roman" panose="02020603050405020304" pitchFamily="18" charset="0"/>
              </a:rPr>
              <a:t> yang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sama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dapat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dilakukan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bagi</a:t>
            </a:r>
            <a:r>
              <a:rPr lang="en-US" dirty="0">
                <a:latin typeface="Tempus Sans ITC" panose="04020404030D07020202" pitchFamily="82" charset="0"/>
                <a:ea typeface="Times New Roman" panose="02020603050405020304" pitchFamily="18" charset="0"/>
                <a:cs typeface="Times New Roman" panose="02020603050405020304" pitchFamily="18" charset="0"/>
              </a:rPr>
              <a:t> Generator yang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dihubungkan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secara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langsung</a:t>
            </a:r>
            <a:endParaRPr lang="id-ID" dirty="0"/>
          </a:p>
        </p:txBody>
      </p:sp>
    </p:spTree>
    <p:extLst>
      <p:ext uri="{BB962C8B-B14F-4D97-AF65-F5344CB8AC3E}">
        <p14:creationId xmlns:p14="http://schemas.microsoft.com/office/powerpoint/2010/main" val="280263842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159</a:t>
            </a:fld>
            <a:endParaRPr lang="en-US" altLang="id-ID"/>
          </a:p>
        </p:txBody>
      </p:sp>
      <p:sp>
        <p:nvSpPr>
          <p:cNvPr id="2" name="Rectangle 1"/>
          <p:cNvSpPr/>
          <p:nvPr/>
        </p:nvSpPr>
        <p:spPr>
          <a:xfrm>
            <a:off x="246434" y="228600"/>
            <a:ext cx="8458200" cy="400110"/>
          </a:xfrm>
          <a:prstGeom prst="rect">
            <a:avLst/>
          </a:prstGeom>
        </p:spPr>
        <p:txBody>
          <a:bodyPr wrap="square">
            <a:spAutoFit/>
          </a:bodyPr>
          <a:lstStyle/>
          <a:p>
            <a:pPr algn="just">
              <a:spcAft>
                <a:spcPts val="0"/>
              </a:spcAft>
              <a:tabLst>
                <a:tab pos="234315" algn="l"/>
              </a:tabLst>
            </a:pPr>
            <a:r>
              <a:rPr lang="en-US" b="1" cap="all" dirty="0">
                <a:latin typeface="Tempus Sans ITC" panose="04020404030D07020202" pitchFamily="82" charset="0"/>
                <a:ea typeface="Times New Roman" panose="02020603050405020304" pitchFamily="18" charset="0"/>
              </a:rPr>
              <a:t>7. 4  PROTEKSI UTAMA GANGGUAN FASA UNIT  TRANSFORMATOR</a:t>
            </a:r>
            <a:endParaRPr lang="id-ID"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381000" y="609409"/>
            <a:ext cx="8763000" cy="1323439"/>
          </a:xfrm>
          <a:prstGeom prst="rect">
            <a:avLst/>
          </a:prstGeom>
        </p:spPr>
        <p:txBody>
          <a:bodyPr wrap="square">
            <a:spAutoFit/>
          </a:bodyPr>
          <a:lstStyle/>
          <a:p>
            <a:r>
              <a:rPr lang="en-US" dirty="0" err="1">
                <a:latin typeface="Tempus Sans ITC" panose="04020404030D07020202" pitchFamily="82" charset="0"/>
                <a:ea typeface="Times New Roman" panose="02020603050405020304" pitchFamily="18" charset="0"/>
                <a:cs typeface="Times New Roman" panose="02020603050405020304" pitchFamily="18" charset="0"/>
              </a:rPr>
              <a:t>Kembali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proteksi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Diferensial</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direkomendasikan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diperlihatkan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sebagai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n-US" dirty="0">
                <a:latin typeface="Tempus Sans ITC" panose="04020404030D07020202" pitchFamily="82" charset="0"/>
                <a:ea typeface="Times New Roman" panose="02020603050405020304" pitchFamily="18" charset="0"/>
                <a:cs typeface="Times New Roman" panose="02020603050405020304" pitchFamily="18" charset="0"/>
              </a:rPr>
              <a:t> 87TG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Gambar</a:t>
            </a:r>
            <a:r>
              <a:rPr lang="en-US" dirty="0">
                <a:latin typeface="Tempus Sans ITC" panose="04020404030D07020202" pitchFamily="82" charset="0"/>
                <a:ea typeface="Times New Roman" panose="02020603050405020304" pitchFamily="18" charset="0"/>
                <a:cs typeface="Times New Roman" panose="02020603050405020304" pitchFamily="18" charset="0"/>
              </a:rPr>
              <a:t> 7-8.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Karena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tidak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ada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pemutus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antara</a:t>
            </a:r>
            <a:r>
              <a:rPr lang="en-US" dirty="0">
                <a:latin typeface="Tempus Sans ITC" panose="04020404030D07020202" pitchFamily="82" charset="0"/>
                <a:ea typeface="Times New Roman" panose="02020603050405020304" pitchFamily="18" charset="0"/>
                <a:cs typeface="Times New Roman" panose="02020603050405020304" pitchFamily="18" charset="0"/>
              </a:rPr>
              <a:t> Generator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Transformator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differensial</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dihubungkan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cara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memasukkan</a:t>
            </a:r>
            <a:r>
              <a:rPr lang="en-US" dirty="0">
                <a:latin typeface="Tempus Sans ITC" panose="04020404030D07020202" pitchFamily="82" charset="0"/>
                <a:ea typeface="Times New Roman" panose="02020603050405020304" pitchFamily="18" charset="0"/>
                <a:cs typeface="Times New Roman" panose="02020603050405020304" pitchFamily="18" charset="0"/>
              </a:rPr>
              <a:t> Generator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sebagai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bagian</a:t>
            </a:r>
            <a:r>
              <a:rPr lang="en-US" dirty="0">
                <a:latin typeface="Tempus Sans ITC" panose="04020404030D07020202" pitchFamily="82" charset="0"/>
                <a:ea typeface="Times New Roman" panose="02020603050405020304" pitchFamily="18" charset="0"/>
                <a:cs typeface="Times New Roman" panose="02020603050405020304" pitchFamily="18" charset="0"/>
              </a:rPr>
              <a:t> yang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harus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diamankan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endParaRPr lang="id-ID" dirty="0"/>
          </a:p>
        </p:txBody>
      </p:sp>
      <p:pic>
        <p:nvPicPr>
          <p:cNvPr id="10242" name="Picture 2" descr="1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362" y="1915996"/>
            <a:ext cx="5860826" cy="399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571845" y="1915996"/>
            <a:ext cx="2558374" cy="4401205"/>
          </a:xfrm>
          <a:prstGeom prst="rect">
            <a:avLst/>
          </a:prstGeom>
        </p:spPr>
        <p:txBody>
          <a:bodyPr wrap="square">
            <a:spAutoFit/>
          </a:bodyPr>
          <a:lstStyle/>
          <a:p>
            <a:r>
              <a:rPr lang="en-US" dirty="0" err="1">
                <a:latin typeface="Tempus Sans ITC" panose="04020404030D07020202" pitchFamily="82" charset="0"/>
                <a:ea typeface="Times New Roman" panose="02020603050405020304" pitchFamily="18" charset="0"/>
                <a:cs typeface="Times New Roman" panose="02020603050405020304" pitchFamily="18" charset="0"/>
              </a:rPr>
              <a:t>Karena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kedua</a:t>
            </a:r>
            <a:r>
              <a:rPr lang="en-US" dirty="0">
                <a:latin typeface="Tempus Sans ITC" panose="04020404030D07020202" pitchFamily="82" charset="0"/>
                <a:ea typeface="Times New Roman" panose="02020603050405020304" pitchFamily="18" charset="0"/>
                <a:cs typeface="Times New Roman" panose="02020603050405020304" pitchFamily="18" charset="0"/>
              </a:rPr>
              <a:t> unit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harus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diputus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saat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terjadi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gangguan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baik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disisi</a:t>
            </a:r>
            <a:r>
              <a:rPr lang="en-US" dirty="0">
                <a:latin typeface="Tempus Sans ITC" panose="04020404030D07020202" pitchFamily="82" charset="0"/>
                <a:ea typeface="Times New Roman" panose="02020603050405020304" pitchFamily="18" charset="0"/>
                <a:cs typeface="Times New Roman" panose="02020603050405020304" pitchFamily="18" charset="0"/>
              </a:rPr>
              <a:t> Generator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maupun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Transformator</a:t>
            </a:r>
            <a:r>
              <a:rPr lang="en-US" dirty="0">
                <a:latin typeface="Tempus Sans ITC" panose="04020404030D07020202" pitchFamily="82" charset="0"/>
                <a:ea typeface="Times New Roman" panose="02020603050405020304" pitchFamily="18" charset="0"/>
                <a:cs typeface="Times New Roman" panose="02020603050405020304" pitchFamily="18" charset="0"/>
              </a:rPr>
              <a:t>. Hal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ini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menjadikan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sebuah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proteksi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tambahan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bagi</a:t>
            </a:r>
            <a:r>
              <a:rPr lang="en-US" dirty="0">
                <a:latin typeface="Tempus Sans ITC" panose="04020404030D07020202" pitchFamily="82" charset="0"/>
                <a:ea typeface="Times New Roman" panose="02020603050405020304" pitchFamily="18" charset="0"/>
                <a:cs typeface="Times New Roman" panose="02020603050405020304" pitchFamily="18" charset="0"/>
              </a:rPr>
              <a:t> Generator.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n-US" dirty="0">
                <a:latin typeface="Tempus Sans ITC" panose="04020404030D07020202" pitchFamily="82" charset="0"/>
                <a:ea typeface="Times New Roman" panose="02020603050405020304" pitchFamily="18" charset="0"/>
                <a:cs typeface="Times New Roman" panose="02020603050405020304" pitchFamily="18" charset="0"/>
              </a:rPr>
              <a:t> Generator,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gangguan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fasa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mengoperasikan</a:t>
            </a:r>
            <a:r>
              <a:rPr lang="en-US" dirty="0">
                <a:latin typeface="Tempus Sans ITC" panose="04020404030D07020202" pitchFamily="82" charset="0"/>
                <a:ea typeface="Times New Roman" panose="02020603050405020304" pitchFamily="18" charset="0"/>
                <a:cs typeface="Times New Roman" panose="02020603050405020304" pitchFamily="18" charset="0"/>
              </a:rPr>
              <a:t> 87G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87TG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secara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paralel</a:t>
            </a:r>
            <a:r>
              <a:rPr lang="en-US" dirty="0">
                <a:latin typeface="Tempus Sans ITC" panose="04020404030D07020202" pitchFamily="82" charset="0"/>
                <a:ea typeface="Times New Roman" panose="02020603050405020304" pitchFamily="18" charset="0"/>
                <a:cs typeface="Times New Roman" panose="02020603050405020304" pitchFamily="18" charset="0"/>
              </a:rPr>
              <a:t>.</a:t>
            </a:r>
            <a:endParaRPr lang="id-ID" dirty="0"/>
          </a:p>
        </p:txBody>
      </p:sp>
    </p:spTree>
    <p:extLst>
      <p:ext uri="{BB962C8B-B14F-4D97-AF65-F5344CB8AC3E}">
        <p14:creationId xmlns:p14="http://schemas.microsoft.com/office/powerpoint/2010/main" val="2598625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60916C-B807-435F-9519-D9BD507A08D9}" type="datetime1">
              <a:rPr lang="en-US" altLang="id-ID" smtClean="0"/>
              <a:t>5/15/2017</a:t>
            </a:fld>
            <a:endParaRPr lang="en-US" altLang="id-ID"/>
          </a:p>
        </p:txBody>
      </p:sp>
      <p:sp>
        <p:nvSpPr>
          <p:cNvPr id="8" name="Slide Number Placeholder 5"/>
          <p:cNvSpPr>
            <a:spLocks noGrp="1"/>
          </p:cNvSpPr>
          <p:nvPr>
            <p:ph type="sldNum" sz="quarter" idx="12"/>
          </p:nvPr>
        </p:nvSpPr>
        <p:spPr/>
        <p:txBody>
          <a:bodyPr/>
          <a:lstStyle/>
          <a:p>
            <a:fld id="{5CD2F203-7F4D-40D4-A069-C9EB12AE6FE1}" type="slidenum">
              <a:rPr lang="en-US" altLang="id-ID"/>
              <a:pPr/>
              <a:t>16</a:t>
            </a:fld>
            <a:endParaRPr lang="en-US" altLang="id-ID"/>
          </a:p>
        </p:txBody>
      </p:sp>
      <p:sp>
        <p:nvSpPr>
          <p:cNvPr id="144386" name="Rectangle 2"/>
          <p:cNvSpPr>
            <a:spLocks noChangeArrowheads="1"/>
          </p:cNvSpPr>
          <p:nvPr/>
        </p:nvSpPr>
        <p:spPr bwMode="auto">
          <a:xfrm>
            <a:off x="152400" y="152400"/>
            <a:ext cx="2617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b="1">
                <a:solidFill>
                  <a:schemeClr val="accent2"/>
                </a:solidFill>
              </a:rPr>
              <a:t>1. 8  SENSITIVITAS</a:t>
            </a:r>
            <a:r>
              <a:rPr lang="en-US" altLang="id-ID">
                <a:solidFill>
                  <a:schemeClr val="accent2"/>
                </a:solidFill>
              </a:rPr>
              <a:t> </a:t>
            </a:r>
          </a:p>
        </p:txBody>
      </p:sp>
      <p:sp>
        <p:nvSpPr>
          <p:cNvPr id="144387" name="Rectangle 3"/>
          <p:cNvSpPr>
            <a:spLocks noChangeArrowheads="1"/>
          </p:cNvSpPr>
          <p:nvPr/>
        </p:nvSpPr>
        <p:spPr bwMode="auto">
          <a:xfrm>
            <a:off x="152400" y="609600"/>
            <a:ext cx="8763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a:t>Sensitivitas adalah sebuah terminologi yang kerap dipergunakan yang mengacu pada arus operasi minimum yang diperlukan untuk dapat mengoperasikan sistem proteksi</a:t>
            </a:r>
            <a:r>
              <a:rPr lang="en-US" altLang="id-ID"/>
              <a:t> </a:t>
            </a:r>
          </a:p>
        </p:txBody>
      </p:sp>
      <p:sp>
        <p:nvSpPr>
          <p:cNvPr id="144388" name="Rectangle 4"/>
          <p:cNvSpPr>
            <a:spLocks noChangeArrowheads="1"/>
          </p:cNvSpPr>
          <p:nvPr/>
        </p:nvSpPr>
        <p:spPr bwMode="auto">
          <a:xfrm>
            <a:off x="152400" y="1676400"/>
            <a:ext cx="8890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a:t>Sistem proteksi dikatakan sensitif bila arus operasi utama yang dibutuhkannya rendah</a:t>
            </a:r>
            <a:r>
              <a:rPr lang="en-US" altLang="id-ID"/>
              <a:t> </a:t>
            </a:r>
          </a:p>
        </p:txBody>
      </p:sp>
      <p:sp>
        <p:nvSpPr>
          <p:cNvPr id="144389" name="Rectangle 5"/>
          <p:cNvSpPr>
            <a:spLocks noChangeArrowheads="1"/>
          </p:cNvSpPr>
          <p:nvPr/>
        </p:nvSpPr>
        <p:spPr bwMode="auto">
          <a:xfrm>
            <a:off x="152400" y="2574925"/>
            <a:ext cx="8610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a:t>Bilamana terminologi ini diterapkan pada rele individual, maka sensitifitas ini tidak mengacu pada penyetelan arus atau tegangan, namun pada besarnya konsumsi VA pada arus operasi minimum</a:t>
            </a:r>
            <a:r>
              <a:rPr lang="en-US" altLang="id-ID"/>
              <a:t> </a:t>
            </a:r>
          </a:p>
        </p:txBody>
      </p:sp>
      <p:sp>
        <p:nvSpPr>
          <p:cNvPr id="144390" name="Rectangle 6"/>
          <p:cNvSpPr>
            <a:spLocks noChangeArrowheads="1"/>
          </p:cNvSpPr>
          <p:nvPr/>
        </p:nvSpPr>
        <p:spPr bwMode="auto">
          <a:xfrm>
            <a:off x="152400" y="3810000"/>
            <a:ext cx="8610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a:t>Berbagai tipe elemen rele umumnya merupakan kumparan yang memiliki range penyetelan arus yang cukup lebar, koil yang ada memiliki impendasi yang berbanding terbalik terhadap kuadrat harga arus penyetelan, sehingga VA untuk setiap penyetelan tetap sama</a:t>
            </a:r>
            <a:r>
              <a:rPr lang="en-US" altLang="id-ID"/>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44386"/>
                                        </p:tgtEl>
                                        <p:attrNameLst>
                                          <p:attrName>style.visibility</p:attrName>
                                        </p:attrNameLst>
                                      </p:cBhvr>
                                      <p:to>
                                        <p:strVal val="visible"/>
                                      </p:to>
                                    </p:set>
                                    <p:anim calcmode="lin" valueType="num">
                                      <p:cBhvr>
                                        <p:cTn id="7" dur="1000" fill="hold"/>
                                        <p:tgtEl>
                                          <p:spTgt spid="144386"/>
                                        </p:tgtEl>
                                        <p:attrNameLst>
                                          <p:attrName>ppt_x</p:attrName>
                                        </p:attrNameLst>
                                      </p:cBhvr>
                                      <p:tavLst>
                                        <p:tav tm="0">
                                          <p:val>
                                            <p:strVal val="#ppt_x-.2"/>
                                          </p:val>
                                        </p:tav>
                                        <p:tav tm="100000">
                                          <p:val>
                                            <p:strVal val="#ppt_x"/>
                                          </p:val>
                                        </p:tav>
                                      </p:tavLst>
                                    </p:anim>
                                    <p:anim calcmode="lin" valueType="num">
                                      <p:cBhvr>
                                        <p:cTn id="8" dur="1000" fill="hold"/>
                                        <p:tgtEl>
                                          <p:spTgt spid="14438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438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4" presetClass="entr" presetSubtype="0" accel="100000" fill="hold" grpId="0" nodeType="clickEffect">
                                  <p:stCondLst>
                                    <p:cond delay="0"/>
                                  </p:stCondLst>
                                  <p:childTnLst>
                                    <p:set>
                                      <p:cBhvr>
                                        <p:cTn id="13" dur="1" fill="hold">
                                          <p:stCondLst>
                                            <p:cond delay="0"/>
                                          </p:stCondLst>
                                        </p:cTn>
                                        <p:tgtEl>
                                          <p:spTgt spid="144387"/>
                                        </p:tgtEl>
                                        <p:attrNameLst>
                                          <p:attrName>style.visibility</p:attrName>
                                        </p:attrNameLst>
                                      </p:cBhvr>
                                      <p:to>
                                        <p:strVal val="visible"/>
                                      </p:to>
                                    </p:set>
                                    <p:anim calcmode="lin" valueType="num">
                                      <p:cBhvr>
                                        <p:cTn id="14" dur="2000" fill="hold"/>
                                        <p:tgtEl>
                                          <p:spTgt spid="144387"/>
                                        </p:tgtEl>
                                        <p:attrNameLst>
                                          <p:attrName>ppt_w</p:attrName>
                                        </p:attrNameLst>
                                      </p:cBhvr>
                                      <p:tavLst>
                                        <p:tav tm="0">
                                          <p:val>
                                            <p:strVal val="#ppt_w*0.05"/>
                                          </p:val>
                                        </p:tav>
                                        <p:tav tm="100000">
                                          <p:val>
                                            <p:strVal val="#ppt_w"/>
                                          </p:val>
                                        </p:tav>
                                      </p:tavLst>
                                    </p:anim>
                                    <p:anim calcmode="lin" valueType="num">
                                      <p:cBhvr>
                                        <p:cTn id="15" dur="2000" fill="hold"/>
                                        <p:tgtEl>
                                          <p:spTgt spid="144387"/>
                                        </p:tgtEl>
                                        <p:attrNameLst>
                                          <p:attrName>ppt_h</p:attrName>
                                        </p:attrNameLst>
                                      </p:cBhvr>
                                      <p:tavLst>
                                        <p:tav tm="0">
                                          <p:val>
                                            <p:strVal val="#ppt_h"/>
                                          </p:val>
                                        </p:tav>
                                        <p:tav tm="100000">
                                          <p:val>
                                            <p:strVal val="#ppt_h"/>
                                          </p:val>
                                        </p:tav>
                                      </p:tavLst>
                                    </p:anim>
                                    <p:anim calcmode="lin" valueType="num">
                                      <p:cBhvr>
                                        <p:cTn id="16" dur="2000" fill="hold"/>
                                        <p:tgtEl>
                                          <p:spTgt spid="144387"/>
                                        </p:tgtEl>
                                        <p:attrNameLst>
                                          <p:attrName>ppt_x</p:attrName>
                                        </p:attrNameLst>
                                      </p:cBhvr>
                                      <p:tavLst>
                                        <p:tav tm="0">
                                          <p:val>
                                            <p:strVal val="#ppt_x-.2"/>
                                          </p:val>
                                        </p:tav>
                                        <p:tav tm="100000">
                                          <p:val>
                                            <p:strVal val="#ppt_x"/>
                                          </p:val>
                                        </p:tav>
                                      </p:tavLst>
                                    </p:anim>
                                    <p:anim calcmode="lin" valueType="num">
                                      <p:cBhvr>
                                        <p:cTn id="17" dur="2000" fill="hold"/>
                                        <p:tgtEl>
                                          <p:spTgt spid="144387"/>
                                        </p:tgtEl>
                                        <p:attrNameLst>
                                          <p:attrName>ppt_y</p:attrName>
                                        </p:attrNameLst>
                                      </p:cBhvr>
                                      <p:tavLst>
                                        <p:tav tm="0">
                                          <p:val>
                                            <p:strVal val="#ppt_y"/>
                                          </p:val>
                                        </p:tav>
                                        <p:tav tm="100000">
                                          <p:val>
                                            <p:strVal val="#ppt_y"/>
                                          </p:val>
                                        </p:tav>
                                      </p:tavLst>
                                    </p:anim>
                                    <p:animEffect transition="in" filter="fade">
                                      <p:cBhvr>
                                        <p:cTn id="18" dur="2000"/>
                                        <p:tgtEl>
                                          <p:spTgt spid="14438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144388"/>
                                        </p:tgtEl>
                                        <p:attrNameLst>
                                          <p:attrName>style.visibility</p:attrName>
                                        </p:attrNameLst>
                                      </p:cBhvr>
                                      <p:to>
                                        <p:strVal val="visible"/>
                                      </p:to>
                                    </p:set>
                                    <p:anim calcmode="lin" valueType="num">
                                      <p:cBhvr>
                                        <p:cTn id="23" dur="2000" fill="hold"/>
                                        <p:tgtEl>
                                          <p:spTgt spid="144388"/>
                                        </p:tgtEl>
                                        <p:attrNameLst>
                                          <p:attrName>ppt_w</p:attrName>
                                        </p:attrNameLst>
                                      </p:cBhvr>
                                      <p:tavLst>
                                        <p:tav tm="0">
                                          <p:val>
                                            <p:strVal val="#ppt_w*0.05"/>
                                          </p:val>
                                        </p:tav>
                                        <p:tav tm="100000">
                                          <p:val>
                                            <p:strVal val="#ppt_w"/>
                                          </p:val>
                                        </p:tav>
                                      </p:tavLst>
                                    </p:anim>
                                    <p:anim calcmode="lin" valueType="num">
                                      <p:cBhvr>
                                        <p:cTn id="24" dur="2000" fill="hold"/>
                                        <p:tgtEl>
                                          <p:spTgt spid="144388"/>
                                        </p:tgtEl>
                                        <p:attrNameLst>
                                          <p:attrName>ppt_h</p:attrName>
                                        </p:attrNameLst>
                                      </p:cBhvr>
                                      <p:tavLst>
                                        <p:tav tm="0">
                                          <p:val>
                                            <p:strVal val="#ppt_h"/>
                                          </p:val>
                                        </p:tav>
                                        <p:tav tm="100000">
                                          <p:val>
                                            <p:strVal val="#ppt_h"/>
                                          </p:val>
                                        </p:tav>
                                      </p:tavLst>
                                    </p:anim>
                                    <p:anim calcmode="lin" valueType="num">
                                      <p:cBhvr>
                                        <p:cTn id="25" dur="2000" fill="hold"/>
                                        <p:tgtEl>
                                          <p:spTgt spid="144388"/>
                                        </p:tgtEl>
                                        <p:attrNameLst>
                                          <p:attrName>ppt_x</p:attrName>
                                        </p:attrNameLst>
                                      </p:cBhvr>
                                      <p:tavLst>
                                        <p:tav tm="0">
                                          <p:val>
                                            <p:strVal val="#ppt_x-.2"/>
                                          </p:val>
                                        </p:tav>
                                        <p:tav tm="100000">
                                          <p:val>
                                            <p:strVal val="#ppt_x"/>
                                          </p:val>
                                        </p:tav>
                                      </p:tavLst>
                                    </p:anim>
                                    <p:anim calcmode="lin" valueType="num">
                                      <p:cBhvr>
                                        <p:cTn id="26" dur="2000" fill="hold"/>
                                        <p:tgtEl>
                                          <p:spTgt spid="144388"/>
                                        </p:tgtEl>
                                        <p:attrNameLst>
                                          <p:attrName>ppt_y</p:attrName>
                                        </p:attrNameLst>
                                      </p:cBhvr>
                                      <p:tavLst>
                                        <p:tav tm="0">
                                          <p:val>
                                            <p:strVal val="#ppt_y"/>
                                          </p:val>
                                        </p:tav>
                                        <p:tav tm="100000">
                                          <p:val>
                                            <p:strVal val="#ppt_y"/>
                                          </p:val>
                                        </p:tav>
                                      </p:tavLst>
                                    </p:anim>
                                    <p:animEffect transition="in" filter="fade">
                                      <p:cBhvr>
                                        <p:cTn id="27" dur="2000"/>
                                        <p:tgtEl>
                                          <p:spTgt spid="14438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44389"/>
                                        </p:tgtEl>
                                        <p:attrNameLst>
                                          <p:attrName>style.visibility</p:attrName>
                                        </p:attrNameLst>
                                      </p:cBhvr>
                                      <p:to>
                                        <p:strVal val="visible"/>
                                      </p:to>
                                    </p:set>
                                    <p:animEffect transition="in" filter="randombar(horizontal)">
                                      <p:cBhvr>
                                        <p:cTn id="32" dur="2000"/>
                                        <p:tgtEl>
                                          <p:spTgt spid="14438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144390"/>
                                        </p:tgtEl>
                                        <p:attrNameLst>
                                          <p:attrName>style.visibility</p:attrName>
                                        </p:attrNameLst>
                                      </p:cBhvr>
                                      <p:to>
                                        <p:strVal val="visible"/>
                                      </p:to>
                                    </p:set>
                                    <p:animEffect transition="in" filter="wedge">
                                      <p:cBhvr>
                                        <p:cTn id="37" dur="2000"/>
                                        <p:tgtEl>
                                          <p:spTgt spid="144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p:bldP spid="144387" grpId="0"/>
      <p:bldP spid="144388" grpId="0"/>
      <p:bldP spid="144389" grpId="0"/>
      <p:bldP spid="144390"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160</a:t>
            </a:fld>
            <a:endParaRPr lang="en-US" altLang="id-ID"/>
          </a:p>
        </p:txBody>
      </p:sp>
      <p:sp>
        <p:nvSpPr>
          <p:cNvPr id="2" name="Rectangle 1"/>
          <p:cNvSpPr/>
          <p:nvPr/>
        </p:nvSpPr>
        <p:spPr>
          <a:xfrm>
            <a:off x="372894" y="228600"/>
            <a:ext cx="8466306" cy="1015663"/>
          </a:xfrm>
          <a:prstGeom prst="rect">
            <a:avLst/>
          </a:prstGeom>
        </p:spPr>
        <p:txBody>
          <a:bodyPr wrap="square">
            <a:spAutoFit/>
          </a:bodyPr>
          <a:lstStyle/>
          <a:p>
            <a:pPr algn="just">
              <a:spcAft>
                <a:spcPts val="0"/>
              </a:spcAft>
              <a:tabLst>
                <a:tab pos="234315" algn="l"/>
              </a:tabLst>
            </a:pP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gambar</a:t>
            </a:r>
            <a:r>
              <a:rPr lang="en-US" dirty="0" smtClean="0">
                <a:latin typeface="Tempus Sans ITC" panose="04020404030D07020202" pitchFamily="82" charset="0"/>
                <a:ea typeface="Times New Roman" panose="02020603050405020304" pitchFamily="18" charset="0"/>
              </a:rPr>
              <a:t> 7-8, </a:t>
            </a:r>
            <a:r>
              <a:rPr lang="en-US" dirty="0" err="1" smtClean="0">
                <a:latin typeface="Tempus Sans ITC" panose="04020404030D07020202" pitchFamily="82" charset="0"/>
                <a:ea typeface="Times New Roman" panose="02020603050405020304" pitchFamily="18" charset="0"/>
              </a:rPr>
              <a:t>sisi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tegangan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tinggi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dari</a:t>
            </a:r>
            <a:r>
              <a:rPr lang="en-US" dirty="0" smtClean="0">
                <a:latin typeface="Tempus Sans ITC" panose="04020404030D07020202" pitchFamily="82" charset="0"/>
                <a:ea typeface="Times New Roman" panose="02020603050405020304" pitchFamily="18" charset="0"/>
              </a:rPr>
              <a:t> CT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unit </a:t>
            </a:r>
            <a:r>
              <a:rPr lang="en-US" dirty="0" err="1" smtClean="0">
                <a:latin typeface="Tempus Sans ITC" panose="04020404030D07020202" pitchFamily="82" charset="0"/>
                <a:ea typeface="Times New Roman" panose="02020603050405020304" pitchFamily="18" charset="0"/>
              </a:rPr>
              <a:t>transformator</a:t>
            </a:r>
            <a:r>
              <a:rPr lang="en-US" dirty="0" smtClean="0">
                <a:latin typeface="Tempus Sans ITC" panose="04020404030D07020202" pitchFamily="82" charset="0"/>
                <a:ea typeface="Times New Roman" panose="02020603050405020304" pitchFamily="18" charset="0"/>
              </a:rPr>
              <a:t> bantu </a:t>
            </a:r>
            <a:r>
              <a:rPr lang="en-US" dirty="0" err="1" smtClean="0">
                <a:latin typeface="Tempus Sans ITC" panose="04020404030D07020202" pitchFamily="82" charset="0"/>
                <a:ea typeface="Times New Roman" panose="02020603050405020304" pitchFamily="18" charset="0"/>
              </a:rPr>
              <a:t>tercakup</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differensial</a:t>
            </a:r>
            <a:r>
              <a:rPr lang="en-US" dirty="0" smtClean="0">
                <a:latin typeface="Tempus Sans ITC" panose="04020404030D07020202" pitchFamily="82" charset="0"/>
                <a:ea typeface="Times New Roman" panose="02020603050405020304" pitchFamily="18" charset="0"/>
              </a:rPr>
              <a:t> 87TG, </a:t>
            </a:r>
            <a:r>
              <a:rPr lang="en-US" dirty="0" err="1" smtClean="0">
                <a:latin typeface="Tempus Sans ITC" panose="04020404030D07020202" pitchFamily="82" charset="0"/>
                <a:ea typeface="Times New Roman" panose="02020603050405020304" pitchFamily="18" charset="0"/>
              </a:rPr>
              <a:t>jadi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unit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bus 4,16 </a:t>
            </a:r>
            <a:r>
              <a:rPr lang="en-US" dirty="0" err="1" smtClean="0">
                <a:latin typeface="Tempus Sans ITC" panose="04020404030D07020202" pitchFamily="82" charset="0"/>
                <a:ea typeface="Times New Roman" panose="02020603050405020304" pitchFamily="18" charset="0"/>
              </a:rPr>
              <a:t>kv</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dirasakan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sebagai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eksternal</a:t>
            </a:r>
            <a:r>
              <a:rPr lang="en-US" dirty="0" smtClean="0">
                <a:latin typeface="Tempus Sans ITC" panose="04020404030D07020202" pitchFamily="82" charset="0"/>
                <a:ea typeface="Times New Roman" panose="02020603050405020304" pitchFamily="18" charset="0"/>
              </a:rPr>
              <a:t>. </a:t>
            </a:r>
            <a:endParaRPr lang="id-ID" b="1"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381000" y="1295400"/>
            <a:ext cx="8534400" cy="1323439"/>
          </a:xfrm>
          <a:prstGeom prst="rect">
            <a:avLst/>
          </a:prstGeom>
        </p:spPr>
        <p:txBody>
          <a:bodyPr wrap="square">
            <a:spAutoFit/>
          </a:bodyPr>
          <a:lstStyle/>
          <a:p>
            <a:pPr algn="just">
              <a:spcAft>
                <a:spcPts val="0"/>
              </a:spcAft>
              <a:tabLst>
                <a:tab pos="234315" algn="l"/>
              </a:tabLst>
            </a:pPr>
            <a:r>
              <a:rPr lang="en-US" dirty="0" err="1">
                <a:latin typeface="Tempus Sans ITC" panose="04020404030D07020202" pitchFamily="82" charset="0"/>
                <a:ea typeface="Times New Roman" panose="02020603050405020304" pitchFamily="18" charset="0"/>
              </a:rPr>
              <a:t>Alternatif</a:t>
            </a:r>
            <a:r>
              <a:rPr lang="en-US" dirty="0">
                <a:latin typeface="Tempus Sans ITC" panose="04020404030D07020202" pitchFamily="82" charset="0"/>
                <a:ea typeface="Times New Roman" panose="02020603050405020304" pitchFamily="18" charset="0"/>
              </a:rPr>
              <a:t> lain, </a:t>
            </a:r>
            <a:r>
              <a:rPr lang="en-US" dirty="0" err="1">
                <a:latin typeface="Tempus Sans ITC" panose="04020404030D07020202" pitchFamily="82" charset="0"/>
                <a:ea typeface="Times New Roman" panose="02020603050405020304" pitchFamily="18" charset="0"/>
              </a:rPr>
              <a:t>bagian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tegangan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rendah</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dari</a:t>
            </a:r>
            <a:r>
              <a:rPr lang="en-US" dirty="0">
                <a:latin typeface="Tempus Sans ITC" panose="04020404030D07020202" pitchFamily="82" charset="0"/>
                <a:ea typeface="Times New Roman" panose="02020603050405020304" pitchFamily="18" charset="0"/>
              </a:rPr>
              <a:t> CT </a:t>
            </a:r>
            <a:r>
              <a:rPr lang="en-US" dirty="0" err="1">
                <a:latin typeface="Tempus Sans ITC" panose="04020404030D07020202" pitchFamily="82" charset="0"/>
                <a:ea typeface="Times New Roman" panose="02020603050405020304" pitchFamily="18" charset="0"/>
              </a:rPr>
              <a:t>transformator</a:t>
            </a:r>
            <a:r>
              <a:rPr lang="en-US" dirty="0">
                <a:latin typeface="Tempus Sans ITC" panose="04020404030D07020202" pitchFamily="82" charset="0"/>
                <a:ea typeface="Times New Roman" panose="02020603050405020304" pitchFamily="18" charset="0"/>
              </a:rPr>
              <a:t> bantu </a:t>
            </a:r>
            <a:r>
              <a:rPr lang="en-US" dirty="0" err="1">
                <a:latin typeface="Tempus Sans ITC" panose="04020404030D07020202" pitchFamily="82" charset="0"/>
                <a:ea typeface="Times New Roman" panose="02020603050405020304" pitchFamily="18" charset="0"/>
              </a:rPr>
              <a:t>digunakan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sehingga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transformator</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ini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menjadi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bagian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dari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daerah</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proteksi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rele</a:t>
            </a:r>
            <a:r>
              <a:rPr lang="en-US" dirty="0">
                <a:latin typeface="Tempus Sans ITC" panose="04020404030D07020202" pitchFamily="82" charset="0"/>
                <a:ea typeface="Times New Roman" panose="02020603050405020304" pitchFamily="18" charset="0"/>
              </a:rPr>
              <a:t> 87TG. </a:t>
            </a:r>
            <a:r>
              <a:rPr lang="en-US" dirty="0" err="1">
                <a:latin typeface="Tempus Sans ITC" panose="04020404030D07020202" pitchFamily="82" charset="0"/>
                <a:ea typeface="Times New Roman" panose="02020603050405020304" pitchFamily="18" charset="0"/>
              </a:rPr>
              <a:t>Alternatif</a:t>
            </a:r>
            <a:r>
              <a:rPr lang="en-US" dirty="0">
                <a:latin typeface="Tempus Sans ITC" panose="04020404030D07020202" pitchFamily="82" charset="0"/>
                <a:ea typeface="Times New Roman" panose="02020603050405020304" pitchFamily="18" charset="0"/>
              </a:rPr>
              <a:t> yang </a:t>
            </a:r>
            <a:r>
              <a:rPr lang="en-US" dirty="0" err="1">
                <a:latin typeface="Tempus Sans ITC" panose="04020404030D07020202" pitchFamily="82" charset="0"/>
                <a:ea typeface="Times New Roman" panose="02020603050405020304" pitchFamily="18" charset="0"/>
              </a:rPr>
              <a:t>sama</a:t>
            </a:r>
            <a:r>
              <a:rPr lang="en-US" dirty="0">
                <a:latin typeface="Tempus Sans ITC" panose="04020404030D07020202" pitchFamily="82" charset="0"/>
                <a:ea typeface="Times New Roman" panose="02020603050405020304" pitchFamily="18" charset="0"/>
              </a:rPr>
              <a:t> juga </a:t>
            </a:r>
            <a:r>
              <a:rPr lang="en-US" dirty="0" err="1">
                <a:latin typeface="Tempus Sans ITC" panose="04020404030D07020202" pitchFamily="82" charset="0"/>
                <a:ea typeface="Times New Roman" panose="02020603050405020304" pitchFamily="18" charset="0"/>
              </a:rPr>
              <a:t>dipakai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bila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terdapat</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proteksi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differensial</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tambahan</a:t>
            </a:r>
            <a:r>
              <a:rPr lang="en-US" dirty="0">
                <a:latin typeface="Tempus Sans ITC" panose="04020404030D07020202" pitchFamily="82" charset="0"/>
                <a:ea typeface="Times New Roman" panose="02020603050405020304" pitchFamily="18" charset="0"/>
              </a:rPr>
              <a:t> 87T.</a:t>
            </a:r>
            <a:endParaRPr lang="id-ID" b="1" dirty="0">
              <a:latin typeface="Times New Roman" panose="02020603050405020304" pitchFamily="18" charset="0"/>
              <a:ea typeface="Times New Roman" panose="02020603050405020304" pitchFamily="18" charset="0"/>
            </a:endParaRPr>
          </a:p>
        </p:txBody>
      </p:sp>
      <p:sp>
        <p:nvSpPr>
          <p:cNvPr id="6" name="Rectangle 5"/>
          <p:cNvSpPr/>
          <p:nvPr/>
        </p:nvSpPr>
        <p:spPr>
          <a:xfrm>
            <a:off x="381000" y="2669976"/>
            <a:ext cx="8458200" cy="1015663"/>
          </a:xfrm>
          <a:prstGeom prst="rect">
            <a:avLst/>
          </a:prstGeom>
        </p:spPr>
        <p:txBody>
          <a:bodyPr wrap="square">
            <a:spAutoFit/>
          </a:bodyPr>
          <a:lstStyle/>
          <a:p>
            <a:r>
              <a:rPr lang="en-US" dirty="0" err="1">
                <a:latin typeface="Tempus Sans ITC" panose="04020404030D07020202" pitchFamily="82" charset="0"/>
                <a:ea typeface="Times New Roman" panose="02020603050405020304" pitchFamily="18" charset="0"/>
                <a:cs typeface="Times New Roman" panose="02020603050405020304" pitchFamily="18" charset="0"/>
              </a:rPr>
              <a:t>Penting</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diingat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bahwa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memasukkan</a:t>
            </a:r>
            <a:r>
              <a:rPr lang="en-US" dirty="0">
                <a:latin typeface="Tempus Sans ITC" panose="04020404030D07020202" pitchFamily="82" charset="0"/>
                <a:ea typeface="Times New Roman" panose="02020603050405020304" pitchFamily="18" charset="0"/>
                <a:cs typeface="Times New Roman" panose="02020603050405020304" pitchFamily="18" charset="0"/>
              </a:rPr>
              <a:t> unit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Transformator</a:t>
            </a:r>
            <a:r>
              <a:rPr lang="en-US" dirty="0">
                <a:latin typeface="Tempus Sans ITC" panose="04020404030D07020202" pitchFamily="82" charset="0"/>
                <a:ea typeface="Times New Roman" panose="02020603050405020304" pitchFamily="18" charset="0"/>
                <a:cs typeface="Times New Roman" panose="02020603050405020304" pitchFamily="18" charset="0"/>
              </a:rPr>
              <a:t> bantu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baik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n-US" dirty="0">
                <a:latin typeface="Tempus Sans ITC" panose="04020404030D07020202" pitchFamily="82" charset="0"/>
                <a:ea typeface="Times New Roman" panose="02020603050405020304" pitchFamily="18" charset="0"/>
                <a:cs typeface="Times New Roman" panose="02020603050405020304" pitchFamily="18" charset="0"/>
              </a:rPr>
              <a:t> 87TG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maupun</a:t>
            </a:r>
            <a:r>
              <a:rPr lang="en-US" dirty="0">
                <a:latin typeface="Tempus Sans ITC" panose="04020404030D07020202" pitchFamily="82" charset="0"/>
                <a:ea typeface="Times New Roman" panose="02020603050405020304" pitchFamily="18" charset="0"/>
                <a:cs typeface="Times New Roman" panose="02020603050405020304" pitchFamily="18" charset="0"/>
              </a:rPr>
              <a:t> 87T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dalam</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daerah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perlindungannya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umumnya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tidak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memperbaiki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atau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menambah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proteksi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Transformator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endParaRPr lang="id-ID" dirty="0"/>
          </a:p>
        </p:txBody>
      </p:sp>
      <p:sp>
        <p:nvSpPr>
          <p:cNvPr id="7" name="Rectangle 6"/>
          <p:cNvSpPr/>
          <p:nvPr/>
        </p:nvSpPr>
        <p:spPr>
          <a:xfrm>
            <a:off x="419910" y="3736776"/>
            <a:ext cx="8724089" cy="1323439"/>
          </a:xfrm>
          <a:prstGeom prst="rect">
            <a:avLst/>
          </a:prstGeom>
        </p:spPr>
        <p:txBody>
          <a:bodyPr wrap="square">
            <a:spAutoFit/>
          </a:bodyPr>
          <a:lstStyle/>
          <a:p>
            <a:r>
              <a:rPr lang="en-US" dirty="0">
                <a:latin typeface="Tempus Sans ITC" panose="04020404030D07020202" pitchFamily="82" charset="0"/>
                <a:ea typeface="Times New Roman" panose="02020603050405020304" pitchFamily="18" charset="0"/>
                <a:cs typeface="Times New Roman" panose="02020603050405020304" pitchFamily="18" charset="0"/>
              </a:rPr>
              <a:t>Hal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ini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dapat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dilihat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cara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berikut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Misal</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terjadi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gangguan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tiga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fasa</a:t>
            </a:r>
            <a:r>
              <a:rPr lang="en-US" dirty="0">
                <a:latin typeface="Tempus Sans ITC" panose="04020404030D07020202" pitchFamily="82" charset="0"/>
                <a:ea typeface="Times New Roman" panose="02020603050405020304" pitchFamily="18" charset="0"/>
                <a:cs typeface="Times New Roman" panose="02020603050405020304" pitchFamily="18" charset="0"/>
              </a:rPr>
              <a:t> solid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sisi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tegangan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rendah</a:t>
            </a:r>
            <a:r>
              <a:rPr lang="en-US" dirty="0">
                <a:latin typeface="Tempus Sans ITC" panose="04020404030D07020202" pitchFamily="82" charset="0"/>
                <a:ea typeface="Times New Roman" panose="02020603050405020304" pitchFamily="18" charset="0"/>
                <a:cs typeface="Times New Roman" panose="02020603050405020304" pitchFamily="18" charset="0"/>
              </a:rPr>
              <a:t> 4,16 kV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baik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Transformator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atau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titik</a:t>
            </a:r>
            <a:r>
              <a:rPr lang="en-US" dirty="0">
                <a:latin typeface="Tempus Sans ITC" panose="04020404030D07020202" pitchFamily="82" charset="0"/>
                <a:ea typeface="Times New Roman" panose="02020603050405020304" pitchFamily="18" charset="0"/>
                <a:cs typeface="Times New Roman" panose="02020603050405020304" pitchFamily="18" charset="0"/>
              </a:rPr>
              <a:t> F</a:t>
            </a:r>
            <a:r>
              <a:rPr lang="en-US" baseline="-25000" dirty="0">
                <a:latin typeface="Tempus Sans ITC" panose="04020404030D07020202" pitchFamily="82" charset="0"/>
                <a:ea typeface="Times New Roman" panose="02020603050405020304" pitchFamily="18" charset="0"/>
                <a:cs typeface="Times New Roman" panose="02020603050405020304" pitchFamily="18" charset="0"/>
              </a:rPr>
              <a:t>2</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dalam</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Gambar</a:t>
            </a:r>
            <a:r>
              <a:rPr lang="en-US" dirty="0">
                <a:latin typeface="Tempus Sans ITC" panose="04020404030D07020202" pitchFamily="82" charset="0"/>
                <a:ea typeface="Times New Roman" panose="02020603050405020304" pitchFamily="18" charset="0"/>
                <a:cs typeface="Times New Roman" panose="02020603050405020304" pitchFamily="18" charset="0"/>
              </a:rPr>
              <a:t> 7-7. </a:t>
            </a:r>
            <a:r>
              <a:rPr lang="id-ID" dirty="0">
                <a:latin typeface="Tempus Sans ITC" panose="04020404030D07020202" pitchFamily="82" charset="0"/>
                <a:ea typeface="Times New Roman" panose="02020603050405020304" pitchFamily="18" charset="0"/>
                <a:cs typeface="Times New Roman" panose="02020603050405020304" pitchFamily="18" charset="0"/>
              </a:rPr>
              <a:t>Untuk gangguan pada titik ini, reaktansi urutan positif sistem ditambah Transformator adalah:</a:t>
            </a:r>
            <a:endParaRPr lang="id-ID" dirty="0"/>
          </a:p>
        </p:txBody>
      </p:sp>
      <p:graphicFrame>
        <p:nvGraphicFramePr>
          <p:cNvPr id="9" name="Object 8"/>
          <p:cNvGraphicFramePr>
            <a:graphicFrameLocks noChangeAspect="1"/>
          </p:cNvGraphicFramePr>
          <p:nvPr>
            <p:extLst/>
          </p:nvPr>
        </p:nvGraphicFramePr>
        <p:xfrm>
          <a:off x="990600" y="5091019"/>
          <a:ext cx="5022185" cy="592505"/>
        </p:xfrm>
        <a:graphic>
          <a:graphicData uri="http://schemas.openxmlformats.org/presentationml/2006/ole">
            <mc:AlternateContent xmlns:mc="http://schemas.openxmlformats.org/markup-compatibility/2006">
              <mc:Choice xmlns:v="urn:schemas-microsoft-com:vml" Requires="v">
                <p:oleObj spid="_x0000_s49155" name="Equation" r:id="rId3" imgW="3390900" imgH="393700" progId="Equation.3">
                  <p:embed/>
                </p:oleObj>
              </mc:Choice>
              <mc:Fallback>
                <p:oleObj name="Equation" r:id="rId3" imgW="3390900" imgH="393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5091019"/>
                        <a:ext cx="5022185" cy="592505"/>
                      </a:xfrm>
                      <a:prstGeom prst="rect">
                        <a:avLst/>
                      </a:prstGeom>
                      <a:noFill/>
                    </p:spPr>
                  </p:pic>
                </p:oleObj>
              </mc:Fallback>
            </mc:AlternateContent>
          </a:graphicData>
        </a:graphic>
      </p:graphicFrame>
    </p:spTree>
    <p:extLst>
      <p:ext uri="{BB962C8B-B14F-4D97-AF65-F5344CB8AC3E}">
        <p14:creationId xmlns:p14="http://schemas.microsoft.com/office/powerpoint/2010/main" val="129697002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161</a:t>
            </a:fld>
            <a:endParaRPr lang="en-US" altLang="id-ID"/>
          </a:p>
        </p:txBody>
      </p:sp>
      <p:graphicFrame>
        <p:nvGraphicFramePr>
          <p:cNvPr id="3" name="Object 2"/>
          <p:cNvGraphicFramePr>
            <a:graphicFrameLocks noChangeAspect="1"/>
          </p:cNvGraphicFramePr>
          <p:nvPr>
            <p:extLst/>
          </p:nvPr>
        </p:nvGraphicFramePr>
        <p:xfrm>
          <a:off x="381000" y="152400"/>
          <a:ext cx="5122379" cy="885825"/>
        </p:xfrm>
        <a:graphic>
          <a:graphicData uri="http://schemas.openxmlformats.org/presentationml/2006/ole">
            <mc:AlternateContent xmlns:mc="http://schemas.openxmlformats.org/markup-compatibility/2006">
              <mc:Choice xmlns:v="urn:schemas-microsoft-com:vml" Requires="v">
                <p:oleObj spid="_x0000_s50180" name="Equation" r:id="rId3" imgW="3797300" imgH="660400" progId="Equation.3">
                  <p:embed/>
                </p:oleObj>
              </mc:Choice>
              <mc:Fallback>
                <p:oleObj name="Equation" r:id="rId3" imgW="3797300" imgH="660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2400"/>
                        <a:ext cx="5122379" cy="885825"/>
                      </a:xfrm>
                      <a:prstGeom prst="rect">
                        <a:avLst/>
                      </a:prstGeom>
                      <a:noFill/>
                    </p:spPr>
                  </p:pic>
                </p:oleObj>
              </mc:Fallback>
            </mc:AlternateContent>
          </a:graphicData>
        </a:graphic>
      </p:graphicFrame>
      <p:sp>
        <p:nvSpPr>
          <p:cNvPr id="6" name="Rectangle 5"/>
          <p:cNvSpPr/>
          <p:nvPr/>
        </p:nvSpPr>
        <p:spPr>
          <a:xfrm>
            <a:off x="609600" y="1074510"/>
            <a:ext cx="8382000" cy="1631216"/>
          </a:xfrm>
          <a:prstGeom prst="rect">
            <a:avLst/>
          </a:prstGeom>
        </p:spPr>
        <p:txBody>
          <a:bodyPr wrap="square">
            <a:spAutoFit/>
          </a:bodyPr>
          <a:lstStyle/>
          <a:p>
            <a:r>
              <a:rPr lang="en-US" dirty="0" err="1">
                <a:latin typeface="Tempus Sans ITC" panose="04020404030D07020202" pitchFamily="82" charset="0"/>
                <a:ea typeface="Times New Roman" panose="02020603050405020304" pitchFamily="18" charset="0"/>
                <a:cs typeface="Times New Roman" panose="02020603050405020304" pitchFamily="18" charset="0"/>
              </a:rPr>
              <a:t>Bila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digunakan</a:t>
            </a:r>
            <a:r>
              <a:rPr lang="en-US" dirty="0">
                <a:latin typeface="Tempus Sans ITC" panose="04020404030D07020202" pitchFamily="82" charset="0"/>
                <a:ea typeface="Times New Roman" panose="02020603050405020304" pitchFamily="18" charset="0"/>
                <a:cs typeface="Times New Roman" panose="02020603050405020304" pitchFamily="18" charset="0"/>
              </a:rPr>
              <a:t> ratio CT yang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sama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perbandingan</a:t>
            </a:r>
            <a:r>
              <a:rPr lang="en-US" dirty="0">
                <a:latin typeface="Tempus Sans ITC" panose="04020404030D07020202" pitchFamily="82" charset="0"/>
                <a:ea typeface="Times New Roman" panose="02020603050405020304" pitchFamily="18" charset="0"/>
                <a:cs typeface="Times New Roman" panose="02020603050405020304" pitchFamily="18" charset="0"/>
              </a:rPr>
              <a:t> 1100:1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Maka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gangguan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sisi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sekunder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menjadi</a:t>
            </a:r>
            <a:r>
              <a:rPr lang="en-US" dirty="0">
                <a:latin typeface="Tempus Sans ITC" panose="04020404030D07020202" pitchFamily="82" charset="0"/>
                <a:ea typeface="Times New Roman" panose="02020603050405020304" pitchFamily="18" charset="0"/>
                <a:cs typeface="Times New Roman" panose="02020603050405020304" pitchFamily="18" charset="0"/>
              </a:rPr>
              <a:t> 5372,7/1100 = 4,88 A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sekunder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differensial</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Transformator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tidak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sesensitif</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dirty="0">
                <a:latin typeface="Tempus Sans ITC" panose="04020404030D07020202" pitchFamily="82" charset="0"/>
                <a:ea typeface="Times New Roman" panose="02020603050405020304" pitchFamily="18" charset="0"/>
                <a:cs typeface="Times New Roman" panose="02020603050405020304" pitchFamily="18" charset="0"/>
              </a:rPr>
              <a:t> Generator,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karena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Transformator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digunakan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tipe</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ratio CT yang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berbeda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pengaruh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operasi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aliran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masuk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magnetisasi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seterusnya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endParaRPr lang="id-ID" dirty="0"/>
          </a:p>
        </p:txBody>
      </p:sp>
      <p:sp>
        <p:nvSpPr>
          <p:cNvPr id="7" name="Rectangle 6"/>
          <p:cNvSpPr/>
          <p:nvPr/>
        </p:nvSpPr>
        <p:spPr>
          <a:xfrm>
            <a:off x="656188" y="2819400"/>
            <a:ext cx="8030611" cy="1015663"/>
          </a:xfrm>
          <a:prstGeom prst="rect">
            <a:avLst/>
          </a:prstGeom>
        </p:spPr>
        <p:txBody>
          <a:bodyPr wrap="square">
            <a:spAutoFit/>
          </a:bodyPr>
          <a:lstStyle/>
          <a:p>
            <a:r>
              <a:rPr lang="en-US"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kebanyakan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sebesar</a:t>
            </a:r>
            <a:r>
              <a:rPr lang="en-US" dirty="0">
                <a:latin typeface="Tempus Sans ITC" panose="04020404030D07020202" pitchFamily="82" charset="0"/>
                <a:ea typeface="Times New Roman" panose="02020603050405020304" pitchFamily="18" charset="0"/>
                <a:cs typeface="Times New Roman" panose="02020603050405020304" pitchFamily="18" charset="0"/>
              </a:rPr>
              <a:t> 4,88 A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mungkin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berada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diatas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angkat</a:t>
            </a:r>
            <a:r>
              <a:rPr lang="en-US" dirty="0">
                <a:latin typeface="Tempus Sans ITC" panose="04020404030D07020202" pitchFamily="82" charset="0"/>
                <a:ea typeface="Times New Roman" panose="02020603050405020304" pitchFamily="18" charset="0"/>
                <a:cs typeface="Times New Roman" panose="02020603050405020304" pitchFamily="18" charset="0"/>
              </a:rPr>
              <a:t> minimum,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tetapi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rendahnya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harga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gangguan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memberikan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sensitivitas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marjinal</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harga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angkat</a:t>
            </a:r>
            <a:r>
              <a:rPr lang="en-US" dirty="0">
                <a:latin typeface="Tempus Sans ITC" panose="04020404030D07020202" pitchFamily="82" charset="0"/>
                <a:ea typeface="Times New Roman" panose="02020603050405020304" pitchFamily="18" charset="0"/>
                <a:cs typeface="Times New Roman" panose="02020603050405020304" pitchFamily="18" charset="0"/>
              </a:rPr>
              <a:t> multiples yang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sangat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rendah</a:t>
            </a:r>
            <a:r>
              <a:rPr lang="en-US" dirty="0">
                <a:latin typeface="Tempus Sans ITC" panose="04020404030D07020202" pitchFamily="82" charset="0"/>
                <a:ea typeface="Times New Roman" panose="02020603050405020304" pitchFamily="18" charset="0"/>
                <a:cs typeface="Times New Roman" panose="02020603050405020304" pitchFamily="18" charset="0"/>
              </a:rPr>
              <a:t>.</a:t>
            </a:r>
            <a:endParaRPr lang="id-ID" dirty="0"/>
          </a:p>
        </p:txBody>
      </p:sp>
      <p:sp>
        <p:nvSpPr>
          <p:cNvPr id="8" name="Rectangle 7"/>
          <p:cNvSpPr/>
          <p:nvPr/>
        </p:nvSpPr>
        <p:spPr>
          <a:xfrm>
            <a:off x="675642" y="3948737"/>
            <a:ext cx="8315957" cy="1323439"/>
          </a:xfrm>
          <a:prstGeom prst="rect">
            <a:avLst/>
          </a:prstGeom>
        </p:spPr>
        <p:txBody>
          <a:bodyPr wrap="square">
            <a:spAutoFit/>
          </a:bodyPr>
          <a:lstStyle/>
          <a:p>
            <a:pPr algn="just">
              <a:spcAft>
                <a:spcPts val="0"/>
              </a:spcAft>
              <a:tabLst>
                <a:tab pos="234315" algn="l"/>
              </a:tabLst>
            </a:pPr>
            <a:r>
              <a:rPr lang="en-US" dirty="0" err="1" smtClean="0">
                <a:latin typeface="Tempus Sans ITC" panose="04020404030D07020202" pitchFamily="82" charset="0"/>
                <a:ea typeface="Times New Roman" panose="02020603050405020304" pitchFamily="18" charset="0"/>
              </a:rPr>
              <a:t>Ilustrasi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diatas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memperlihatkan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perlunya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dilakukan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pemisahan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differensial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bagi</a:t>
            </a:r>
            <a:r>
              <a:rPr lang="en-US" dirty="0" smtClean="0">
                <a:latin typeface="Tempus Sans ITC" panose="04020404030D07020202" pitchFamily="82" charset="0"/>
                <a:ea typeface="Times New Roman" panose="02020603050405020304" pitchFamily="18" charset="0"/>
              </a:rPr>
              <a:t> unit </a:t>
            </a:r>
            <a:r>
              <a:rPr lang="en-US" dirty="0" err="1" smtClean="0">
                <a:latin typeface="Tempus Sans ITC" panose="04020404030D07020202" pitchFamily="82" charset="0"/>
                <a:ea typeface="Times New Roman" panose="02020603050405020304" pitchFamily="18" charset="0"/>
              </a:rPr>
              <a:t>transformator</a:t>
            </a:r>
            <a:r>
              <a:rPr lang="en-US" dirty="0" smtClean="0">
                <a:latin typeface="Tempus Sans ITC" panose="04020404030D07020202" pitchFamily="82" charset="0"/>
                <a:ea typeface="Times New Roman" panose="02020603050405020304" pitchFamily="18" charset="0"/>
              </a:rPr>
              <a:t> bantu, yang </a:t>
            </a:r>
            <a:r>
              <a:rPr lang="en-US" dirty="0" err="1" smtClean="0">
                <a:latin typeface="Tempus Sans ITC" panose="04020404030D07020202" pitchFamily="82" charset="0"/>
                <a:ea typeface="Times New Roman" panose="02020603050405020304" pitchFamily="18" charset="0"/>
              </a:rPr>
              <a:t>ditunjukkan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sebagai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87ST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gambar</a:t>
            </a:r>
            <a:r>
              <a:rPr lang="en-US" dirty="0" smtClean="0">
                <a:latin typeface="Tempus Sans ITC" panose="04020404030D07020202" pitchFamily="82" charset="0"/>
                <a:ea typeface="Times New Roman" panose="02020603050405020304" pitchFamily="18" charset="0"/>
              </a:rPr>
              <a:t> 7-8. </a:t>
            </a: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aplikasi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seperti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maksimum</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transformator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menjadi</a:t>
            </a:r>
            <a:r>
              <a:rPr lang="en-US" dirty="0" smtClean="0">
                <a:latin typeface="Tempus Sans ITC" panose="04020404030D07020202" pitchFamily="82" charset="0"/>
                <a:ea typeface="Times New Roman" panose="02020603050405020304" pitchFamily="18" charset="0"/>
              </a:rPr>
              <a:t>:</a:t>
            </a:r>
            <a:endParaRPr lang="id-ID" b="1" dirty="0">
              <a:effectLst/>
              <a:latin typeface="Times New Roman" panose="02020603050405020304" pitchFamily="18" charset="0"/>
              <a:ea typeface="Times New Roman" panose="02020603050405020304" pitchFamily="18" charset="0"/>
            </a:endParaRPr>
          </a:p>
        </p:txBody>
      </p:sp>
      <p:graphicFrame>
        <p:nvGraphicFramePr>
          <p:cNvPr id="10" name="Object 9"/>
          <p:cNvGraphicFramePr>
            <a:graphicFrameLocks noChangeAspect="1"/>
          </p:cNvGraphicFramePr>
          <p:nvPr>
            <p:extLst/>
          </p:nvPr>
        </p:nvGraphicFramePr>
        <p:xfrm>
          <a:off x="1066800" y="5385850"/>
          <a:ext cx="5345142" cy="658785"/>
        </p:xfrm>
        <a:graphic>
          <a:graphicData uri="http://schemas.openxmlformats.org/presentationml/2006/ole">
            <mc:AlternateContent xmlns:mc="http://schemas.openxmlformats.org/markup-compatibility/2006">
              <mc:Choice xmlns:v="urn:schemas-microsoft-com:vml" Requires="v">
                <p:oleObj spid="_x0000_s50181" name="Equation" r:id="rId5" imgW="3403600" imgH="419100" progId="Equation.3">
                  <p:embed/>
                </p:oleObj>
              </mc:Choice>
              <mc:Fallback>
                <p:oleObj name="Equation" r:id="rId5" imgW="34036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5385850"/>
                        <a:ext cx="5345142" cy="658785"/>
                      </a:xfrm>
                      <a:prstGeom prst="rect">
                        <a:avLst/>
                      </a:prstGeom>
                      <a:noFill/>
                    </p:spPr>
                  </p:pic>
                </p:oleObj>
              </mc:Fallback>
            </mc:AlternateContent>
          </a:graphicData>
        </a:graphic>
      </p:graphicFrame>
    </p:spTree>
    <p:extLst>
      <p:ext uri="{BB962C8B-B14F-4D97-AF65-F5344CB8AC3E}">
        <p14:creationId xmlns:p14="http://schemas.microsoft.com/office/powerpoint/2010/main" val="126144536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162</a:t>
            </a:fld>
            <a:endParaRPr lang="en-US" altLang="id-ID"/>
          </a:p>
        </p:txBody>
      </p:sp>
      <p:sp>
        <p:nvSpPr>
          <p:cNvPr id="2" name="Rectangle 1"/>
          <p:cNvSpPr>
            <a:spLocks noChangeArrowheads="1"/>
          </p:cNvSpPr>
          <p:nvPr/>
        </p:nvSpPr>
        <p:spPr bwMode="auto">
          <a:xfrm>
            <a:off x="457200" y="228600"/>
            <a:ext cx="7848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234950" algn="l"/>
              </a:tabLst>
              <a:defRPr>
                <a:solidFill>
                  <a:schemeClr val="tx1"/>
                </a:solidFill>
                <a:latin typeface="Arial" panose="020B0604020202020204" pitchFamily="34" charset="0"/>
              </a:defRPr>
            </a:lvl1pPr>
            <a:lvl2pPr eaLnBrk="0" hangingPunct="0">
              <a:tabLst>
                <a:tab pos="234950" algn="l"/>
              </a:tabLst>
              <a:defRPr>
                <a:solidFill>
                  <a:schemeClr val="tx1"/>
                </a:solidFill>
                <a:latin typeface="Arial" panose="020B0604020202020204" pitchFamily="34" charset="0"/>
              </a:defRPr>
            </a:lvl2pPr>
            <a:lvl3pPr eaLnBrk="0" hangingPunct="0">
              <a:tabLst>
                <a:tab pos="234950" algn="l"/>
              </a:tabLst>
              <a:defRPr>
                <a:solidFill>
                  <a:schemeClr val="tx1"/>
                </a:solidFill>
                <a:latin typeface="Arial" panose="020B0604020202020204" pitchFamily="34" charset="0"/>
              </a:defRPr>
            </a:lvl3pPr>
            <a:lvl4pPr eaLnBrk="0" hangingPunct="0">
              <a:tabLst>
                <a:tab pos="234950" algn="l"/>
              </a:tabLst>
              <a:defRPr>
                <a:solidFill>
                  <a:schemeClr val="tx1"/>
                </a:solidFill>
                <a:latin typeface="Arial" panose="020B0604020202020204" pitchFamily="34" charset="0"/>
              </a:defRPr>
            </a:lvl4pPr>
            <a:lvl5pPr eaLnBrk="0" hangingPunct="0">
              <a:tabLst>
                <a:tab pos="234950" algn="l"/>
              </a:tabLst>
              <a:defRPr>
                <a:solidFill>
                  <a:schemeClr val="tx1"/>
                </a:solidFill>
                <a:latin typeface="Arial" panose="020B0604020202020204" pitchFamily="34" charset="0"/>
              </a:defRPr>
            </a:lvl5pPr>
            <a:lvl6pPr eaLnBrk="0" fontAlgn="base" hangingPunct="0">
              <a:spcBef>
                <a:spcPct val="0"/>
              </a:spcBef>
              <a:spcAft>
                <a:spcPct val="0"/>
              </a:spcAft>
              <a:tabLst>
                <a:tab pos="234950" algn="l"/>
              </a:tabLst>
              <a:defRPr>
                <a:solidFill>
                  <a:schemeClr val="tx1"/>
                </a:solidFill>
                <a:latin typeface="Arial" panose="020B0604020202020204" pitchFamily="34" charset="0"/>
              </a:defRPr>
            </a:lvl6pPr>
            <a:lvl7pPr eaLnBrk="0" fontAlgn="base" hangingPunct="0">
              <a:spcBef>
                <a:spcPct val="0"/>
              </a:spcBef>
              <a:spcAft>
                <a:spcPct val="0"/>
              </a:spcAft>
              <a:tabLst>
                <a:tab pos="234950" algn="l"/>
              </a:tabLst>
              <a:defRPr>
                <a:solidFill>
                  <a:schemeClr val="tx1"/>
                </a:solidFill>
                <a:latin typeface="Arial" panose="020B0604020202020204" pitchFamily="34" charset="0"/>
              </a:defRPr>
            </a:lvl7pPr>
            <a:lvl8pPr eaLnBrk="0" fontAlgn="base" hangingPunct="0">
              <a:spcBef>
                <a:spcPct val="0"/>
              </a:spcBef>
              <a:spcAft>
                <a:spcPct val="0"/>
              </a:spcAft>
              <a:tabLst>
                <a:tab pos="234950" algn="l"/>
              </a:tabLst>
              <a:defRPr>
                <a:solidFill>
                  <a:schemeClr val="tx1"/>
                </a:solidFill>
                <a:latin typeface="Arial" panose="020B0604020202020204" pitchFamily="34" charset="0"/>
              </a:defRPr>
            </a:lvl8pPr>
            <a:lvl9pPr eaLnBrk="0" fontAlgn="base" hangingPunct="0">
              <a:spcBef>
                <a:spcPct val="0"/>
              </a:spcBef>
              <a:spcAft>
                <a:spcPct val="0"/>
              </a:spcAft>
              <a:tabLst>
                <a:tab pos="23495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34950" algn="l"/>
              </a:tabLst>
            </a:pP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Jadi</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ct</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dengan</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ratio 500 : 5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harus</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digunakan</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untuk</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87st,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bukan</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ct</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dengan</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1100 : 1 yang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dipakai</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pada</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87tg.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Dengan</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ratio 500: 5  (100:1)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gangguan</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f2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menghasilkan</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arus</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operasi</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sebesar</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5372,7/100 = 53,73  a yang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menghasilkan</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sensitivitas</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dan</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kecepatan</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operasi</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yang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baik</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bagi</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pengaman</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transformator</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sv-SE"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Rele  87st  juga harus mampu men ‘shut-down’ generator serta melepas pemutus 345 kv.</a:t>
            </a:r>
            <a:endParaRPr kumimoji="0" lang="sv-SE" altLang="id-ID" b="0" i="0" u="none" strike="noStrike" cap="none" normalizeH="0" baseline="0" dirty="0" smtClean="0">
              <a:ln>
                <a:noFill/>
              </a:ln>
              <a:solidFill>
                <a:schemeClr val="tx1"/>
              </a:solidFill>
              <a:effectLst/>
            </a:endParaRPr>
          </a:p>
        </p:txBody>
      </p:sp>
      <p:sp>
        <p:nvSpPr>
          <p:cNvPr id="3" name="Rectangle 2"/>
          <p:cNvSpPr/>
          <p:nvPr/>
        </p:nvSpPr>
        <p:spPr>
          <a:xfrm>
            <a:off x="228600" y="2362200"/>
            <a:ext cx="5943600" cy="400110"/>
          </a:xfrm>
          <a:prstGeom prst="rect">
            <a:avLst/>
          </a:prstGeom>
        </p:spPr>
        <p:txBody>
          <a:bodyPr wrap="square">
            <a:spAutoFit/>
          </a:bodyPr>
          <a:lstStyle/>
          <a:p>
            <a:pPr algn="just">
              <a:spcAft>
                <a:spcPts val="0"/>
              </a:spcAft>
              <a:tabLst>
                <a:tab pos="234315" algn="l"/>
              </a:tabLst>
            </a:pPr>
            <a:r>
              <a:rPr lang="id-ID" b="1" cap="all" dirty="0">
                <a:latin typeface="Tempus Sans ITC" panose="04020404030D07020202" pitchFamily="82" charset="0"/>
                <a:ea typeface="Times New Roman" panose="02020603050405020304" pitchFamily="18" charset="0"/>
              </a:rPr>
              <a:t>7. 5  PROTEKSI CADANGAN  GANGGUAN  FASA</a:t>
            </a:r>
            <a:endParaRPr lang="id-ID" b="1" cap="all"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457200" y="2797978"/>
            <a:ext cx="7848600" cy="3170099"/>
          </a:xfrm>
          <a:prstGeom prst="rect">
            <a:avLst/>
          </a:prstGeom>
        </p:spPr>
        <p:txBody>
          <a:bodyPr wrap="square">
            <a:spAutoFit/>
          </a:bodyPr>
          <a:lstStyle/>
          <a:p>
            <a:pPr algn="just">
              <a:spcAft>
                <a:spcPts val="0"/>
              </a:spcAft>
              <a:tabLst>
                <a:tab pos="234315" algn="l"/>
              </a:tabLst>
            </a:pPr>
            <a:r>
              <a:rPr lang="id-ID" dirty="0" smtClean="0">
                <a:latin typeface="Tempus Sans ITC" panose="04020404030D07020202" pitchFamily="82" charset="0"/>
                <a:ea typeface="Times New Roman" panose="02020603050405020304" pitchFamily="18" charset="0"/>
              </a:rPr>
              <a:t>Proteksi cadangan untuk gangguan yang terjadi pada generator dan transformator, dan terutama  setelah proteksi generator dan atau transformator pada saat gangguan tidak dibebaskan pada sistem bus  generator dan sistem terhubung , dapat menggunakan rele jarak (21). Rele ini dapat  dihubungkan seperti dalam gambar  7-8, rele diatur untuk melindungi transformator sampai ke sistem, atau sampai  kesistem untuk unit seperti diperlihatkan  pada gambar  7-2. Pewaktu tetap memberikan waktu tunda yang dibutuhkan oleh rele jarak untuk berkoordinasi dengan seluruh rele lainnya yang diatur melebihi jangkauannya.</a:t>
            </a:r>
            <a:endParaRPr lang="id-ID"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8537297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163</a:t>
            </a:fld>
            <a:endParaRPr lang="en-US" altLang="id-ID"/>
          </a:p>
        </p:txBody>
      </p:sp>
      <p:sp>
        <p:nvSpPr>
          <p:cNvPr id="2" name="Rectangle 1"/>
          <p:cNvSpPr/>
          <p:nvPr/>
        </p:nvSpPr>
        <p:spPr>
          <a:xfrm>
            <a:off x="533400" y="228600"/>
            <a:ext cx="8305800" cy="1631216"/>
          </a:xfrm>
          <a:prstGeom prst="rect">
            <a:avLst/>
          </a:prstGeom>
        </p:spPr>
        <p:txBody>
          <a:bodyPr wrap="square">
            <a:spAutoFit/>
          </a:bodyPr>
          <a:lstStyle/>
          <a:p>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Alternatif</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yang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lebih</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mahal</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dan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umum</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digunakan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pada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Generator</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ukuran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mediumdan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kecil</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adalah</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pengendali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tegangan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atau</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lebih</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waktu-terbalik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penahan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tegangan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  51 V.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ini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dapat</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dihubungkan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pada CT yang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terhubung</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ke</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Netral</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seperti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dalam</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Gambar 7-8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atau</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Generator</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seperti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pada Gambar 7-9. </a:t>
            </a:r>
            <a:endParaRPr lang="id-ID" dirty="0"/>
          </a:p>
        </p:txBody>
      </p:sp>
      <p:pic>
        <p:nvPicPr>
          <p:cNvPr id="14338" name="Picture 2" descr="1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133600"/>
            <a:ext cx="586153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681396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164</a:t>
            </a:fld>
            <a:endParaRPr lang="en-US" altLang="id-ID"/>
          </a:p>
        </p:txBody>
      </p:sp>
      <p:sp>
        <p:nvSpPr>
          <p:cNvPr id="2" name="Rectangle 1"/>
          <p:cNvSpPr/>
          <p:nvPr/>
        </p:nvSpPr>
        <p:spPr>
          <a:xfrm>
            <a:off x="434502" y="152400"/>
            <a:ext cx="6629400" cy="400110"/>
          </a:xfrm>
          <a:prstGeom prst="rect">
            <a:avLst/>
          </a:prstGeom>
        </p:spPr>
        <p:txBody>
          <a:bodyPr wrap="square">
            <a:spAutoFit/>
          </a:bodyPr>
          <a:lstStyle/>
          <a:p>
            <a:pPr algn="just">
              <a:spcAft>
                <a:spcPts val="0"/>
              </a:spcAft>
              <a:tabLst>
                <a:tab pos="234315" algn="l"/>
              </a:tabLst>
            </a:pPr>
            <a:r>
              <a:rPr lang="es-ES_tradnl" b="1" cap="all" dirty="0">
                <a:latin typeface="Tempus Sans ITC" panose="04020404030D07020202" pitchFamily="82" charset="0"/>
                <a:ea typeface="Times New Roman" panose="02020603050405020304" pitchFamily="18" charset="0"/>
              </a:rPr>
              <a:t>7. 6  PROTEKSI  CADANGAN  ARUS  URUTAN  NEGATIF</a:t>
            </a:r>
            <a:endParaRPr lang="id-ID"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546370" y="609600"/>
            <a:ext cx="8153400" cy="1938992"/>
          </a:xfrm>
          <a:prstGeom prst="rect">
            <a:avLst/>
          </a:prstGeom>
        </p:spPr>
        <p:txBody>
          <a:bodyPr wrap="square">
            <a:spAutoFit/>
          </a:bodyPr>
          <a:lstStyle/>
          <a:p>
            <a:pPr algn="just">
              <a:spcAft>
                <a:spcPts val="0"/>
              </a:spcAft>
              <a:tabLst>
                <a:tab pos="234315" algn="l"/>
              </a:tabLst>
            </a:pPr>
            <a:r>
              <a:rPr lang="es-ES_tradnl" dirty="0" err="1" smtClean="0">
                <a:latin typeface="Tempus Sans ITC" panose="04020404030D07020202" pitchFamily="82" charset="0"/>
                <a:ea typeface="Times New Roman" panose="02020603050405020304" pitchFamily="18" charset="0"/>
              </a:rPr>
              <a:t>Arus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urutan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negatif</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dalam</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sebuah</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generator</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melintasi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celah</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udara</a:t>
            </a:r>
            <a:r>
              <a:rPr lang="es-ES_tradnl" dirty="0" smtClean="0">
                <a:latin typeface="Tempus Sans ITC" panose="04020404030D07020202" pitchFamily="82" charset="0"/>
                <a:ea typeface="Times New Roman" panose="02020603050405020304" pitchFamily="18" charset="0"/>
              </a:rPr>
              <a:t> dan </a:t>
            </a:r>
            <a:r>
              <a:rPr lang="es-ES_tradnl" dirty="0" err="1" smtClean="0">
                <a:latin typeface="Tempus Sans ITC" panose="04020404030D07020202" pitchFamily="82" charset="0"/>
                <a:ea typeface="Times New Roman" panose="02020603050405020304" pitchFamily="18" charset="0"/>
              </a:rPr>
              <a:t>muncul</a:t>
            </a:r>
            <a:r>
              <a:rPr lang="es-ES_tradnl" dirty="0" smtClean="0">
                <a:latin typeface="Tempus Sans ITC" panose="04020404030D07020202" pitchFamily="82" charset="0"/>
                <a:ea typeface="Times New Roman" panose="02020603050405020304" pitchFamily="18" charset="0"/>
              </a:rPr>
              <a:t> pada rotor </a:t>
            </a:r>
            <a:r>
              <a:rPr lang="es-ES_tradnl" dirty="0" err="1" smtClean="0">
                <a:latin typeface="Tempus Sans ITC" panose="04020404030D07020202" pitchFamily="82" charset="0"/>
                <a:ea typeface="Times New Roman" panose="02020603050405020304" pitchFamily="18" charset="0"/>
              </a:rPr>
              <a:t>atau</a:t>
            </a:r>
            <a:r>
              <a:rPr lang="es-ES_tradnl" dirty="0" smtClean="0">
                <a:latin typeface="Tempus Sans ITC" panose="04020404030D07020202" pitchFamily="82" charset="0"/>
                <a:ea typeface="Times New Roman" panose="02020603050405020304" pitchFamily="18" charset="0"/>
              </a:rPr>
              <a:t> medan </a:t>
            </a:r>
            <a:r>
              <a:rPr lang="es-ES_tradnl" dirty="0" err="1" smtClean="0">
                <a:latin typeface="Tempus Sans ITC" panose="04020404030D07020202" pitchFamily="82" charset="0"/>
                <a:ea typeface="Times New Roman" panose="02020603050405020304" pitchFamily="18" charset="0"/>
              </a:rPr>
              <a:t>sebagai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arus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dengan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frekuensi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ganda</a:t>
            </a:r>
            <a:r>
              <a:rPr lang="es-ES_tradnl" dirty="0" smtClean="0">
                <a:latin typeface="Tempus Sans ITC" panose="04020404030D07020202" pitchFamily="82" charset="0"/>
                <a:ea typeface="Times New Roman" panose="02020603050405020304" pitchFamily="18" charset="0"/>
              </a:rPr>
              <a:t> . </a:t>
            </a:r>
            <a:r>
              <a:rPr lang="es-ES_tradnl" dirty="0" err="1" smtClean="0">
                <a:latin typeface="Tempus Sans ITC" panose="04020404030D07020202" pitchFamily="82" charset="0"/>
                <a:ea typeface="Times New Roman" panose="02020603050405020304" pitchFamily="18" charset="0"/>
              </a:rPr>
              <a:t>arus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ini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cenderung</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mengalir</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dipermukaan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struktur</a:t>
            </a:r>
            <a:r>
              <a:rPr lang="es-ES_tradnl" dirty="0" smtClean="0">
                <a:latin typeface="Tempus Sans ITC" panose="04020404030D07020202" pitchFamily="82" charset="0"/>
                <a:ea typeface="Times New Roman" panose="02020603050405020304" pitchFamily="18" charset="0"/>
              </a:rPr>
              <a:t> rotor, </a:t>
            </a:r>
            <a:r>
              <a:rPr lang="es-ES_tradnl" dirty="0" err="1" smtClean="0">
                <a:latin typeface="Tempus Sans ITC" panose="04020404030D07020202" pitchFamily="82" charset="0"/>
                <a:ea typeface="Times New Roman" panose="02020603050405020304" pitchFamily="18" charset="0"/>
              </a:rPr>
              <a:t>jepitan</a:t>
            </a:r>
            <a:r>
              <a:rPr lang="es-ES_tradnl" dirty="0" smtClean="0">
                <a:latin typeface="Tempus Sans ITC" panose="04020404030D07020202" pitchFamily="82" charset="0"/>
                <a:ea typeface="Times New Roman" panose="02020603050405020304" pitchFamily="18" charset="0"/>
              </a:rPr>
              <a:t> non </a:t>
            </a:r>
            <a:r>
              <a:rPr lang="es-ES_tradnl" dirty="0" err="1" smtClean="0">
                <a:latin typeface="Tempus Sans ITC" panose="04020404030D07020202" pitchFamily="82" charset="0"/>
                <a:ea typeface="Times New Roman" panose="02020603050405020304" pitchFamily="18" charset="0"/>
              </a:rPr>
              <a:t>magnetik</a:t>
            </a:r>
            <a:r>
              <a:rPr lang="es-ES_tradnl" dirty="0" smtClean="0">
                <a:latin typeface="Tempus Sans ITC" panose="04020404030D07020202" pitchFamily="82" charset="0"/>
                <a:ea typeface="Times New Roman" panose="02020603050405020304" pitchFamily="18" charset="0"/>
              </a:rPr>
              <a:t>,  dan </a:t>
            </a:r>
            <a:r>
              <a:rPr lang="es-ES_tradnl" dirty="0" err="1" smtClean="0">
                <a:latin typeface="Tempus Sans ITC" panose="04020404030D07020202" pitchFamily="82" charset="0"/>
                <a:ea typeface="Times New Roman" panose="02020603050405020304" pitchFamily="18" charset="0"/>
              </a:rPr>
              <a:t>areal</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lain</a:t>
            </a:r>
            <a:r>
              <a:rPr lang="es-ES_tradnl" dirty="0" smtClean="0">
                <a:latin typeface="Tempus Sans ITC" panose="04020404030D07020202" pitchFamily="82" charset="0"/>
                <a:ea typeface="Times New Roman" panose="02020603050405020304" pitchFamily="18" charset="0"/>
              </a:rPr>
              <a:t> yang </a:t>
            </a:r>
            <a:r>
              <a:rPr lang="es-ES_tradnl" dirty="0" err="1" smtClean="0">
                <a:latin typeface="Tempus Sans ITC" panose="04020404030D07020202" pitchFamily="82" charset="0"/>
                <a:ea typeface="Times New Roman" panose="02020603050405020304" pitchFamily="18" charset="0"/>
              </a:rPr>
              <a:t>memiliki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impedansi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rendah</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Mengakibatkan</a:t>
            </a:r>
            <a:r>
              <a:rPr lang="es-ES_tradnl" dirty="0" smtClean="0">
                <a:latin typeface="Tempus Sans ITC" panose="04020404030D07020202" pitchFamily="82" charset="0"/>
                <a:ea typeface="Times New Roman" panose="02020603050405020304" pitchFamily="18" charset="0"/>
              </a:rPr>
              <a:t> panas </a:t>
            </a:r>
            <a:r>
              <a:rPr lang="es-ES_tradnl" dirty="0" err="1" smtClean="0">
                <a:latin typeface="Tempus Sans ITC" panose="04020404030D07020202" pitchFamily="82" charset="0"/>
                <a:ea typeface="Times New Roman" panose="02020603050405020304" pitchFamily="18" charset="0"/>
              </a:rPr>
              <a:t>lebih</a:t>
            </a:r>
            <a:r>
              <a:rPr lang="es-ES_tradnl" dirty="0" smtClean="0">
                <a:latin typeface="Tempus Sans ITC" panose="04020404030D07020202" pitchFamily="82" charset="0"/>
                <a:ea typeface="Times New Roman" panose="02020603050405020304" pitchFamily="18" charset="0"/>
              </a:rPr>
              <a:t> dan pada </a:t>
            </a:r>
            <a:r>
              <a:rPr lang="es-ES_tradnl" dirty="0" err="1" smtClean="0">
                <a:latin typeface="Tempus Sans ITC" panose="04020404030D07020202" pitchFamily="82" charset="0"/>
                <a:ea typeface="Times New Roman" panose="02020603050405020304" pitchFamily="18" charset="0"/>
              </a:rPr>
              <a:t>akhirnya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melelehkan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jepitan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sehingga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masuk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ke</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celah</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udara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mengakibatkan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kerusakan</a:t>
            </a:r>
            <a:r>
              <a:rPr lang="es-ES_tradnl" dirty="0" smtClean="0">
                <a:latin typeface="Tempus Sans ITC" panose="04020404030D07020202" pitchFamily="82" charset="0"/>
                <a:ea typeface="Times New Roman" panose="02020603050405020304" pitchFamily="18" charset="0"/>
              </a:rPr>
              <a:t>.</a:t>
            </a:r>
            <a:endParaRPr lang="id-ID" b="1"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559340" y="2577775"/>
            <a:ext cx="8292830" cy="2862322"/>
          </a:xfrm>
          <a:prstGeom prst="rect">
            <a:avLst/>
          </a:prstGeom>
        </p:spPr>
        <p:txBody>
          <a:bodyPr wrap="square">
            <a:spAutoFit/>
          </a:bodyPr>
          <a:lstStyle/>
          <a:p>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Standar</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ANSI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mensyaratkan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batasan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yang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diekspresikan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sebagai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I</a:t>
            </a:r>
            <a:r>
              <a:rPr lang="es-ES_tradnl" baseline="-25000" dirty="0">
                <a:latin typeface="Tempus Sans ITC" panose="04020404030D07020202" pitchFamily="82" charset="0"/>
                <a:ea typeface="Times New Roman" panose="02020603050405020304" pitchFamily="18" charset="0"/>
                <a:cs typeface="Times New Roman" panose="02020603050405020304" pitchFamily="18" charset="0"/>
              </a:rPr>
              <a:t>2</a:t>
            </a:r>
            <a:r>
              <a:rPr lang="es-ES_tradnl" baseline="30000" dirty="0">
                <a:latin typeface="Tempus Sans ITC" panose="04020404030D07020202" pitchFamily="82" charset="0"/>
                <a:ea typeface="Times New Roman" panose="02020603050405020304" pitchFamily="18" charset="0"/>
                <a:cs typeface="Times New Roman" panose="02020603050405020304" pitchFamily="18" charset="0"/>
              </a:rPr>
              <a:t>2</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t = K, dimana I</a:t>
            </a:r>
            <a:r>
              <a:rPr lang="es-ES_tradnl" baseline="-25000" dirty="0">
                <a:latin typeface="Tempus Sans ITC" panose="04020404030D07020202" pitchFamily="82" charset="0"/>
                <a:ea typeface="Times New Roman" panose="02020603050405020304" pitchFamily="18" charset="0"/>
                <a:cs typeface="Times New Roman" panose="02020603050405020304" pitchFamily="18" charset="0"/>
              </a:rPr>
              <a:t>2</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adalah</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integrasi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urutan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negatif</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yang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mengalir</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dalam</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waktu</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detik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K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adalah</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suatu</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konstanta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yang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besarnya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tergantung</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pada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desain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mesin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yang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bersangkutan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Tipikal</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harga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K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kondensor</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sinkron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dan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turbin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Generator</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tua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berkisar</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antara 40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sampai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50,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tetapi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Generator</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besar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harga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K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berkisar</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5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sampai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10.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Generator</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harus</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beroperasi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berdasarkan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batasan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spesifik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dan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bila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batasan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melebihi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200%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akan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mengakibatkan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kerusakan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 dan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inspeksi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menyeluruh</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direkomendasikan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Bila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diatas</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200%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kemungkinan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kerusakan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dapat</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diharapkan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a:t>
            </a:r>
            <a:endParaRPr lang="id-ID" dirty="0"/>
          </a:p>
        </p:txBody>
      </p:sp>
    </p:spTree>
    <p:extLst>
      <p:ext uri="{BB962C8B-B14F-4D97-AF65-F5344CB8AC3E}">
        <p14:creationId xmlns:p14="http://schemas.microsoft.com/office/powerpoint/2010/main" val="287497221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165</a:t>
            </a:fld>
            <a:endParaRPr lang="en-US" altLang="id-ID"/>
          </a:p>
        </p:txBody>
      </p:sp>
      <p:sp>
        <p:nvSpPr>
          <p:cNvPr id="2" name="Rectangle 1"/>
          <p:cNvSpPr/>
          <p:nvPr/>
        </p:nvSpPr>
        <p:spPr>
          <a:xfrm>
            <a:off x="228600" y="228600"/>
            <a:ext cx="5791200" cy="400110"/>
          </a:xfrm>
          <a:prstGeom prst="rect">
            <a:avLst/>
          </a:prstGeom>
        </p:spPr>
        <p:txBody>
          <a:bodyPr wrap="square">
            <a:spAutoFit/>
          </a:bodyPr>
          <a:lstStyle/>
          <a:p>
            <a:pPr algn="just">
              <a:spcAft>
                <a:spcPts val="0"/>
              </a:spcAft>
              <a:tabLst>
                <a:tab pos="234315" algn="l"/>
              </a:tabLst>
            </a:pPr>
            <a:r>
              <a:rPr lang="id-ID" b="1" cap="all" dirty="0">
                <a:latin typeface="Tempus Sans ITC" panose="04020404030D07020202" pitchFamily="82" charset="0"/>
                <a:ea typeface="Times New Roman" panose="02020603050405020304" pitchFamily="18" charset="0"/>
              </a:rPr>
              <a:t>7. 7  PROTEKSI  GANGGUAN   TANAH  STATOR</a:t>
            </a:r>
            <a:endParaRPr lang="id-ID"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533400" y="762000"/>
            <a:ext cx="8382000" cy="1631216"/>
          </a:xfrm>
          <a:prstGeom prst="rect">
            <a:avLst/>
          </a:prstGeom>
        </p:spPr>
        <p:txBody>
          <a:bodyPr wrap="square">
            <a:spAutoFit/>
          </a:bodyPr>
          <a:lstStyle/>
          <a:p>
            <a:pPr algn="just">
              <a:spcAft>
                <a:spcPts val="0"/>
              </a:spcAft>
              <a:tabLst>
                <a:tab pos="234315" algn="l"/>
              </a:tabLst>
            </a:pPr>
            <a:r>
              <a:rPr lang="id-ID" dirty="0" smtClean="0">
                <a:latin typeface="Tempus Sans ITC" panose="04020404030D07020202" pitchFamily="82" charset="0"/>
                <a:ea typeface="Times New Roman" panose="02020603050405020304" pitchFamily="18" charset="0"/>
              </a:rPr>
              <a:t>Kegagalan isolasi merupakan kasus utama kegagalan generator. Gangguan dapat saja diawali dengan gangguan antar belitan dan berkembang menjadi gangguan tanah atau dimulai dengan gangguan  tanah, jadi proteksi gangguan tanah  sangat penting, meski sayangnya  gangguan ini sangat jarang terjadi.</a:t>
            </a:r>
            <a:endParaRPr lang="id-ID" b="1" dirty="0" smtClean="0">
              <a:latin typeface="Times New Roman" panose="02020603050405020304" pitchFamily="18" charset="0"/>
              <a:ea typeface="Times New Roman" panose="02020603050405020304" pitchFamily="18" charset="0"/>
            </a:endParaRPr>
          </a:p>
        </p:txBody>
      </p:sp>
      <p:sp>
        <p:nvSpPr>
          <p:cNvPr id="6" name="Rectangle 5"/>
          <p:cNvSpPr/>
          <p:nvPr/>
        </p:nvSpPr>
        <p:spPr>
          <a:xfrm>
            <a:off x="533400" y="2526506"/>
            <a:ext cx="8305800" cy="1631216"/>
          </a:xfrm>
          <a:prstGeom prst="rect">
            <a:avLst/>
          </a:prstGeom>
        </p:spPr>
        <p:txBody>
          <a:bodyPr wrap="square">
            <a:spAutoFit/>
          </a:bodyPr>
          <a:lstStyle/>
          <a:p>
            <a:pPr algn="just">
              <a:spcAft>
                <a:spcPts val="0"/>
              </a:spcAft>
              <a:tabLst>
                <a:tab pos="234315" algn="l"/>
              </a:tabLst>
            </a:pPr>
            <a:r>
              <a:rPr lang="id-ID" dirty="0">
                <a:latin typeface="Tempus Sans ITC" panose="04020404030D07020202" pitchFamily="82" charset="0"/>
                <a:ea typeface="Times New Roman" panose="02020603050405020304" pitchFamily="18" charset="0"/>
              </a:rPr>
              <a:t>Beberapa pembatas gangguan digunakan kecuali untuk generator ukuran kecil, tegangan rendah. Hal ini dapat membatasi gangguan. Secara umum reaktansi urutan nol generator lebih rendah dari reaktansi urutan + dan -  , karenanya arus gangguan tanah akan lebih besar dari gangguan tiga fasa bila generator tidak diketanahkan melalui impedansi.</a:t>
            </a:r>
            <a:endParaRPr lang="id-ID"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868563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166</a:t>
            </a:fld>
            <a:endParaRPr lang="en-US" altLang="id-ID"/>
          </a:p>
        </p:txBody>
      </p:sp>
      <p:sp>
        <p:nvSpPr>
          <p:cNvPr id="2" name="Rectangle 1"/>
          <p:cNvSpPr/>
          <p:nvPr/>
        </p:nvSpPr>
        <p:spPr>
          <a:xfrm>
            <a:off x="304800" y="228600"/>
            <a:ext cx="8077200" cy="400110"/>
          </a:xfrm>
          <a:prstGeom prst="rect">
            <a:avLst/>
          </a:prstGeom>
        </p:spPr>
        <p:txBody>
          <a:bodyPr wrap="square">
            <a:spAutoFit/>
          </a:bodyPr>
          <a:lstStyle/>
          <a:p>
            <a:pPr algn="just">
              <a:spcAft>
                <a:spcPts val="0"/>
              </a:spcAft>
            </a:pPr>
            <a:r>
              <a:rPr lang="es-ES_tradnl" b="1" cap="all" dirty="0">
                <a:latin typeface="Tempus Sans ITC" panose="04020404030D07020202" pitchFamily="82" charset="0"/>
                <a:ea typeface="Times New Roman" panose="02020603050405020304" pitchFamily="18" charset="0"/>
              </a:rPr>
              <a:t>7. </a:t>
            </a:r>
            <a:r>
              <a:rPr lang="es-ES_tradnl" b="1" cap="all" dirty="0" smtClean="0">
                <a:latin typeface="Tempus Sans ITC" panose="04020404030D07020202" pitchFamily="82" charset="0"/>
                <a:ea typeface="Times New Roman" panose="02020603050405020304" pitchFamily="18" charset="0"/>
              </a:rPr>
              <a:t>8</a:t>
            </a:r>
            <a:r>
              <a:rPr lang="id-ID" b="1" cap="all" dirty="0" smtClean="0">
                <a:latin typeface="Tempus Sans ITC" panose="04020404030D07020202" pitchFamily="82" charset="0"/>
                <a:ea typeface="Times New Roman" panose="02020603050405020304" pitchFamily="18" charset="0"/>
              </a:rPr>
              <a:t>   </a:t>
            </a:r>
            <a:r>
              <a:rPr lang="es-ES_tradnl" b="1" cap="all" dirty="0" smtClean="0">
                <a:latin typeface="Tempus Sans ITC" panose="04020404030D07020202" pitchFamily="82" charset="0"/>
                <a:ea typeface="Times New Roman" panose="02020603050405020304" pitchFamily="18" charset="0"/>
              </a:rPr>
              <a:t>PROTEKSI </a:t>
            </a:r>
            <a:r>
              <a:rPr lang="es-ES_tradnl" b="1" cap="all" dirty="0">
                <a:latin typeface="Tempus Sans ITC" panose="04020404030D07020202" pitchFamily="82" charset="0"/>
                <a:ea typeface="Times New Roman" panose="02020603050405020304" pitchFamily="18" charset="0"/>
              </a:rPr>
              <a:t>PENURUNAN ATAU KEHILANGAN PENGUATAN</a:t>
            </a:r>
            <a:endParaRPr lang="id-ID"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457200" y="685800"/>
            <a:ext cx="8458200" cy="1938992"/>
          </a:xfrm>
          <a:prstGeom prst="rect">
            <a:avLst/>
          </a:prstGeom>
        </p:spPr>
        <p:txBody>
          <a:bodyPr wrap="square">
            <a:spAutoFit/>
          </a:bodyPr>
          <a:lstStyle/>
          <a:p>
            <a:pPr algn="just">
              <a:spcAft>
                <a:spcPts val="0"/>
              </a:spcAft>
              <a:tabLst>
                <a:tab pos="234315" algn="l"/>
              </a:tabLst>
            </a:pPr>
            <a:r>
              <a:rPr lang="es-ES_tradnl" dirty="0" err="1" smtClean="0">
                <a:latin typeface="Tempus Sans ITC" panose="04020404030D07020202" pitchFamily="82" charset="0"/>
                <a:ea typeface="Times New Roman" panose="02020603050405020304" pitchFamily="18" charset="0"/>
              </a:rPr>
              <a:t>Proteksi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untuk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menghindarkan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ketidakstabilan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operasi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potensi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kehilangan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sinkronisasi</a:t>
            </a:r>
            <a:r>
              <a:rPr lang="es-ES_tradnl" dirty="0" smtClean="0">
                <a:latin typeface="Tempus Sans ITC" panose="04020404030D07020202" pitchFamily="82" charset="0"/>
                <a:ea typeface="Times New Roman" panose="02020603050405020304" pitchFamily="18" charset="0"/>
              </a:rPr>
              <a:t>, dan </a:t>
            </a:r>
            <a:r>
              <a:rPr lang="es-ES_tradnl" dirty="0" err="1" smtClean="0">
                <a:latin typeface="Tempus Sans ITC" panose="04020404030D07020202" pitchFamily="82" charset="0"/>
                <a:ea typeface="Times New Roman" panose="02020603050405020304" pitchFamily="18" charset="0"/>
              </a:rPr>
              <a:t>kemungkinan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kerusakan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adalah</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penting</a:t>
            </a:r>
            <a:r>
              <a:rPr lang="es-ES_tradnl" dirty="0" smtClean="0">
                <a:latin typeface="Tempus Sans ITC" panose="04020404030D07020202" pitchFamily="82" charset="0"/>
                <a:ea typeface="Times New Roman" panose="02020603050405020304" pitchFamily="18" charset="0"/>
              </a:rPr>
              <a:t> dan </a:t>
            </a:r>
            <a:r>
              <a:rPr lang="es-ES_tradnl" dirty="0" err="1" smtClean="0">
                <a:latin typeface="Tempus Sans ITC" panose="04020404030D07020202" pitchFamily="82" charset="0"/>
                <a:ea typeface="Times New Roman" panose="02020603050405020304" pitchFamily="18" charset="0"/>
              </a:rPr>
              <a:t>berlalu</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untuk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semua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mesin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sinkron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proteksi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sistem</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penguatan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merupakan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bagian</a:t>
            </a:r>
            <a:r>
              <a:rPr lang="es-ES_tradnl" dirty="0" smtClean="0">
                <a:latin typeface="Tempus Sans ITC" panose="04020404030D07020202" pitchFamily="82" charset="0"/>
                <a:ea typeface="Times New Roman" panose="02020603050405020304" pitchFamily="18" charset="0"/>
              </a:rPr>
              <a:t> yang </a:t>
            </a:r>
            <a:r>
              <a:rPr lang="es-ES_tradnl" dirty="0" err="1" smtClean="0">
                <a:latin typeface="Tempus Sans ITC" panose="04020404030D07020202" pitchFamily="82" charset="0"/>
                <a:ea typeface="Times New Roman" panose="02020603050405020304" pitchFamily="18" charset="0"/>
              </a:rPr>
              <a:t>telah</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tersedia</a:t>
            </a:r>
            <a:r>
              <a:rPr lang="es-ES_tradnl" dirty="0" smtClean="0">
                <a:latin typeface="Tempus Sans ITC" panose="04020404030D07020202" pitchFamily="82" charset="0"/>
                <a:ea typeface="Times New Roman" panose="02020603050405020304" pitchFamily="18" charset="0"/>
              </a:rPr>
              <a:t>  pada </a:t>
            </a:r>
            <a:r>
              <a:rPr lang="es-ES_tradnl" dirty="0" err="1" smtClean="0">
                <a:latin typeface="Tempus Sans ITC" panose="04020404030D07020202" pitchFamily="82" charset="0"/>
                <a:ea typeface="Times New Roman" panose="02020603050405020304" pitchFamily="18" charset="0"/>
              </a:rPr>
              <a:t>saat</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pembelian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unit</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generator</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tetapi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proteksi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tambahan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direkomendasikan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untuk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diberikan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sebagai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proteksi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cadangan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atau</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tambahan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Rele</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jarak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biasanya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digunakan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untuk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keperluan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tersebut</a:t>
            </a:r>
            <a:r>
              <a:rPr lang="es-ES_tradnl" dirty="0" smtClean="0">
                <a:latin typeface="Tempus Sans ITC" panose="04020404030D07020202" pitchFamily="82" charset="0"/>
                <a:ea typeface="Times New Roman" panose="02020603050405020304" pitchFamily="18" charset="0"/>
              </a:rPr>
              <a:t>.</a:t>
            </a:r>
            <a:endParaRPr lang="id-ID" b="1" dirty="0">
              <a:effectLst/>
              <a:latin typeface="Times New Roman" panose="02020603050405020304" pitchFamily="18" charset="0"/>
              <a:ea typeface="Times New Roman" panose="02020603050405020304" pitchFamily="18" charset="0"/>
            </a:endParaRPr>
          </a:p>
        </p:txBody>
      </p:sp>
      <p:pic>
        <p:nvPicPr>
          <p:cNvPr id="15362" name="Picture 2" descr="z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99" y="2641127"/>
            <a:ext cx="4589069" cy="3604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590698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167</a:t>
            </a:fld>
            <a:endParaRPr lang="en-US" altLang="id-ID"/>
          </a:p>
        </p:txBody>
      </p:sp>
      <p:sp>
        <p:nvSpPr>
          <p:cNvPr id="7" name="Rectangle 6"/>
          <p:cNvSpPr/>
          <p:nvPr/>
        </p:nvSpPr>
        <p:spPr>
          <a:xfrm>
            <a:off x="457200" y="228600"/>
            <a:ext cx="8382000" cy="1938992"/>
          </a:xfrm>
          <a:prstGeom prst="rect">
            <a:avLst/>
          </a:prstGeom>
        </p:spPr>
        <p:txBody>
          <a:bodyPr wrap="square">
            <a:spAutoFit/>
          </a:bodyPr>
          <a:lstStyle/>
          <a:p>
            <a:pPr algn="just">
              <a:spcAft>
                <a:spcPts val="0"/>
              </a:spcAft>
              <a:tabLst>
                <a:tab pos="234315" algn="l"/>
              </a:tabLst>
            </a:pPr>
            <a:r>
              <a:rPr lang="en-US" dirty="0" err="1" smtClean="0">
                <a:latin typeface="Tempus Sans ITC" panose="04020404030D07020202" pitchFamily="82" charset="0"/>
                <a:ea typeface="Times New Roman" panose="02020603050405020304" pitchFamily="18" charset="0"/>
              </a:rPr>
              <a:t>Tipikal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kurva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stabilitas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tunak</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diberikan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gambar</a:t>
            </a:r>
            <a:r>
              <a:rPr lang="en-US" dirty="0" smtClean="0">
                <a:latin typeface="Tempus Sans ITC" panose="04020404030D07020202" pitchFamily="82" charset="0"/>
                <a:ea typeface="Times New Roman" panose="02020603050405020304" pitchFamily="18" charset="0"/>
              </a:rPr>
              <a:t> 7-14, </a:t>
            </a:r>
            <a:r>
              <a:rPr lang="en-US" dirty="0" err="1" smtClean="0">
                <a:latin typeface="Tempus Sans ITC" panose="04020404030D07020202" pitchFamily="82" charset="0"/>
                <a:ea typeface="Times New Roman" panose="02020603050405020304" pitchFamily="18" charset="0"/>
              </a:rPr>
              <a:t>bervariasi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sesuai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dengan</a:t>
            </a:r>
            <a:r>
              <a:rPr lang="en-US" dirty="0" smtClean="0">
                <a:latin typeface="Tempus Sans ITC" panose="04020404030D07020202" pitchFamily="82" charset="0"/>
                <a:ea typeface="Times New Roman" panose="02020603050405020304" pitchFamily="18" charset="0"/>
              </a:rPr>
              <a:t> generator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sistem</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terhubung</a:t>
            </a:r>
            <a:r>
              <a:rPr lang="en-US" dirty="0" smtClean="0">
                <a:latin typeface="Tempus Sans ITC" panose="04020404030D07020202" pitchFamily="82" charset="0"/>
                <a:ea typeface="Times New Roman" panose="02020603050405020304" pitchFamily="18" charset="0"/>
              </a:rPr>
              <a:t> , </a:t>
            </a:r>
            <a:r>
              <a:rPr lang="en-US" dirty="0" err="1" smtClean="0">
                <a:latin typeface="Tempus Sans ITC" panose="04020404030D07020202" pitchFamily="82" charset="0"/>
                <a:ea typeface="Times New Roman" panose="02020603050405020304" pitchFamily="18" charset="0"/>
              </a:rPr>
              <a:t>seperti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halnya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dengan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tegangan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bervariasi</a:t>
            </a:r>
            <a:r>
              <a:rPr lang="id-ID"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selama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operasi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variasi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kecil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dibanding</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sistem</a:t>
            </a:r>
            <a:r>
              <a:rPr lang="en-US" dirty="0" smtClean="0">
                <a:latin typeface="Tempus Sans ITC" panose="04020404030D07020202" pitchFamily="82" charset="0"/>
                <a:ea typeface="Times New Roman" panose="02020603050405020304" pitchFamily="18" charset="0"/>
              </a:rPr>
              <a:t> – </a:t>
            </a:r>
            <a:r>
              <a:rPr lang="en-US" dirty="0" err="1" smtClean="0">
                <a:latin typeface="Tempus Sans ITC" panose="04020404030D07020202" pitchFamily="82" charset="0"/>
                <a:ea typeface="Times New Roman" panose="02020603050405020304" pitchFamily="18" charset="0"/>
              </a:rPr>
              <a:t>sistem</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penguat</a:t>
            </a:r>
            <a:r>
              <a:rPr lang="en-US" dirty="0" smtClean="0">
                <a:latin typeface="Tempus Sans ITC" panose="04020404030D07020202" pitchFamily="82" charset="0"/>
                <a:ea typeface="Times New Roman" panose="02020603050405020304" pitchFamily="18" charset="0"/>
              </a:rPr>
              <a:t> generator   </a:t>
            </a:r>
            <a:r>
              <a:rPr lang="en-US" dirty="0" err="1" smtClean="0">
                <a:latin typeface="Tempus Sans ITC" panose="04020404030D07020202" pitchFamily="82" charset="0"/>
                <a:ea typeface="Times New Roman" panose="02020603050405020304" pitchFamily="18" charset="0"/>
              </a:rPr>
              <a:t>memiliki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pembatas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penguatan</a:t>
            </a:r>
            <a:r>
              <a:rPr lang="en-US" dirty="0" smtClean="0">
                <a:latin typeface="Tempus Sans ITC" panose="04020404030D07020202" pitchFamily="82" charset="0"/>
                <a:ea typeface="Times New Roman" panose="02020603050405020304" pitchFamily="18" charset="0"/>
              </a:rPr>
              <a:t> minimum </a:t>
            </a:r>
            <a:r>
              <a:rPr lang="en-US" dirty="0" err="1" smtClean="0">
                <a:latin typeface="Tempus Sans ITC" panose="04020404030D07020202" pitchFamily="82" charset="0"/>
                <a:ea typeface="Times New Roman" panose="02020603050405020304" pitchFamily="18" charset="0"/>
              </a:rPr>
              <a:t>guna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mencegah</a:t>
            </a:r>
            <a:r>
              <a:rPr lang="en-US" dirty="0" smtClean="0">
                <a:latin typeface="Tempus Sans ITC" panose="04020404030D07020202" pitchFamily="82" charset="0"/>
                <a:ea typeface="Times New Roman" panose="02020603050405020304" pitchFamily="18" charset="0"/>
              </a:rPr>
              <a:t>  regulator </a:t>
            </a:r>
            <a:r>
              <a:rPr lang="en-US" dirty="0" err="1" smtClean="0">
                <a:latin typeface="Tempus Sans ITC" panose="04020404030D07020202" pitchFamily="82" charset="0"/>
                <a:ea typeface="Times New Roman" panose="02020603050405020304" pitchFamily="18" charset="0"/>
              </a:rPr>
              <a:t>penguat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memberikan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penguatan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dibawah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ambang</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batasnya</a:t>
            </a:r>
            <a:r>
              <a:rPr lang="en-US" dirty="0" smtClean="0">
                <a:latin typeface="Tempus Sans ITC" panose="04020404030D07020202" pitchFamily="82" charset="0"/>
                <a:ea typeface="Times New Roman" panose="02020603050405020304" pitchFamily="18" charset="0"/>
              </a:rPr>
              <a:t>. </a:t>
            </a:r>
            <a:endParaRPr lang="id-ID" b="1" dirty="0">
              <a:effectLst/>
              <a:latin typeface="Times New Roman" panose="02020603050405020304" pitchFamily="18" charset="0"/>
              <a:ea typeface="Times New Roman" panose="02020603050405020304" pitchFamily="18" charset="0"/>
            </a:endParaRPr>
          </a:p>
        </p:txBody>
      </p:sp>
      <p:pic>
        <p:nvPicPr>
          <p:cNvPr id="16386" name="Picture 2" descr="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6711" y="2167592"/>
            <a:ext cx="3952875"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073575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168</a:t>
            </a:fld>
            <a:endParaRPr lang="en-US" altLang="id-ID"/>
          </a:p>
        </p:txBody>
      </p:sp>
      <p:sp>
        <p:nvSpPr>
          <p:cNvPr id="2" name="Rectangle 1"/>
          <p:cNvSpPr/>
          <p:nvPr/>
        </p:nvSpPr>
        <p:spPr>
          <a:xfrm>
            <a:off x="304800" y="228600"/>
            <a:ext cx="7620000" cy="646331"/>
          </a:xfrm>
          <a:prstGeom prst="rect">
            <a:avLst/>
          </a:prstGeom>
        </p:spPr>
        <p:txBody>
          <a:bodyPr wrap="square">
            <a:spAutoFit/>
          </a:bodyPr>
          <a:lstStyle/>
          <a:p>
            <a:pPr>
              <a:spcAft>
                <a:spcPts val="0"/>
              </a:spcAft>
            </a:pPr>
            <a:r>
              <a:rPr lang="en-US" b="1" cap="all" dirty="0" smtClean="0">
                <a:latin typeface="Tempus Sans ITC" panose="04020404030D07020202" pitchFamily="82" charset="0"/>
                <a:ea typeface="Times New Roman" panose="02020603050405020304" pitchFamily="18" charset="0"/>
              </a:rPr>
              <a:t>7.9</a:t>
            </a:r>
            <a:r>
              <a:rPr lang="id-ID" b="1" cap="all" dirty="0" smtClean="0">
                <a:latin typeface="Tempus Sans ITC" panose="04020404030D07020202" pitchFamily="82" charset="0"/>
                <a:ea typeface="Times New Roman" panose="02020603050405020304" pitchFamily="18" charset="0"/>
              </a:rPr>
              <a:t> </a:t>
            </a:r>
            <a:r>
              <a:rPr lang="id-ID" sz="1600" b="1" cap="all" dirty="0" smtClean="0">
                <a:latin typeface="Tempus Sans ITC" panose="04020404030D07020202" pitchFamily="82" charset="0"/>
                <a:ea typeface="Times New Roman" panose="02020603050405020304" pitchFamily="18" charset="0"/>
              </a:rPr>
              <a:t> </a:t>
            </a:r>
            <a:r>
              <a:rPr lang="en-US" sz="1600" b="1" cap="all" dirty="0" smtClean="0">
                <a:latin typeface="Tempus Sans ITC" panose="04020404030D07020202" pitchFamily="82" charset="0"/>
                <a:ea typeface="Times New Roman" panose="02020603050405020304" pitchFamily="18" charset="0"/>
              </a:rPr>
              <a:t>PROTEKSI </a:t>
            </a:r>
            <a:r>
              <a:rPr lang="en-US" sz="1600" b="1" cap="all" dirty="0">
                <a:latin typeface="Tempus Sans ITC" panose="04020404030D07020202" pitchFamily="82" charset="0"/>
                <a:ea typeface="Times New Roman" panose="02020603050405020304" pitchFamily="18" charset="0"/>
              </a:rPr>
              <a:t>GENERATOR TERHADAP GANGGUAN SISTEM DAN </a:t>
            </a:r>
            <a:r>
              <a:rPr lang="en-US" sz="1600" b="1" cap="all" dirty="0" smtClean="0">
                <a:latin typeface="Tempus Sans ITC" panose="04020404030D07020202" pitchFamily="82" charset="0"/>
                <a:ea typeface="Times New Roman" panose="02020603050405020304" pitchFamily="18" charset="0"/>
              </a:rPr>
              <a:t>BAHAYA</a:t>
            </a:r>
            <a:endParaRPr lang="id-ID" sz="1600" b="1" cap="all" dirty="0" smtClean="0">
              <a:latin typeface="Tempus Sans ITC" panose="04020404030D07020202" pitchFamily="82" charset="0"/>
              <a:ea typeface="Times New Roman" panose="02020603050405020304" pitchFamily="18" charset="0"/>
            </a:endParaRPr>
          </a:p>
          <a:p>
            <a:pPr>
              <a:spcAft>
                <a:spcPts val="0"/>
              </a:spcAft>
            </a:pPr>
            <a:r>
              <a:rPr lang="id-ID" sz="1600" b="1" cap="all" dirty="0">
                <a:latin typeface="Tempus Sans ITC" panose="04020404030D07020202" pitchFamily="82" charset="0"/>
                <a:ea typeface="Times New Roman" panose="02020603050405020304" pitchFamily="18" charset="0"/>
              </a:rPr>
              <a:t> </a:t>
            </a:r>
            <a:r>
              <a:rPr lang="id-ID" sz="1600" b="1" cap="all" dirty="0" smtClean="0">
                <a:latin typeface="Tempus Sans ITC" panose="04020404030D07020202" pitchFamily="82" charset="0"/>
                <a:ea typeface="Times New Roman" panose="02020603050405020304" pitchFamily="18" charset="0"/>
              </a:rPr>
              <a:t>     </a:t>
            </a:r>
            <a:r>
              <a:rPr lang="en-US" sz="1600" b="1" cap="all" dirty="0" smtClean="0">
                <a:latin typeface="Tempus Sans ITC" panose="04020404030D07020202" pitchFamily="82" charset="0"/>
                <a:ea typeface="Times New Roman" panose="02020603050405020304" pitchFamily="18" charset="0"/>
              </a:rPr>
              <a:t> </a:t>
            </a:r>
            <a:r>
              <a:rPr lang="id-ID" sz="1600" b="1" cap="all" dirty="0" smtClean="0">
                <a:latin typeface="Tempus Sans ITC" panose="04020404030D07020202" pitchFamily="82" charset="0"/>
                <a:ea typeface="Times New Roman" panose="02020603050405020304" pitchFamily="18" charset="0"/>
              </a:rPr>
              <a:t> </a:t>
            </a:r>
            <a:r>
              <a:rPr lang="en-US" sz="1600" b="1" cap="all" dirty="0" smtClean="0">
                <a:latin typeface="Tempus Sans ITC" panose="04020404030D07020202" pitchFamily="82" charset="0"/>
                <a:ea typeface="Times New Roman" panose="02020603050405020304" pitchFamily="18" charset="0"/>
              </a:rPr>
              <a:t>OPERASIONAL</a:t>
            </a:r>
            <a:r>
              <a:rPr lang="en-US" sz="1600" b="1" cap="all" dirty="0">
                <a:latin typeface="Tempus Sans ITC" panose="04020404030D07020202" pitchFamily="82" charset="0"/>
                <a:ea typeface="Times New Roman" panose="02020603050405020304" pitchFamily="18" charset="0"/>
              </a:rPr>
              <a:t>.</a:t>
            </a:r>
            <a:endParaRPr lang="id-ID" sz="1600"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533400" y="920621"/>
            <a:ext cx="8305800" cy="1754326"/>
          </a:xfrm>
          <a:prstGeom prst="rect">
            <a:avLst/>
          </a:prstGeom>
        </p:spPr>
        <p:txBody>
          <a:bodyPr wrap="square">
            <a:spAutoFit/>
          </a:bodyPr>
          <a:lstStyle/>
          <a:p>
            <a:pPr algn="just">
              <a:spcAft>
                <a:spcPts val="0"/>
              </a:spcAft>
              <a:tabLst>
                <a:tab pos="234315" algn="l"/>
              </a:tabLst>
            </a:pPr>
            <a:r>
              <a:rPr lang="en-US" sz="1800" dirty="0" err="1" smtClean="0">
                <a:latin typeface="Tempus Sans ITC" panose="04020404030D07020202" pitchFamily="82" charset="0"/>
                <a:ea typeface="Times New Roman" panose="02020603050405020304" pitchFamily="18" charset="0"/>
              </a:rPr>
              <a:t>Pada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subbab</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sebelumnya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telah</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didiskusikan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proteksi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cadangan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untuk</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mengatasi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kemungkinan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tidak</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terbebasnya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atau</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penundaan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gangguan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menggunakan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rele</a:t>
            </a:r>
            <a:r>
              <a:rPr lang="en-US" sz="1800" dirty="0" smtClean="0">
                <a:latin typeface="Tempus Sans ITC" panose="04020404030D07020202" pitchFamily="82" charset="0"/>
                <a:ea typeface="Times New Roman" panose="02020603050405020304" pitchFamily="18" charset="0"/>
              </a:rPr>
              <a:t> 21, 46 </a:t>
            </a:r>
            <a:r>
              <a:rPr lang="en-US" sz="1800" dirty="0" err="1" smtClean="0">
                <a:latin typeface="Tempus Sans ITC" panose="04020404030D07020202" pitchFamily="82" charset="0"/>
                <a:ea typeface="Times New Roman" panose="02020603050405020304" pitchFamily="18" charset="0"/>
              </a:rPr>
              <a:t>dan</a:t>
            </a:r>
            <a:r>
              <a:rPr lang="en-US" sz="1800" dirty="0" smtClean="0">
                <a:latin typeface="Tempus Sans ITC" panose="04020404030D07020202" pitchFamily="82" charset="0"/>
                <a:ea typeface="Times New Roman" panose="02020603050405020304" pitchFamily="18" charset="0"/>
              </a:rPr>
              <a:t> 51V. </a:t>
            </a:r>
            <a:r>
              <a:rPr lang="en-US" sz="1800" dirty="0" err="1" smtClean="0">
                <a:latin typeface="Tempus Sans ITC" panose="04020404030D07020202" pitchFamily="82" charset="0"/>
                <a:ea typeface="Times New Roman" panose="02020603050405020304" pitchFamily="18" charset="0"/>
              </a:rPr>
              <a:t>Dalam</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subbab</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berikut</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ini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dikemukakan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beberapa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masalah</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proteksi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untuk</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keadaan</a:t>
            </a:r>
            <a:r>
              <a:rPr lang="en-US" sz="1800" dirty="0" smtClean="0">
                <a:latin typeface="Tempus Sans ITC" panose="04020404030D07020202" pitchFamily="82" charset="0"/>
                <a:ea typeface="Times New Roman" panose="02020603050405020304" pitchFamily="18" charset="0"/>
              </a:rPr>
              <a:t> lain yang </a:t>
            </a:r>
            <a:r>
              <a:rPr lang="en-US" sz="1800" dirty="0" err="1" smtClean="0">
                <a:latin typeface="Tempus Sans ITC" panose="04020404030D07020202" pitchFamily="82" charset="0"/>
                <a:ea typeface="Times New Roman" panose="02020603050405020304" pitchFamily="18" charset="0"/>
              </a:rPr>
              <a:t>mungkin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terjadi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Secara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umum</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hal</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ini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terjadi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pada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sistem</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atau</a:t>
            </a:r>
            <a:r>
              <a:rPr lang="en-US" sz="1800" dirty="0" smtClean="0">
                <a:latin typeface="Tempus Sans ITC" panose="04020404030D07020202" pitchFamily="82" charset="0"/>
                <a:ea typeface="Times New Roman" panose="02020603050405020304" pitchFamily="18" charset="0"/>
              </a:rPr>
              <a:t> unit generator yang </a:t>
            </a:r>
            <a:r>
              <a:rPr lang="en-US" sz="1800" dirty="0" err="1" smtClean="0">
                <a:latin typeface="Tempus Sans ITC" panose="04020404030D07020202" pitchFamily="82" charset="0"/>
                <a:ea typeface="Times New Roman" panose="02020603050405020304" pitchFamily="18" charset="0"/>
              </a:rPr>
              <a:t>terhubung</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ke</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sistem</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besar</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Pembahasan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diawali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dengan</a:t>
            </a:r>
            <a:r>
              <a:rPr lang="en-US" sz="1800" dirty="0" smtClean="0">
                <a:latin typeface="Tempus Sans ITC" panose="04020404030D07020202" pitchFamily="82" charset="0"/>
                <a:ea typeface="Times New Roman" panose="02020603050405020304" pitchFamily="18" charset="0"/>
              </a:rPr>
              <a:t> generator </a:t>
            </a:r>
            <a:r>
              <a:rPr lang="en-US" sz="1800" dirty="0" err="1" smtClean="0">
                <a:latin typeface="Tempus Sans ITC" panose="04020404030D07020202" pitchFamily="82" charset="0"/>
                <a:ea typeface="Times New Roman" panose="02020603050405020304" pitchFamily="18" charset="0"/>
              </a:rPr>
              <a:t>kecil</a:t>
            </a:r>
            <a:r>
              <a:rPr lang="en-US" sz="1800" dirty="0" smtClean="0">
                <a:latin typeface="Tempus Sans ITC" panose="04020404030D07020202" pitchFamily="82" charset="0"/>
                <a:ea typeface="Times New Roman" panose="02020603050405020304" pitchFamily="18" charset="0"/>
              </a:rPr>
              <a:t>.</a:t>
            </a:r>
            <a:endParaRPr lang="id-ID" sz="1800" b="1"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304800" y="2743200"/>
            <a:ext cx="5715000" cy="400110"/>
          </a:xfrm>
          <a:prstGeom prst="rect">
            <a:avLst/>
          </a:prstGeom>
        </p:spPr>
        <p:txBody>
          <a:bodyPr wrap="square">
            <a:spAutoFit/>
          </a:bodyPr>
          <a:lstStyle/>
          <a:p>
            <a:pPr algn="just">
              <a:spcAft>
                <a:spcPts val="0"/>
              </a:spcAft>
              <a:tabLst>
                <a:tab pos="234315" algn="l"/>
              </a:tabLst>
            </a:pPr>
            <a:r>
              <a:rPr lang="en-US" b="1" cap="all" dirty="0">
                <a:latin typeface="Tempus Sans ITC" panose="04020404030D07020202" pitchFamily="82" charset="0"/>
                <a:ea typeface="Times New Roman" panose="02020603050405020304" pitchFamily="18" charset="0"/>
              </a:rPr>
              <a:t>7.9.1  Generator-Generator </a:t>
            </a:r>
            <a:r>
              <a:rPr lang="en-US" b="1" cap="all" dirty="0" err="1">
                <a:latin typeface="Tempus Sans ITC" panose="04020404030D07020202" pitchFamily="82" charset="0"/>
                <a:ea typeface="Times New Roman" panose="02020603050405020304" pitchFamily="18" charset="0"/>
              </a:rPr>
              <a:t>Industri</a:t>
            </a:r>
            <a:endParaRPr lang="id-ID" b="1" cap="all"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571500" y="3200400"/>
            <a:ext cx="8229600" cy="2800767"/>
          </a:xfrm>
          <a:prstGeom prst="rect">
            <a:avLst/>
          </a:prstGeom>
        </p:spPr>
        <p:txBody>
          <a:bodyPr wrap="square">
            <a:spAutoFit/>
          </a:bodyPr>
          <a:lstStyle/>
          <a:p>
            <a:pPr algn="just">
              <a:spcAft>
                <a:spcPts val="0"/>
              </a:spcAft>
              <a:tabLst>
                <a:tab pos="450215" algn="l"/>
              </a:tabLst>
            </a:pPr>
            <a:r>
              <a:rPr lang="en-US" sz="1600" dirty="0" smtClean="0">
                <a:latin typeface="Tempus Sans ITC" panose="04020404030D07020202" pitchFamily="82" charset="0"/>
                <a:ea typeface="Times New Roman" panose="02020603050405020304" pitchFamily="18" charset="0"/>
              </a:rPr>
              <a:t>Generator </a:t>
            </a:r>
            <a:r>
              <a:rPr lang="en-US" sz="1600" dirty="0" err="1" smtClean="0">
                <a:latin typeface="Tempus Sans ITC" panose="04020404030D07020202" pitchFamily="82" charset="0"/>
                <a:ea typeface="Times New Roman" panose="02020603050405020304" pitchFamily="18" charset="0"/>
              </a:rPr>
              <a:t>ukuran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kecil</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khususnya</a:t>
            </a:r>
            <a:r>
              <a:rPr lang="en-US" sz="1600" dirty="0" smtClean="0">
                <a:latin typeface="Tempus Sans ITC" panose="04020404030D07020202" pitchFamily="82" charset="0"/>
                <a:ea typeface="Times New Roman" panose="02020603050405020304" pitchFamily="18" charset="0"/>
              </a:rPr>
              <a:t> yang </a:t>
            </a:r>
            <a:r>
              <a:rPr lang="en-US" sz="1600" dirty="0" err="1" smtClean="0">
                <a:latin typeface="Tempus Sans ITC" panose="04020404030D07020202" pitchFamily="82" charset="0"/>
                <a:ea typeface="Times New Roman" panose="02020603050405020304" pitchFamily="18" charset="0"/>
              </a:rPr>
              <a:t>digunakan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pada</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pembangkit</a:t>
            </a:r>
            <a:r>
              <a:rPr lang="en-US" sz="1600" dirty="0" smtClean="0">
                <a:latin typeface="Tempus Sans ITC" panose="04020404030D07020202" pitchFamily="82" charset="0"/>
                <a:ea typeface="Times New Roman" panose="02020603050405020304" pitchFamily="18" charset="0"/>
              </a:rPr>
              <a:t> yang </a:t>
            </a:r>
            <a:r>
              <a:rPr lang="en-US" sz="1600" dirty="0" err="1" smtClean="0">
                <a:latin typeface="Tempus Sans ITC" panose="04020404030D07020202" pitchFamily="82" charset="0"/>
                <a:ea typeface="Times New Roman" panose="02020603050405020304" pitchFamily="18" charset="0"/>
              </a:rPr>
              <a:t>dipergunakan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pada</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industri</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atau</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sumber</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daya</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sendiri</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mungkin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mengalami</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beberapa</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masalah</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berikut</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karena</a:t>
            </a:r>
            <a:r>
              <a:rPr lang="en-US" sz="1600" dirty="0" smtClean="0">
                <a:latin typeface="Tempus Sans ITC" panose="04020404030D07020202" pitchFamily="82" charset="0"/>
                <a:ea typeface="Times New Roman" panose="02020603050405020304" pitchFamily="18" charset="0"/>
              </a:rPr>
              <a:t> unit </a:t>
            </a:r>
            <a:r>
              <a:rPr lang="en-US" sz="1600" dirty="0" err="1" smtClean="0">
                <a:latin typeface="Tempus Sans ITC" panose="04020404030D07020202" pitchFamily="82" charset="0"/>
                <a:ea typeface="Times New Roman" panose="02020603050405020304" pitchFamily="18" charset="0"/>
              </a:rPr>
              <a:t>selalu</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terhubung</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ke</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utilitas</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tindakan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pertama</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pada</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masalah</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sistem</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penghubung</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adalah</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memisahkan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dari</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penghubung</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dengan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cepat</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Dalam</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banyak</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kasus</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hal</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ini</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dapat</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dilakukan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dengan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rele</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frekuensi</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kurang</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kecuali</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bila</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penghubung</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mengambang</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yaitu</a:t>
            </a:r>
            <a:r>
              <a:rPr lang="en-US" sz="1600" dirty="0" smtClean="0">
                <a:latin typeface="Tempus Sans ITC" panose="04020404030D07020202" pitchFamily="82" charset="0"/>
                <a:ea typeface="Times New Roman" panose="02020603050405020304" pitchFamily="18" charset="0"/>
              </a:rPr>
              <a:t>, generator </a:t>
            </a:r>
            <a:r>
              <a:rPr lang="en-US" sz="1600" dirty="0" err="1" smtClean="0">
                <a:latin typeface="Tempus Sans ITC" panose="04020404030D07020202" pitchFamily="82" charset="0"/>
                <a:ea typeface="Times New Roman" panose="02020603050405020304" pitchFamily="18" charset="0"/>
              </a:rPr>
              <a:t>lokal</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mensuplai</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semua</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beban</a:t>
            </a:r>
            <a:r>
              <a:rPr lang="en-US" sz="1600" dirty="0" smtClean="0">
                <a:latin typeface="Tempus Sans ITC" panose="04020404030D07020202" pitchFamily="82" charset="0"/>
                <a:ea typeface="Times New Roman" panose="02020603050405020304" pitchFamily="18" charset="0"/>
              </a:rPr>
              <a:t> local). Hal </a:t>
            </a:r>
            <a:r>
              <a:rPr lang="en-US" sz="1600" dirty="0" err="1" smtClean="0">
                <a:latin typeface="Tempus Sans ITC" panose="04020404030D07020202" pitchFamily="82" charset="0"/>
                <a:ea typeface="Times New Roman" panose="02020603050405020304" pitchFamily="18" charset="0"/>
              </a:rPr>
              <a:t>ini</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merupakan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kondisi</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operasi</a:t>
            </a:r>
            <a:r>
              <a:rPr lang="en-US" sz="1600" dirty="0" smtClean="0">
                <a:latin typeface="Tempus Sans ITC" panose="04020404030D07020202" pitchFamily="82" charset="0"/>
                <a:ea typeface="Times New Roman" panose="02020603050405020304" pitchFamily="18" charset="0"/>
              </a:rPr>
              <a:t> normal yang </a:t>
            </a:r>
            <a:r>
              <a:rPr lang="en-US" sz="1600" dirty="0" err="1" smtClean="0">
                <a:latin typeface="Tempus Sans ITC" panose="04020404030D07020202" pitchFamily="82" charset="0"/>
                <a:ea typeface="Times New Roman" panose="02020603050405020304" pitchFamily="18" charset="0"/>
              </a:rPr>
              <a:t>jarang</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dilakukan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Tipekal</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seting</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rele</a:t>
            </a:r>
            <a:r>
              <a:rPr lang="en-US" sz="1600" dirty="0" smtClean="0">
                <a:latin typeface="Tempus Sans ITC" panose="04020404030D07020202" pitchFamily="82" charset="0"/>
                <a:ea typeface="Times New Roman" panose="02020603050405020304" pitchFamily="18" charset="0"/>
              </a:rPr>
              <a:t> UFR </a:t>
            </a:r>
            <a:r>
              <a:rPr lang="en-US" sz="1600" dirty="0" err="1" smtClean="0">
                <a:latin typeface="Tempus Sans ITC" panose="04020404030D07020202" pitchFamily="82" charset="0"/>
                <a:ea typeface="Times New Roman" panose="02020603050405020304" pitchFamily="18" charset="0"/>
              </a:rPr>
              <a:t>adalah</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antara</a:t>
            </a:r>
            <a:r>
              <a:rPr lang="en-US" sz="1600" dirty="0" smtClean="0">
                <a:latin typeface="Tempus Sans ITC" panose="04020404030D07020202" pitchFamily="82" charset="0"/>
                <a:ea typeface="Times New Roman" panose="02020603050405020304" pitchFamily="18" charset="0"/>
              </a:rPr>
              <a:t> 59 </a:t>
            </a:r>
            <a:r>
              <a:rPr lang="en-US" sz="1600" dirty="0" err="1" smtClean="0">
                <a:latin typeface="Tempus Sans ITC" panose="04020404030D07020202" pitchFamily="82" charset="0"/>
                <a:ea typeface="Times New Roman" panose="02020603050405020304" pitchFamily="18" charset="0"/>
              </a:rPr>
              <a:t>sampai</a:t>
            </a:r>
            <a:r>
              <a:rPr lang="en-US" sz="1600" dirty="0" smtClean="0">
                <a:latin typeface="Tempus Sans ITC" panose="04020404030D07020202" pitchFamily="82" charset="0"/>
                <a:ea typeface="Times New Roman" panose="02020603050405020304" pitchFamily="18" charset="0"/>
              </a:rPr>
              <a:t> 59,5 </a:t>
            </a:r>
            <a:r>
              <a:rPr lang="en-US" sz="1600" dirty="0" err="1" smtClean="0">
                <a:latin typeface="Tempus Sans ITC" panose="04020404030D07020202" pitchFamily="82" charset="0"/>
                <a:ea typeface="Times New Roman" panose="02020603050405020304" pitchFamily="18" charset="0"/>
              </a:rPr>
              <a:t>hz</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pada</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sistem</a:t>
            </a:r>
            <a:r>
              <a:rPr lang="en-US" sz="1600" dirty="0" smtClean="0">
                <a:latin typeface="Tempus Sans ITC" panose="04020404030D07020202" pitchFamily="82" charset="0"/>
                <a:ea typeface="Times New Roman" panose="02020603050405020304" pitchFamily="18" charset="0"/>
              </a:rPr>
              <a:t> 60 </a:t>
            </a:r>
            <a:r>
              <a:rPr lang="en-US" sz="1600" dirty="0" err="1" smtClean="0">
                <a:latin typeface="Tempus Sans ITC" panose="04020404030D07020202" pitchFamily="82" charset="0"/>
                <a:ea typeface="Times New Roman" panose="02020603050405020304" pitchFamily="18" charset="0"/>
              </a:rPr>
              <a:t>hz</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dengan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waktu</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tindak</a:t>
            </a:r>
            <a:r>
              <a:rPr lang="en-US" sz="1600" dirty="0" smtClean="0">
                <a:latin typeface="Tempus Sans ITC" panose="04020404030D07020202" pitchFamily="82" charset="0"/>
                <a:ea typeface="Times New Roman" panose="02020603050405020304" pitchFamily="18" charset="0"/>
              </a:rPr>
              <a:t> yang </a:t>
            </a:r>
            <a:r>
              <a:rPr lang="en-US" sz="1600" dirty="0" err="1" smtClean="0">
                <a:latin typeface="Tempus Sans ITC" panose="04020404030D07020202" pitchFamily="82" charset="0"/>
                <a:ea typeface="Times New Roman" panose="02020603050405020304" pitchFamily="18" charset="0"/>
              </a:rPr>
              <a:t>cukup</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untuk</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menghilangkan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setiap</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operasi</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transien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tetapi</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lebih</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kecil</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dari</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setiap</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waktu</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penutupan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ulang</a:t>
            </a:r>
            <a:r>
              <a:rPr lang="en-US" sz="1600" dirty="0" smtClean="0">
                <a:latin typeface="Tempus Sans ITC" panose="04020404030D07020202" pitchFamily="82" charset="0"/>
                <a:ea typeface="Times New Roman" panose="02020603050405020304" pitchFamily="18" charset="0"/>
              </a:rPr>
              <a:t> yang </a:t>
            </a:r>
            <a:r>
              <a:rPr lang="en-US" sz="1600" dirty="0" err="1" smtClean="0">
                <a:latin typeface="Tempus Sans ITC" panose="04020404030D07020202" pitchFamily="82" charset="0"/>
                <a:ea typeface="Times New Roman" panose="02020603050405020304" pitchFamily="18" charset="0"/>
              </a:rPr>
              <a:t>dipergunakan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oleh</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sistem</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Rela</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pengindera</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arah</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daya</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pada</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bagian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penghubung</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mungkin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atau</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mungkin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tidak</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berguna</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tergantung</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pada</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sistem</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dan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operasinya</a:t>
            </a:r>
            <a:r>
              <a:rPr lang="en-US" sz="1600" dirty="0" smtClean="0">
                <a:latin typeface="Tempus Sans ITC" panose="04020404030D07020202" pitchFamily="82" charset="0"/>
                <a:ea typeface="Times New Roman" panose="02020603050405020304" pitchFamily="18" charset="0"/>
              </a:rPr>
              <a:t>.</a:t>
            </a:r>
            <a:endParaRPr lang="id-ID" sz="16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0506268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169</a:t>
            </a:fld>
            <a:endParaRPr lang="en-US" altLang="id-ID"/>
          </a:p>
        </p:txBody>
      </p:sp>
      <p:sp>
        <p:nvSpPr>
          <p:cNvPr id="2" name="Rectangle 1"/>
          <p:cNvSpPr/>
          <p:nvPr/>
        </p:nvSpPr>
        <p:spPr>
          <a:xfrm>
            <a:off x="381000" y="228600"/>
            <a:ext cx="4222631" cy="400110"/>
          </a:xfrm>
          <a:prstGeom prst="rect">
            <a:avLst/>
          </a:prstGeom>
        </p:spPr>
        <p:txBody>
          <a:bodyPr wrap="none">
            <a:spAutoFit/>
          </a:bodyPr>
          <a:lstStyle/>
          <a:p>
            <a:pPr algn="just">
              <a:spcAft>
                <a:spcPts val="0"/>
              </a:spcAft>
              <a:tabLst>
                <a:tab pos="234315" algn="l"/>
              </a:tabLst>
            </a:pPr>
            <a:r>
              <a:rPr lang="en-US" b="1" cap="all" dirty="0">
                <a:latin typeface="Tempus Sans ITC" panose="04020404030D07020202" pitchFamily="82" charset="0"/>
                <a:ea typeface="Times New Roman" panose="02020603050405020304" pitchFamily="18" charset="0"/>
              </a:rPr>
              <a:t>7.9.2  </a:t>
            </a:r>
            <a:r>
              <a:rPr lang="en-US" b="1" cap="all" dirty="0" err="1">
                <a:latin typeface="Tempus Sans ITC" panose="04020404030D07020202" pitchFamily="82" charset="0"/>
                <a:ea typeface="Times New Roman" panose="02020603050405020304" pitchFamily="18" charset="0"/>
              </a:rPr>
              <a:t>Operasi</a:t>
            </a:r>
            <a:r>
              <a:rPr lang="en-US" b="1" cap="all" dirty="0">
                <a:latin typeface="Tempus Sans ITC" panose="04020404030D07020202" pitchFamily="82" charset="0"/>
                <a:ea typeface="Times New Roman" panose="02020603050405020304" pitchFamily="18" charset="0"/>
              </a:rPr>
              <a:t> </a:t>
            </a:r>
            <a:r>
              <a:rPr lang="en-US" b="1" cap="all" dirty="0" err="1">
                <a:latin typeface="Tempus Sans ITC" panose="04020404030D07020202" pitchFamily="82" charset="0"/>
                <a:ea typeface="Times New Roman" panose="02020603050405020304" pitchFamily="18" charset="0"/>
              </a:rPr>
              <a:t>Diluar</a:t>
            </a:r>
            <a:r>
              <a:rPr lang="en-US" b="1" cap="all" dirty="0">
                <a:latin typeface="Tempus Sans ITC" panose="04020404030D07020202" pitchFamily="82" charset="0"/>
                <a:ea typeface="Times New Roman" panose="02020603050405020304" pitchFamily="18" charset="0"/>
              </a:rPr>
              <a:t> </a:t>
            </a:r>
            <a:r>
              <a:rPr lang="en-US" b="1" cap="all" dirty="0" err="1">
                <a:latin typeface="Tempus Sans ITC" panose="04020404030D07020202" pitchFamily="82" charset="0"/>
                <a:ea typeface="Times New Roman" panose="02020603050405020304" pitchFamily="18" charset="0"/>
              </a:rPr>
              <a:t>Frekuensi</a:t>
            </a:r>
            <a:endParaRPr lang="id-ID"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533400" y="644923"/>
            <a:ext cx="8153400" cy="1015663"/>
          </a:xfrm>
          <a:prstGeom prst="rect">
            <a:avLst/>
          </a:prstGeom>
        </p:spPr>
        <p:txBody>
          <a:bodyPr wrap="square">
            <a:spAutoFit/>
          </a:bodyPr>
          <a:lstStyle/>
          <a:p>
            <a:pPr algn="just">
              <a:spcAft>
                <a:spcPts val="0"/>
              </a:spcAft>
              <a:tabLst>
                <a:tab pos="234315" algn="l"/>
              </a:tabLst>
            </a:pP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generator </a:t>
            </a:r>
            <a:r>
              <a:rPr lang="en-US" dirty="0" err="1" smtClean="0">
                <a:latin typeface="Tempus Sans ITC" panose="04020404030D07020202" pitchFamily="82" charset="0"/>
                <a:ea typeface="Times New Roman" panose="02020603050405020304" pitchFamily="18" charset="0"/>
              </a:rPr>
              <a:t>utilitas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sistem</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seringkali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dapat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menghasilkan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pemisahan</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mengakibatkan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ketidakseimbangan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antara</a:t>
            </a:r>
            <a:r>
              <a:rPr lang="en-US" dirty="0" smtClean="0">
                <a:latin typeface="Tempus Sans ITC" panose="04020404030D07020202" pitchFamily="82" charset="0"/>
                <a:ea typeface="Times New Roman" panose="02020603050405020304" pitchFamily="18" charset="0"/>
              </a:rPr>
              <a:t> generator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beban</a:t>
            </a:r>
            <a:r>
              <a:rPr lang="en-US" dirty="0" smtClean="0">
                <a:latin typeface="Tempus Sans ITC" panose="04020404030D07020202" pitchFamily="82" charset="0"/>
                <a:ea typeface="Times New Roman" panose="02020603050405020304" pitchFamily="18" charset="0"/>
              </a:rPr>
              <a:t>. </a:t>
            </a:r>
            <a:endParaRPr lang="id-ID" b="1"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562582" y="1752303"/>
            <a:ext cx="8200417" cy="400110"/>
          </a:xfrm>
          <a:prstGeom prst="rect">
            <a:avLst/>
          </a:prstGeom>
        </p:spPr>
        <p:txBody>
          <a:bodyPr wrap="square">
            <a:spAutoFit/>
          </a:bodyPr>
          <a:lstStyle/>
          <a:p>
            <a:r>
              <a:rPr lang="en-US" dirty="0">
                <a:latin typeface="Tempus Sans ITC" panose="04020404030D07020202" pitchFamily="82" charset="0"/>
                <a:ea typeface="Times New Roman" panose="02020603050405020304" pitchFamily="18" charset="0"/>
              </a:rPr>
              <a:t>Hal </a:t>
            </a:r>
            <a:r>
              <a:rPr lang="en-US" dirty="0" err="1">
                <a:latin typeface="Tempus Sans ITC" panose="04020404030D07020202" pitchFamily="82" charset="0"/>
                <a:ea typeface="Times New Roman" panose="02020603050405020304" pitchFamily="18" charset="0"/>
              </a:rPr>
              <a:t>ini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disebabkan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oleh</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ketidakseimbangan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antara</a:t>
            </a:r>
            <a:r>
              <a:rPr lang="en-US" dirty="0">
                <a:latin typeface="Tempus Sans ITC" panose="04020404030D07020202" pitchFamily="82" charset="0"/>
                <a:ea typeface="Times New Roman" panose="02020603050405020304" pitchFamily="18" charset="0"/>
              </a:rPr>
              <a:t> generator </a:t>
            </a:r>
            <a:r>
              <a:rPr lang="en-US" dirty="0" err="1">
                <a:latin typeface="Tempus Sans ITC" panose="04020404030D07020202" pitchFamily="82" charset="0"/>
                <a:ea typeface="Times New Roman" panose="02020603050405020304" pitchFamily="18" charset="0"/>
              </a:rPr>
              <a:t>dan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beban</a:t>
            </a:r>
            <a:r>
              <a:rPr lang="en-US" dirty="0">
                <a:latin typeface="Tempus Sans ITC" panose="04020404030D07020202" pitchFamily="82" charset="0"/>
                <a:ea typeface="Times New Roman" panose="02020603050405020304" pitchFamily="18" charset="0"/>
              </a:rPr>
              <a:t>. </a:t>
            </a:r>
            <a:endParaRPr lang="id-ID" dirty="0"/>
          </a:p>
        </p:txBody>
      </p:sp>
      <p:sp>
        <p:nvSpPr>
          <p:cNvPr id="7" name="Rectangle 6"/>
          <p:cNvSpPr/>
          <p:nvPr/>
        </p:nvSpPr>
        <p:spPr>
          <a:xfrm>
            <a:off x="562582" y="2244130"/>
            <a:ext cx="8276618" cy="1938992"/>
          </a:xfrm>
          <a:prstGeom prst="rect">
            <a:avLst/>
          </a:prstGeom>
        </p:spPr>
        <p:txBody>
          <a:bodyPr wrap="square">
            <a:spAutoFit/>
          </a:bodyPr>
          <a:lstStyle/>
          <a:p>
            <a:r>
              <a:rPr lang="en-US" dirty="0">
                <a:latin typeface="Tempus Sans ITC" panose="04020404030D07020202" pitchFamily="82" charset="0"/>
                <a:ea typeface="Times New Roman" panose="02020603050405020304" pitchFamily="18" charset="0"/>
              </a:rPr>
              <a:t>Hal </a:t>
            </a:r>
            <a:r>
              <a:rPr lang="en-US" dirty="0" err="1">
                <a:latin typeface="Tempus Sans ITC" panose="04020404030D07020202" pitchFamily="82" charset="0"/>
                <a:ea typeface="Times New Roman" panose="02020603050405020304" pitchFamily="18" charset="0"/>
              </a:rPr>
              <a:t>ini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disebabkan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oleh</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kelebihan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atau</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kekurangan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daya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untuk</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mensupplai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beban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Pada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kasus</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pertama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rele</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frekuensi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lebih</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dengan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kemungkinan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mengakibatkan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tegangan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lebih</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sebagai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akibat</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penurunan</a:t>
            </a:r>
            <a:r>
              <a:rPr lang="en-US" dirty="0">
                <a:latin typeface="Tempus Sans ITC" panose="04020404030D07020202" pitchFamily="82" charset="0"/>
                <a:ea typeface="Times New Roman" panose="02020603050405020304" pitchFamily="18" charset="0"/>
              </a:rPr>
              <a:t> demand </a:t>
            </a:r>
            <a:r>
              <a:rPr lang="en-US" dirty="0" err="1">
                <a:latin typeface="Tempus Sans ITC" panose="04020404030D07020202" pitchFamily="82" charset="0"/>
                <a:ea typeface="Times New Roman" panose="02020603050405020304" pitchFamily="18" charset="0"/>
              </a:rPr>
              <a:t>baban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Operasi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dalam</a:t>
            </a:r>
            <a:r>
              <a:rPr lang="en-US" dirty="0">
                <a:latin typeface="Tempus Sans ITC" panose="04020404030D07020202" pitchFamily="82" charset="0"/>
                <a:ea typeface="Times New Roman" panose="02020603050405020304" pitchFamily="18" charset="0"/>
              </a:rPr>
              <a:t> mode </a:t>
            </a:r>
            <a:r>
              <a:rPr lang="en-US" dirty="0" err="1">
                <a:latin typeface="Tempus Sans ITC" panose="04020404030D07020202" pitchFamily="82" charset="0"/>
                <a:ea typeface="Times New Roman" panose="02020603050405020304" pitchFamily="18" charset="0"/>
              </a:rPr>
              <a:t>seperti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ini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tidak</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menghasilkan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pemanasan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lebih</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kecuali</a:t>
            </a:r>
            <a:r>
              <a:rPr lang="en-US" dirty="0">
                <a:latin typeface="Tempus Sans ITC" panose="04020404030D07020202" pitchFamily="82" charset="0"/>
                <a:ea typeface="Times New Roman" panose="02020603050405020304" pitchFamily="18" charset="0"/>
              </a:rPr>
              <a:t> rating </a:t>
            </a:r>
            <a:r>
              <a:rPr lang="en-US" dirty="0" err="1">
                <a:latin typeface="Tempus Sans ITC" panose="04020404030D07020202" pitchFamily="82" charset="0"/>
                <a:ea typeface="Times New Roman" panose="02020603050405020304" pitchFamily="18" charset="0"/>
              </a:rPr>
              <a:t>daya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tegangan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mencapai</a:t>
            </a:r>
            <a:r>
              <a:rPr lang="en-US" dirty="0">
                <a:latin typeface="Tempus Sans ITC" panose="04020404030D07020202" pitchFamily="82" charset="0"/>
                <a:ea typeface="Times New Roman" panose="02020603050405020304" pitchFamily="18" charset="0"/>
              </a:rPr>
              <a:t> 105 % </a:t>
            </a:r>
            <a:r>
              <a:rPr lang="en-US" dirty="0" err="1">
                <a:latin typeface="Tempus Sans ITC" panose="04020404030D07020202" pitchFamily="82" charset="0"/>
                <a:ea typeface="Times New Roman" panose="02020603050405020304" pitchFamily="18" charset="0"/>
              </a:rPr>
              <a:t>lebih</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Pengemdali</a:t>
            </a:r>
            <a:r>
              <a:rPr lang="en-US" dirty="0">
                <a:latin typeface="Tempus Sans ITC" panose="04020404030D07020202" pitchFamily="82" charset="0"/>
                <a:ea typeface="Times New Roman" panose="02020603050405020304" pitchFamily="18" charset="0"/>
              </a:rPr>
              <a:t> generator </a:t>
            </a:r>
            <a:r>
              <a:rPr lang="en-US" dirty="0" err="1">
                <a:latin typeface="Tempus Sans ITC" panose="04020404030D07020202" pitchFamily="82" charset="0"/>
                <a:ea typeface="Times New Roman" panose="02020603050405020304" pitchFamily="18" charset="0"/>
              </a:rPr>
              <a:t>harus</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dengan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cepat</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mengatur</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penyesuaian</a:t>
            </a:r>
            <a:r>
              <a:rPr lang="en-US" dirty="0">
                <a:latin typeface="Tempus Sans ITC" panose="04020404030D07020202" pitchFamily="82" charset="0"/>
                <a:ea typeface="Times New Roman" panose="02020603050405020304" pitchFamily="18" charset="0"/>
              </a:rPr>
              <a:t> unit </a:t>
            </a:r>
            <a:r>
              <a:rPr lang="en-US" dirty="0" err="1">
                <a:latin typeface="Tempus Sans ITC" panose="04020404030D07020202" pitchFamily="82" charset="0"/>
                <a:ea typeface="Times New Roman" panose="02020603050405020304" pitchFamily="18" charset="0"/>
              </a:rPr>
              <a:t>terhadap</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beban</a:t>
            </a:r>
            <a:r>
              <a:rPr lang="en-US" dirty="0">
                <a:latin typeface="Tempus Sans ITC" panose="04020404030D07020202" pitchFamily="82" charset="0"/>
                <a:ea typeface="Times New Roman" panose="02020603050405020304" pitchFamily="18" charset="0"/>
              </a:rPr>
              <a:t>.</a:t>
            </a:r>
            <a:endParaRPr lang="id-ID" dirty="0"/>
          </a:p>
        </p:txBody>
      </p:sp>
      <p:sp>
        <p:nvSpPr>
          <p:cNvPr id="8" name="Rectangle 7"/>
          <p:cNvSpPr/>
          <p:nvPr/>
        </p:nvSpPr>
        <p:spPr>
          <a:xfrm>
            <a:off x="578794" y="4183122"/>
            <a:ext cx="8565205" cy="1323439"/>
          </a:xfrm>
          <a:prstGeom prst="rect">
            <a:avLst/>
          </a:prstGeom>
        </p:spPr>
        <p:txBody>
          <a:bodyPr wrap="square">
            <a:spAutoFit/>
          </a:bodyPr>
          <a:lstStyle/>
          <a:p>
            <a:r>
              <a:rPr lang="en-US" dirty="0" err="1">
                <a:latin typeface="Tempus Sans ITC" panose="04020404030D07020202" pitchFamily="82" charset="0"/>
                <a:ea typeface="Times New Roman" panose="02020603050405020304" pitchFamily="18" charset="0"/>
                <a:cs typeface="Times New Roman" panose="02020603050405020304" pitchFamily="18" charset="0"/>
              </a:rPr>
              <a:t>Proteksi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lebih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mengamankan</a:t>
            </a:r>
            <a:r>
              <a:rPr lang="en-US" dirty="0">
                <a:latin typeface="Tempus Sans ITC" panose="04020404030D07020202" pitchFamily="82" charset="0"/>
                <a:ea typeface="Times New Roman" panose="02020603050405020304" pitchFamily="18" charset="0"/>
                <a:cs typeface="Times New Roman" panose="02020603050405020304" pitchFamily="18" charset="0"/>
              </a:rPr>
              <a:t> rotor,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tetapi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proteksi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bahan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bahar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dibutuhkan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mengamankan</a:t>
            </a:r>
            <a:r>
              <a:rPr lang="en-US" dirty="0">
                <a:latin typeface="Tempus Sans ITC" panose="04020404030D07020202" pitchFamily="82" charset="0"/>
                <a:ea typeface="Times New Roman" panose="02020603050405020304" pitchFamily="18" charset="0"/>
                <a:cs typeface="Times New Roman" panose="02020603050405020304" pitchFamily="18" charset="0"/>
              </a:rPr>
              <a:t> stator.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Pengaman</a:t>
            </a:r>
            <a:r>
              <a:rPr lang="en-US" dirty="0">
                <a:latin typeface="Tempus Sans ITC" panose="04020404030D07020202" pitchFamily="82" charset="0"/>
                <a:ea typeface="Times New Roman" panose="02020603050405020304" pitchFamily="18" charset="0"/>
                <a:cs typeface="Times New Roman" panose="02020603050405020304" pitchFamily="18" charset="0"/>
              </a:rPr>
              <a:t> yang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digunakan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adalah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lebih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waktu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terbalik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ektrim</a:t>
            </a:r>
            <a:r>
              <a:rPr lang="en-US" dirty="0">
                <a:latin typeface="Tempus Sans ITC" panose="04020404030D07020202" pitchFamily="82" charset="0"/>
                <a:ea typeface="Times New Roman" panose="02020603050405020304" pitchFamily="18" charset="0"/>
                <a:cs typeface="Times New Roman" panose="02020603050405020304" pitchFamily="18" charset="0"/>
              </a:rPr>
              <a:t> (50/51) yang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diatur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memenuhi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beroperasi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sebelum</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batas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termis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waktu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singkat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armatur</a:t>
            </a:r>
            <a:r>
              <a:rPr lang="en-US" dirty="0">
                <a:latin typeface="Tempus Sans ITC" panose="04020404030D07020202" pitchFamily="82" charset="0"/>
                <a:ea typeface="Times New Roman" panose="02020603050405020304" pitchFamily="18" charset="0"/>
                <a:cs typeface="Times New Roman" panose="02020603050405020304" pitchFamily="18" charset="0"/>
              </a:rPr>
              <a:t> Generator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dicapai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endParaRPr lang="id-ID" dirty="0"/>
          </a:p>
        </p:txBody>
      </p:sp>
    </p:spTree>
    <p:extLst>
      <p:ext uri="{BB962C8B-B14F-4D97-AF65-F5344CB8AC3E}">
        <p14:creationId xmlns:p14="http://schemas.microsoft.com/office/powerpoint/2010/main" val="3280574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03D766-7F48-47BD-9637-575B71D4CD09}" type="datetime1">
              <a:rPr lang="en-US" altLang="id-ID" smtClean="0"/>
              <a:t>5/15/2017</a:t>
            </a:fld>
            <a:endParaRPr lang="en-US" altLang="id-ID"/>
          </a:p>
        </p:txBody>
      </p:sp>
      <p:sp>
        <p:nvSpPr>
          <p:cNvPr id="9" name="Slide Number Placeholder 5"/>
          <p:cNvSpPr>
            <a:spLocks noGrp="1"/>
          </p:cNvSpPr>
          <p:nvPr>
            <p:ph type="sldNum" sz="quarter" idx="12"/>
          </p:nvPr>
        </p:nvSpPr>
        <p:spPr/>
        <p:txBody>
          <a:bodyPr/>
          <a:lstStyle/>
          <a:p>
            <a:fld id="{056E65D5-4FB3-4092-A692-ECAF020D940E}" type="slidenum">
              <a:rPr lang="en-US" altLang="id-ID"/>
              <a:pPr/>
              <a:t>17</a:t>
            </a:fld>
            <a:endParaRPr lang="en-US" altLang="id-ID"/>
          </a:p>
        </p:txBody>
      </p:sp>
      <p:sp>
        <p:nvSpPr>
          <p:cNvPr id="143362" name="Rectangle 2"/>
          <p:cNvSpPr>
            <a:spLocks noChangeArrowheads="1"/>
          </p:cNvSpPr>
          <p:nvPr/>
        </p:nvSpPr>
        <p:spPr bwMode="auto">
          <a:xfrm>
            <a:off x="152400" y="152400"/>
            <a:ext cx="6916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b="1">
                <a:solidFill>
                  <a:schemeClr val="accent2"/>
                </a:solidFill>
              </a:rPr>
              <a:t>1. 9  PROTEKSI UTAMA DAN PROTEKSI CADANGAN</a:t>
            </a:r>
            <a:r>
              <a:rPr lang="en-US" altLang="id-ID"/>
              <a:t> </a:t>
            </a:r>
          </a:p>
        </p:txBody>
      </p:sp>
      <p:sp>
        <p:nvSpPr>
          <p:cNvPr id="143363" name="Rectangle 3"/>
          <p:cNvSpPr>
            <a:spLocks noChangeArrowheads="1"/>
          </p:cNvSpPr>
          <p:nvPr/>
        </p:nvSpPr>
        <p:spPr bwMode="auto">
          <a:xfrm>
            <a:off x="152400" y="685800"/>
            <a:ext cx="8991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a:t>Banyak kasus dapat menjadi faktor penyebab kegagalan proteksi dan selalu ada kemungkinan kegagalan PMT</a:t>
            </a:r>
            <a:r>
              <a:rPr lang="en-US" altLang="id-ID"/>
              <a:t> </a:t>
            </a:r>
          </a:p>
        </p:txBody>
      </p:sp>
      <p:sp>
        <p:nvSpPr>
          <p:cNvPr id="143364" name="Rectangle 4"/>
          <p:cNvSpPr>
            <a:spLocks noChangeArrowheads="1"/>
          </p:cNvSpPr>
          <p:nvPr/>
        </p:nvSpPr>
        <p:spPr bwMode="auto">
          <a:xfrm>
            <a:off x="152400" y="1508125"/>
            <a:ext cx="894238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id-ID"/>
              <a:t>S</a:t>
            </a:r>
            <a:r>
              <a:rPr lang="id-ID" altLang="id-ID"/>
              <a:t>angat umum untuk selalu menambahkan pada sistem proteksi utama suatu sistem proteksi lain sebagai cadangan bagi sistem utama dan untuk menjamin bahwa proses pengisoliran gangguan dapat terlaksana</a:t>
            </a:r>
            <a:r>
              <a:rPr lang="en-US" altLang="id-ID"/>
              <a:t> </a:t>
            </a:r>
          </a:p>
        </p:txBody>
      </p:sp>
      <p:sp>
        <p:nvSpPr>
          <p:cNvPr id="143365" name="Rectangle 5"/>
          <p:cNvSpPr>
            <a:spLocks noChangeArrowheads="1"/>
          </p:cNvSpPr>
          <p:nvPr/>
        </p:nvSpPr>
        <p:spPr bwMode="auto">
          <a:xfrm>
            <a:off x="152400" y="2590800"/>
            <a:ext cx="8839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a:t>Proteksi cadangan mungkin diperoleh secara otomatis sebagai bagian dari skema proteksi utama, atau terpisah sebagai sebuah peralatan tambahan</a:t>
            </a:r>
            <a:r>
              <a:rPr lang="en-US" altLang="id-ID"/>
              <a:t> </a:t>
            </a:r>
          </a:p>
        </p:txBody>
      </p:sp>
      <p:sp>
        <p:nvSpPr>
          <p:cNvPr id="143366" name="Rectangle 6"/>
          <p:cNvSpPr>
            <a:spLocks noChangeArrowheads="1"/>
          </p:cNvSpPr>
          <p:nvPr/>
        </p:nvSpPr>
        <p:spPr bwMode="auto">
          <a:xfrm>
            <a:off x="152400" y="3429000"/>
            <a:ext cx="8839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a:t>Skema proteksi dengan perbedaan tingkatan waktu seperti pada proteksi arus lebih atau jarak adalah contoh dari proteksi cadangan yang menjadi bagian dari proteksi utamanya</a:t>
            </a:r>
            <a:r>
              <a:rPr lang="en-US" altLang="id-ID"/>
              <a:t> </a:t>
            </a:r>
          </a:p>
        </p:txBody>
      </p:sp>
      <p:sp>
        <p:nvSpPr>
          <p:cNvPr id="143367" name="Rectangle 7"/>
          <p:cNvSpPr>
            <a:spLocks noChangeArrowheads="1"/>
          </p:cNvSpPr>
          <p:nvPr/>
        </p:nvSpPr>
        <p:spPr bwMode="auto">
          <a:xfrm>
            <a:off x="152400" y="4495800"/>
            <a:ext cx="8813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a:t>Jika sistem tenaga diproteksi dengan proteksi utama menggunakan skema unit, proteksi cadangan tidak akan diperoleh secara langsung</a:t>
            </a:r>
            <a:r>
              <a:rPr lang="en-US" altLang="id-ID"/>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43362"/>
                                        </p:tgtEl>
                                        <p:attrNameLst>
                                          <p:attrName>style.visibility</p:attrName>
                                        </p:attrNameLst>
                                      </p:cBhvr>
                                      <p:to>
                                        <p:strVal val="visible"/>
                                      </p:to>
                                    </p:set>
                                    <p:anim calcmode="lin" valueType="num">
                                      <p:cBhvr>
                                        <p:cTn id="7" dur="1000" fill="hold"/>
                                        <p:tgtEl>
                                          <p:spTgt spid="143362"/>
                                        </p:tgtEl>
                                        <p:attrNameLst>
                                          <p:attrName>ppt_x</p:attrName>
                                        </p:attrNameLst>
                                      </p:cBhvr>
                                      <p:tavLst>
                                        <p:tav tm="0">
                                          <p:val>
                                            <p:strVal val="#ppt_x-.2"/>
                                          </p:val>
                                        </p:tav>
                                        <p:tav tm="100000">
                                          <p:val>
                                            <p:strVal val="#ppt_x"/>
                                          </p:val>
                                        </p:tav>
                                      </p:tavLst>
                                    </p:anim>
                                    <p:anim calcmode="lin" valueType="num">
                                      <p:cBhvr>
                                        <p:cTn id="8" dur="1000" fill="hold"/>
                                        <p:tgtEl>
                                          <p:spTgt spid="14336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336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43363"/>
                                        </p:tgtEl>
                                        <p:attrNameLst>
                                          <p:attrName>style.visibility</p:attrName>
                                        </p:attrNameLst>
                                      </p:cBhvr>
                                      <p:to>
                                        <p:strVal val="visible"/>
                                      </p:to>
                                    </p:set>
                                    <p:anim calcmode="lin" valueType="num">
                                      <p:cBhvr>
                                        <p:cTn id="14" dur="1000" fill="hold"/>
                                        <p:tgtEl>
                                          <p:spTgt spid="143363"/>
                                        </p:tgtEl>
                                        <p:attrNameLst>
                                          <p:attrName>ppt_x</p:attrName>
                                        </p:attrNameLst>
                                      </p:cBhvr>
                                      <p:tavLst>
                                        <p:tav tm="0">
                                          <p:val>
                                            <p:strVal val="#ppt_x-.2"/>
                                          </p:val>
                                        </p:tav>
                                        <p:tav tm="100000">
                                          <p:val>
                                            <p:strVal val="#ppt_x"/>
                                          </p:val>
                                        </p:tav>
                                      </p:tavLst>
                                    </p:anim>
                                    <p:anim calcmode="lin" valueType="num">
                                      <p:cBhvr>
                                        <p:cTn id="15" dur="1000" fill="hold"/>
                                        <p:tgtEl>
                                          <p:spTgt spid="14336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4336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143364"/>
                                        </p:tgtEl>
                                        <p:attrNameLst>
                                          <p:attrName>style.visibility</p:attrName>
                                        </p:attrNameLst>
                                      </p:cBhvr>
                                      <p:to>
                                        <p:strVal val="visible"/>
                                      </p:to>
                                    </p:set>
                                    <p:animEffect transition="in" filter="wedge">
                                      <p:cBhvr>
                                        <p:cTn id="21" dur="2000"/>
                                        <p:tgtEl>
                                          <p:spTgt spid="14336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0" presetClass="entr" presetSubtype="0" fill="hold" grpId="0" nodeType="clickEffect">
                                  <p:stCondLst>
                                    <p:cond delay="0"/>
                                  </p:stCondLst>
                                  <p:childTnLst>
                                    <p:set>
                                      <p:cBhvr>
                                        <p:cTn id="25" dur="1" fill="hold">
                                          <p:stCondLst>
                                            <p:cond delay="0"/>
                                          </p:stCondLst>
                                        </p:cTn>
                                        <p:tgtEl>
                                          <p:spTgt spid="143365"/>
                                        </p:tgtEl>
                                        <p:attrNameLst>
                                          <p:attrName>style.visibility</p:attrName>
                                        </p:attrNameLst>
                                      </p:cBhvr>
                                      <p:to>
                                        <p:strVal val="visible"/>
                                      </p:to>
                                    </p:set>
                                    <p:animEffect transition="in" filter="wedge">
                                      <p:cBhvr>
                                        <p:cTn id="26" dur="2000"/>
                                        <p:tgtEl>
                                          <p:spTgt spid="14336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1" presetClass="entr" presetSubtype="4" fill="hold" grpId="0" nodeType="clickEffect">
                                  <p:stCondLst>
                                    <p:cond delay="0"/>
                                  </p:stCondLst>
                                  <p:childTnLst>
                                    <p:set>
                                      <p:cBhvr>
                                        <p:cTn id="30" dur="1" fill="hold">
                                          <p:stCondLst>
                                            <p:cond delay="0"/>
                                          </p:stCondLst>
                                        </p:cTn>
                                        <p:tgtEl>
                                          <p:spTgt spid="143366"/>
                                        </p:tgtEl>
                                        <p:attrNameLst>
                                          <p:attrName>style.visibility</p:attrName>
                                        </p:attrNameLst>
                                      </p:cBhvr>
                                      <p:to>
                                        <p:strVal val="visible"/>
                                      </p:to>
                                    </p:set>
                                    <p:animEffect transition="in" filter="wheel(4)">
                                      <p:cBhvr>
                                        <p:cTn id="31" dur="2000"/>
                                        <p:tgtEl>
                                          <p:spTgt spid="14336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143367"/>
                                        </p:tgtEl>
                                        <p:attrNameLst>
                                          <p:attrName>style.visibility</p:attrName>
                                        </p:attrNameLst>
                                      </p:cBhvr>
                                      <p:to>
                                        <p:strVal val="visible"/>
                                      </p:to>
                                    </p:set>
                                    <p:anim calcmode="lin" valueType="num">
                                      <p:cBhvr>
                                        <p:cTn id="36" dur="1000" fill="hold"/>
                                        <p:tgtEl>
                                          <p:spTgt spid="143367"/>
                                        </p:tgtEl>
                                        <p:attrNameLst>
                                          <p:attrName>ppt_x</p:attrName>
                                        </p:attrNameLst>
                                      </p:cBhvr>
                                      <p:tavLst>
                                        <p:tav tm="0">
                                          <p:val>
                                            <p:strVal val="#ppt_x-.2"/>
                                          </p:val>
                                        </p:tav>
                                        <p:tav tm="100000">
                                          <p:val>
                                            <p:strVal val="#ppt_x"/>
                                          </p:val>
                                        </p:tav>
                                      </p:tavLst>
                                    </p:anim>
                                    <p:anim calcmode="lin" valueType="num">
                                      <p:cBhvr>
                                        <p:cTn id="37" dur="1000" fill="hold"/>
                                        <p:tgtEl>
                                          <p:spTgt spid="143367"/>
                                        </p:tgtEl>
                                        <p:attrNameLst>
                                          <p:attrName>ppt_y</p:attrName>
                                        </p:attrNameLst>
                                      </p:cBhvr>
                                      <p:tavLst>
                                        <p:tav tm="0">
                                          <p:val>
                                            <p:strVal val="#ppt_y"/>
                                          </p:val>
                                        </p:tav>
                                        <p:tav tm="100000">
                                          <p:val>
                                            <p:strVal val="#ppt_y"/>
                                          </p:val>
                                        </p:tav>
                                      </p:tavLst>
                                    </p:anim>
                                    <p:animEffect transition="in" filter="wipe(right)" prLst="gradientSize: 0.1">
                                      <p:cBhvr>
                                        <p:cTn id="38" dur="1000"/>
                                        <p:tgtEl>
                                          <p:spTgt spid="143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p:bldP spid="143363" grpId="0"/>
      <p:bldP spid="143364" grpId="0"/>
      <p:bldP spid="143365" grpId="0"/>
      <p:bldP spid="143366" grpId="0"/>
      <p:bldP spid="143367"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170</a:t>
            </a:fld>
            <a:endParaRPr lang="en-US" altLang="id-ID"/>
          </a:p>
        </p:txBody>
      </p:sp>
      <p:sp>
        <p:nvSpPr>
          <p:cNvPr id="2" name="Rectangle 1"/>
          <p:cNvSpPr/>
          <p:nvPr/>
        </p:nvSpPr>
        <p:spPr>
          <a:xfrm>
            <a:off x="457200" y="304800"/>
            <a:ext cx="8686800" cy="923330"/>
          </a:xfrm>
          <a:prstGeom prst="rect">
            <a:avLst/>
          </a:prstGeom>
        </p:spPr>
        <p:txBody>
          <a:bodyPr wrap="square">
            <a:spAutoFit/>
          </a:bodyPr>
          <a:lstStyle/>
          <a:p>
            <a:r>
              <a:rPr lang="id-ID" sz="1800" dirty="0">
                <a:latin typeface="Tempus Sans ITC" panose="04020404030D07020202" pitchFamily="82" charset="0"/>
                <a:ea typeface="Times New Roman" panose="02020603050405020304" pitchFamily="18" charset="0"/>
                <a:cs typeface="Times New Roman" panose="02020603050405020304" pitchFamily="18" charset="0"/>
              </a:rPr>
              <a:t>Masalah lain yang ada, yaitu masalah yang terjadi pada operasi turbin uap pada saat frekuensi berbeda dari sikronous. Sudu turbin didesain dan ditala guna mendapatkan operasi yang efisien pada rating frekuensi rotasi. </a:t>
            </a:r>
            <a:endParaRPr lang="id-ID" sz="1800" dirty="0"/>
          </a:p>
        </p:txBody>
      </p:sp>
      <p:sp>
        <p:nvSpPr>
          <p:cNvPr id="3" name="Rectangle 2"/>
          <p:cNvSpPr/>
          <p:nvPr/>
        </p:nvSpPr>
        <p:spPr>
          <a:xfrm>
            <a:off x="457200" y="1259604"/>
            <a:ext cx="8534400" cy="923330"/>
          </a:xfrm>
          <a:prstGeom prst="rect">
            <a:avLst/>
          </a:prstGeom>
        </p:spPr>
        <p:txBody>
          <a:bodyPr wrap="square">
            <a:spAutoFit/>
          </a:bodyPr>
          <a:lstStyle/>
          <a:p>
            <a:r>
              <a:rPr lang="id-ID" sz="1800" dirty="0">
                <a:latin typeface="Tempus Sans ITC" panose="04020404030D07020202" pitchFamily="82" charset="0"/>
                <a:ea typeface="Times New Roman" panose="02020603050405020304" pitchFamily="18" charset="0"/>
                <a:cs typeface="Times New Roman" panose="02020603050405020304" pitchFamily="18" charset="0"/>
              </a:rPr>
              <a:t>Operasi dengan beban yang memilki frekuensi berbeda dapat mengakibatkan resonansi pada sudu dan kerusakan kelelahan pada sudu-sudu panjang (18 sampai 44 inc) dari unit turbin tekanan rendah. </a:t>
            </a:r>
            <a:endParaRPr lang="id-ID" sz="1800" dirty="0"/>
          </a:p>
        </p:txBody>
      </p:sp>
      <p:sp>
        <p:nvSpPr>
          <p:cNvPr id="6" name="Rectangle 5"/>
          <p:cNvSpPr/>
          <p:nvPr/>
        </p:nvSpPr>
        <p:spPr>
          <a:xfrm>
            <a:off x="453958" y="2214408"/>
            <a:ext cx="8664102" cy="2031325"/>
          </a:xfrm>
          <a:prstGeom prst="rect">
            <a:avLst/>
          </a:prstGeom>
        </p:spPr>
        <p:txBody>
          <a:bodyPr wrap="square">
            <a:spAutoFit/>
          </a:bodyPr>
          <a:lstStyle/>
          <a:p>
            <a:r>
              <a:rPr lang="id-ID" sz="1800" dirty="0">
                <a:latin typeface="Tempus Sans ITC" panose="04020404030D07020202" pitchFamily="82" charset="0"/>
                <a:ea typeface="Times New Roman" panose="02020603050405020304" pitchFamily="18" charset="0"/>
                <a:cs typeface="Times New Roman" panose="02020603050405020304" pitchFamily="18" charset="0"/>
              </a:rPr>
              <a:t>Tipikal batasan frekuensi untuk mesin unit tekanan rendah 60 Hz dengan penjang sudu antara 18 sampai 25 inchi adalah sekitar 58,5 sampai 61,5 Hz untuk operasi kontinyu, tetapi dapat pula natara 56 dan 58,5 Hz, hanya untuk operasi singkat yang tidak lebih dari 10 menit dapat diperbolehkan. Untuk turbin dengan sudu sepanjang 25 </a:t>
            </a:r>
            <a:r>
              <a:rPr lang="id-ID" sz="1800" dirty="0" smtClean="0">
                <a:latin typeface="Tempus Sans ITC" panose="04020404030D07020202" pitchFamily="82" charset="0"/>
                <a:ea typeface="Times New Roman" panose="02020603050405020304" pitchFamily="18" charset="0"/>
                <a:cs typeface="Times New Roman" panose="02020603050405020304" pitchFamily="18" charset="0"/>
              </a:rPr>
              <a:t>sampai </a:t>
            </a:r>
            <a:r>
              <a:rPr lang="id-ID" sz="1800" dirty="0">
                <a:latin typeface="Tempus Sans ITC" panose="04020404030D07020202" pitchFamily="82" charset="0"/>
                <a:ea typeface="Times New Roman" panose="02020603050405020304" pitchFamily="18" charset="0"/>
                <a:cs typeface="Times New Roman" panose="02020603050405020304" pitchFamily="18" charset="0"/>
              </a:rPr>
              <a:t>40 inchi, tipikal range frekuensi antara 59,5 dan 60,5 Hz untuk operasi kontinyu, untuk operasi singkat sepanjang umur pakai turbin dalam waktu 60 menit dengan frekuensi antara 58,5 dan 59,5, dan hanya 10 menit bila frekuensi antara 56 dan 58,5 Hz. </a:t>
            </a:r>
            <a:endParaRPr lang="id-ID" sz="1800" dirty="0"/>
          </a:p>
        </p:txBody>
      </p:sp>
      <p:sp>
        <p:nvSpPr>
          <p:cNvPr id="7" name="Rectangle 6"/>
          <p:cNvSpPr/>
          <p:nvPr/>
        </p:nvSpPr>
        <p:spPr>
          <a:xfrm>
            <a:off x="465307" y="4277207"/>
            <a:ext cx="8638162" cy="1200329"/>
          </a:xfrm>
          <a:prstGeom prst="rect">
            <a:avLst/>
          </a:prstGeom>
        </p:spPr>
        <p:txBody>
          <a:bodyPr wrap="square">
            <a:spAutoFit/>
          </a:bodyPr>
          <a:lstStyle/>
          <a:p>
            <a:r>
              <a:rPr lang="id-ID" sz="1800" dirty="0">
                <a:latin typeface="Tempus Sans ITC" panose="04020404030D07020202" pitchFamily="82" charset="0"/>
                <a:ea typeface="Times New Roman" panose="02020603050405020304" pitchFamily="18" charset="0"/>
                <a:cs typeface="Times New Roman" panose="02020603050405020304" pitchFamily="18" charset="0"/>
              </a:rPr>
              <a:t>Untuk unit seperti ini, disarankan dipakai rele frekuensi kurang. Satu aplikasi menggunakan unit tiga langkah, tingkat pertama tanpa waktu tunda diatur pada frekuensi 56 Hz, tingkat kedua dengan waktu tunda 2 menit di set pada frekuensi 58,4 Hz, dan tingkat ketiga dengan waktu tunda 6 menit diset  pada  frekuensi 59,4 Hz.</a:t>
            </a:r>
            <a:endParaRPr lang="id-ID" sz="1800" dirty="0"/>
          </a:p>
        </p:txBody>
      </p:sp>
    </p:spTree>
    <p:extLst>
      <p:ext uri="{BB962C8B-B14F-4D97-AF65-F5344CB8AC3E}">
        <p14:creationId xmlns:p14="http://schemas.microsoft.com/office/powerpoint/2010/main" val="223474765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171</a:t>
            </a:fld>
            <a:endParaRPr lang="en-US" altLang="id-ID"/>
          </a:p>
        </p:txBody>
      </p:sp>
      <p:sp>
        <p:nvSpPr>
          <p:cNvPr id="2" name="Rectangle 1"/>
          <p:cNvSpPr/>
          <p:nvPr/>
        </p:nvSpPr>
        <p:spPr>
          <a:xfrm>
            <a:off x="381000" y="228600"/>
            <a:ext cx="3017173" cy="400110"/>
          </a:xfrm>
          <a:prstGeom prst="rect">
            <a:avLst/>
          </a:prstGeom>
        </p:spPr>
        <p:txBody>
          <a:bodyPr wrap="none">
            <a:spAutoFit/>
          </a:bodyPr>
          <a:lstStyle/>
          <a:p>
            <a:pPr algn="just">
              <a:spcAft>
                <a:spcPts val="0"/>
              </a:spcAft>
              <a:tabLst>
                <a:tab pos="234315" algn="l"/>
              </a:tabLst>
            </a:pPr>
            <a:r>
              <a:rPr lang="id-ID" b="1" cap="all" dirty="0">
                <a:latin typeface="Tempus Sans ITC" panose="04020404030D07020202" pitchFamily="82" charset="0"/>
                <a:ea typeface="Times New Roman" panose="02020603050405020304" pitchFamily="18" charset="0"/>
              </a:rPr>
              <a:t>7.9.3  Tegangan Lebih</a:t>
            </a:r>
            <a:endParaRPr lang="id-ID"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609600" y="628710"/>
            <a:ext cx="8305800" cy="2554545"/>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Generator secara proposional berhubungan dengan frekuensi dan fluk magnetic sehingga proteksi tegangan lebih harus memiliki suatu harga angka konstan sebagai fungsi dari ratio tegangan terhadap frekuensi, tipe v/f, proteksi tambahan yang dapat ditambahkan pada kendali Generator disarankan menggunakan dua tingkatan unt v/f. satu tingkat diseting berkisar 110 % rating tegangan untuk mengaktifkan alarm dengan sub ururtan trip mendekati 1 menit. Tingkat lainnya diset berkisar 120 % rating tegangan untuk trip pada orde 6 menit. Sebuah supplai VT lebih disukai.</a:t>
            </a:r>
            <a:endParaRPr lang="id-ID" dirty="0"/>
          </a:p>
        </p:txBody>
      </p:sp>
      <p:sp>
        <p:nvSpPr>
          <p:cNvPr id="6" name="Rectangle 5"/>
          <p:cNvSpPr/>
          <p:nvPr/>
        </p:nvSpPr>
        <p:spPr>
          <a:xfrm>
            <a:off x="447472" y="3431924"/>
            <a:ext cx="3382657" cy="400110"/>
          </a:xfrm>
          <a:prstGeom prst="rect">
            <a:avLst/>
          </a:prstGeom>
        </p:spPr>
        <p:txBody>
          <a:bodyPr wrap="none">
            <a:spAutoFit/>
          </a:bodyPr>
          <a:lstStyle/>
          <a:p>
            <a:pPr algn="just">
              <a:spcAft>
                <a:spcPts val="0"/>
              </a:spcAft>
              <a:tabLst>
                <a:tab pos="234315" algn="l"/>
              </a:tabLst>
            </a:pPr>
            <a:r>
              <a:rPr lang="id-ID" b="1" cap="all" dirty="0">
                <a:latin typeface="Tempus Sans ITC" panose="04020404030D07020202" pitchFamily="82" charset="0"/>
                <a:ea typeface="Times New Roman" panose="02020603050405020304" pitchFamily="18" charset="0"/>
              </a:rPr>
              <a:t>7.9.4  Operasi Motoring </a:t>
            </a:r>
            <a:endParaRPr lang="id-ID" b="1" cap="all"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598251" y="3969106"/>
            <a:ext cx="8153400" cy="1938992"/>
          </a:xfrm>
          <a:prstGeom prst="rect">
            <a:avLst/>
          </a:prstGeom>
        </p:spPr>
        <p:txBody>
          <a:bodyPr wrap="square">
            <a:spAutoFit/>
          </a:bodyPr>
          <a:lstStyle/>
          <a:p>
            <a:pPr algn="just">
              <a:spcAft>
                <a:spcPts val="0"/>
              </a:spcAft>
              <a:tabLst>
                <a:tab pos="234315" algn="l"/>
              </a:tabLst>
            </a:pPr>
            <a:r>
              <a:rPr lang="id-ID" dirty="0" smtClean="0">
                <a:latin typeface="Tempus Sans ITC" panose="04020404030D07020202" pitchFamily="82" charset="0"/>
                <a:ea typeface="Times New Roman" panose="02020603050405020304" pitchFamily="18" charset="0"/>
              </a:rPr>
              <a:t>Sejumlah cara pemindahan disertai sebagai bagian generator dan pengendalinya, tetapi direkomendasikan untuk menambahkan rele daya balik (32) seperti diperlihatkan pada gambar 7-8, pengaman tersebut adalah rele pengindera arah daya dihubungkan agar dapat beroperasi apabila daya mengalir menuju generator. Tipikal sensitivitas adalah ½ % dari ratig daya operasi pada orde 2 detik.</a:t>
            </a:r>
            <a:endParaRPr lang="id-ID"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1590214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172</a:t>
            </a:fld>
            <a:endParaRPr lang="en-US" altLang="id-ID"/>
          </a:p>
        </p:txBody>
      </p:sp>
      <p:sp>
        <p:nvSpPr>
          <p:cNvPr id="2" name="Rectangle 1"/>
          <p:cNvSpPr/>
          <p:nvPr/>
        </p:nvSpPr>
        <p:spPr>
          <a:xfrm>
            <a:off x="228600" y="152400"/>
            <a:ext cx="6096000" cy="400110"/>
          </a:xfrm>
          <a:prstGeom prst="rect">
            <a:avLst/>
          </a:prstGeom>
        </p:spPr>
        <p:txBody>
          <a:bodyPr wrap="square">
            <a:spAutoFit/>
          </a:bodyPr>
          <a:lstStyle/>
          <a:p>
            <a:pPr algn="just">
              <a:spcAft>
                <a:spcPts val="0"/>
              </a:spcAft>
              <a:tabLst>
                <a:tab pos="234315" algn="l"/>
              </a:tabLst>
            </a:pPr>
            <a:r>
              <a:rPr lang="id-ID" b="1" cap="all" dirty="0">
                <a:latin typeface="Tempus Sans ITC" panose="04020404030D07020202" pitchFamily="82" charset="0"/>
                <a:ea typeface="Times New Roman" panose="02020603050405020304" pitchFamily="18" charset="0"/>
              </a:rPr>
              <a:t>7.9.5  Generator Keluar Dari Sinkronisasi</a:t>
            </a:r>
            <a:endParaRPr lang="id-ID"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381000" y="555753"/>
            <a:ext cx="8763000" cy="1938992"/>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Pada beberapa tahun terakhir beberapa kasus kerusakan Generator yang diakibatkan kekurang hati.hatian dalam menghubungkan Generator ke sistem tenaga. Hal ini dapat terjadi oleh penutupan pemutus tenaga yang salah pada saat unit penyusunan gigi, atau oleh sinkronisasi yang tidak semestinya. Proteksi biasanya mungkin beroperasi pada kebanyakan kasus tetapi tidak perlu untuk segala  kemungkinan.</a:t>
            </a:r>
            <a:endParaRPr lang="id-ID" dirty="0"/>
          </a:p>
        </p:txBody>
      </p:sp>
      <p:sp>
        <p:nvSpPr>
          <p:cNvPr id="6" name="Rectangle 5"/>
          <p:cNvSpPr/>
          <p:nvPr/>
        </p:nvSpPr>
        <p:spPr>
          <a:xfrm>
            <a:off x="381000" y="2494745"/>
            <a:ext cx="8610600" cy="1015663"/>
          </a:xfrm>
          <a:prstGeom prst="rect">
            <a:avLst/>
          </a:prstGeom>
        </p:spPr>
        <p:txBody>
          <a:bodyPr wrap="square">
            <a:spAutoFit/>
          </a:bodyPr>
          <a:lstStyle/>
          <a:p>
            <a:pPr algn="just">
              <a:spcAft>
                <a:spcPts val="0"/>
              </a:spcAft>
              <a:tabLst>
                <a:tab pos="234315" algn="l"/>
              </a:tabLst>
            </a:pPr>
            <a:r>
              <a:rPr lang="id-ID" dirty="0" smtClean="0">
                <a:latin typeface="Tempus Sans ITC" panose="04020404030D07020202" pitchFamily="82" charset="0"/>
                <a:ea typeface="Times New Roman" panose="02020603050405020304" pitchFamily="18" charset="0"/>
              </a:rPr>
              <a:t>Tambahan proteksi untuk ini adalah dengan menggunakan 3 unit rele arus lebih-waktu terbalik-pengindera arah (67). Satu pada fasa dihubungkan untuk beroperasi pada daya balik ke generator. </a:t>
            </a:r>
            <a:endParaRPr lang="id-ID" b="1"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387484" y="3556574"/>
            <a:ext cx="8604115" cy="1938992"/>
          </a:xfrm>
          <a:prstGeom prst="rect">
            <a:avLst/>
          </a:prstGeom>
        </p:spPr>
        <p:txBody>
          <a:bodyPr wrap="square">
            <a:spAutoFit/>
          </a:bodyPr>
          <a:lstStyle/>
          <a:p>
            <a:pPr algn="just">
              <a:spcAft>
                <a:spcPts val="0"/>
              </a:spcAft>
              <a:tabLst>
                <a:tab pos="234315" algn="l"/>
              </a:tabLst>
            </a:pPr>
            <a:r>
              <a:rPr lang="id-ID" dirty="0" smtClean="0">
                <a:latin typeface="Tempus Sans ITC" panose="04020404030D07020202" pitchFamily="82" charset="0"/>
                <a:ea typeface="Times New Roman" panose="02020603050405020304" pitchFamily="18" charset="0"/>
              </a:rPr>
              <a:t>Dengan basis arus yang mengalir keluar dari generator ke sistem tenaga, karakteristik rele dan hubungannya harus memberikan suatu zona operasi dari sekitra 30º sampai 60º melalui perputaran 180º menjadi 210º sampai 240º mendahului. Tipikal angkat arus haruslah berkisar 0,5 pu dengan arus 2,0 pu, waktu operasi berkisar 0,25 detik. Aplikasi ini dapat menggantikan proteksi motoring (32) dan lebih sensitive terhadap kondisi yang diuraikan diatas.</a:t>
            </a:r>
            <a:endParaRPr lang="id-ID"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2506127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173</a:t>
            </a:fld>
            <a:endParaRPr lang="en-US" altLang="id-ID"/>
          </a:p>
        </p:txBody>
      </p:sp>
      <p:sp>
        <p:nvSpPr>
          <p:cNvPr id="2" name="Rectangle 1"/>
          <p:cNvSpPr/>
          <p:nvPr/>
        </p:nvSpPr>
        <p:spPr>
          <a:xfrm>
            <a:off x="304800" y="228600"/>
            <a:ext cx="4331635" cy="400110"/>
          </a:xfrm>
          <a:prstGeom prst="rect">
            <a:avLst/>
          </a:prstGeom>
        </p:spPr>
        <p:txBody>
          <a:bodyPr wrap="none">
            <a:spAutoFit/>
          </a:bodyPr>
          <a:lstStyle/>
          <a:p>
            <a:pPr algn="just">
              <a:spcAft>
                <a:spcPts val="0"/>
              </a:spcAft>
              <a:tabLst>
                <a:tab pos="234315" algn="l"/>
              </a:tabLst>
            </a:pPr>
            <a:r>
              <a:rPr lang="id-ID" b="1" cap="all" dirty="0">
                <a:latin typeface="Tempus Sans ITC" panose="04020404030D07020202" pitchFamily="82" charset="0"/>
                <a:ea typeface="Times New Roman" panose="02020603050405020304" pitchFamily="18" charset="0"/>
              </a:rPr>
              <a:t>7.9.6  Kutub Pemutus Falshover</a:t>
            </a:r>
            <a:endParaRPr lang="id-ID"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457200" y="628710"/>
            <a:ext cx="8686800" cy="1015663"/>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Dimana potensi terjadi flashover pada kutub-kutub pemutus tenaga sebelum sinkronisasi atau setelah pemisahan dari sistem tenaga, tambahan proteksi ketidakcocokan kutub direkomendasikan. </a:t>
            </a:r>
            <a:endParaRPr lang="id-ID" dirty="0"/>
          </a:p>
        </p:txBody>
      </p:sp>
      <p:sp>
        <p:nvSpPr>
          <p:cNvPr id="6" name="Rectangle 5"/>
          <p:cNvSpPr/>
          <p:nvPr/>
        </p:nvSpPr>
        <p:spPr>
          <a:xfrm>
            <a:off x="453956" y="1744196"/>
            <a:ext cx="8461443" cy="2031325"/>
          </a:xfrm>
          <a:prstGeom prst="rect">
            <a:avLst/>
          </a:prstGeom>
        </p:spPr>
        <p:txBody>
          <a:bodyPr wrap="square">
            <a:spAutoFit/>
          </a:bodyPr>
          <a:lstStyle/>
          <a:p>
            <a:pPr algn="just">
              <a:spcAft>
                <a:spcPts val="0"/>
              </a:spcAft>
              <a:tabLst>
                <a:tab pos="234315" algn="l"/>
              </a:tabLst>
            </a:pPr>
            <a:r>
              <a:rPr lang="id-ID" sz="1800" dirty="0" smtClean="0">
                <a:latin typeface="Tempus Sans ITC" panose="04020404030D07020202" pitchFamily="82" charset="0"/>
                <a:ea typeface="Times New Roman" panose="02020603050405020304" pitchFamily="18" charset="0"/>
              </a:rPr>
              <a:t>Pada suatu kasus flashover kutub pemutus 500 kv suatu jaringan 150 mile yang dibuka disuatu ujung memberikan arus kecepatan ratingnya. Arus urutan negatif I</a:t>
            </a:r>
            <a:r>
              <a:rPr lang="id-ID" sz="1800" baseline="-25000" dirty="0" smtClean="0">
                <a:latin typeface="Tempus Sans ITC" panose="04020404030D07020202" pitchFamily="82" charset="0"/>
                <a:ea typeface="Times New Roman" panose="02020603050405020304" pitchFamily="18" charset="0"/>
              </a:rPr>
              <a:t>2</a:t>
            </a:r>
            <a:r>
              <a:rPr lang="id-ID" sz="1800" dirty="0" smtClean="0">
                <a:latin typeface="Tempus Sans ITC" panose="04020404030D07020202" pitchFamily="82" charset="0"/>
                <a:ea typeface="Times New Roman" panose="02020603050405020304" pitchFamily="18" charset="0"/>
              </a:rPr>
              <a:t> berada 12 % diatas arus rating generator. Hal ini dapat dibebaskan hanya oleh pengurangan penguatan dengan cepat. Cadangan local dan pemutusan jarak jauh pada sisi lain dari jaringan akan membebaskan sistem, tetapi tidak generator proteksi urutan negatif mungkin merespon, tetapi dengan waktu respon lama, atau mungkin tidak bereaksi.</a:t>
            </a:r>
            <a:endParaRPr lang="id-ID" sz="1800" b="1"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453956" y="3758051"/>
            <a:ext cx="8385244" cy="2554545"/>
          </a:xfrm>
          <a:prstGeom prst="rect">
            <a:avLst/>
          </a:prstGeom>
        </p:spPr>
        <p:txBody>
          <a:bodyPr wrap="square">
            <a:spAutoFit/>
          </a:bodyPr>
          <a:lstStyle/>
          <a:p>
            <a:pPr algn="just">
              <a:spcAft>
                <a:spcPts val="0"/>
              </a:spcAft>
            </a:pPr>
            <a:r>
              <a:rPr lang="id-ID" dirty="0">
                <a:latin typeface="Tempus Sans ITC" panose="04020404030D07020202" pitchFamily="82" charset="0"/>
                <a:ea typeface="Times New Roman" panose="02020603050405020304" pitchFamily="18" charset="0"/>
              </a:rPr>
              <a:t>Proteksi kagagalan kutub pemutus (GI) yang sensitive bila ada digunakan untuk membandingkan level magnitud dari ketiga fasa rele akan beroperasi bila salah satu arus pada fasa berada dibawah harga seting, sedangkan arus paada fasa lain diatas harga seting tipikal sensitivitas memberikaan reaksi bilamana arus salah satu fasa lebih kecil 20 sampai 60 mA, lainnya ditas 40 sampai 200 mA. Besaran ini dilihat </a:t>
            </a:r>
            <a:r>
              <a:rPr lang="id-ID" dirty="0" smtClean="0">
                <a:latin typeface="Tempus Sans ITC" panose="04020404030D07020202" pitchFamily="82" charset="0"/>
                <a:ea typeface="Times New Roman" panose="02020603050405020304" pitchFamily="18" charset="0"/>
              </a:rPr>
              <a:t>dari </a:t>
            </a:r>
            <a:r>
              <a:rPr lang="id-ID" dirty="0" smtClean="0">
                <a:solidFill>
                  <a:srgbClr val="333399"/>
                </a:solidFill>
                <a:latin typeface="Tempus Sans ITC" panose="04020404030D07020202" pitchFamily="82" charset="0"/>
                <a:ea typeface="Times New Roman" panose="02020603050405020304" pitchFamily="18" charset="0"/>
              </a:rPr>
              <a:t>sisi </a:t>
            </a:r>
            <a:r>
              <a:rPr lang="id-ID" dirty="0">
                <a:solidFill>
                  <a:srgbClr val="333399"/>
                </a:solidFill>
                <a:latin typeface="Tempus Sans ITC" panose="04020404030D07020202" pitchFamily="82" charset="0"/>
                <a:ea typeface="Times New Roman" panose="02020603050405020304" pitchFamily="18" charset="0"/>
              </a:rPr>
              <a:t>tegangan tinggi tranformator . Suatu rele  dengan level perbedaan 3 : 1 dan dengan waktu operasi berkisar ½ detik disarankan.</a:t>
            </a:r>
            <a:endParaRPr lang="id-ID" sz="2800" dirty="0">
              <a:solidFill>
                <a:srgbClr val="333399"/>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3512224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174</a:t>
            </a:fld>
            <a:endParaRPr lang="en-US" altLang="id-ID"/>
          </a:p>
        </p:txBody>
      </p:sp>
      <p:sp>
        <p:nvSpPr>
          <p:cNvPr id="2" name="Rectangle 1"/>
          <p:cNvSpPr/>
          <p:nvPr/>
        </p:nvSpPr>
        <p:spPr>
          <a:xfrm>
            <a:off x="304800" y="228600"/>
            <a:ext cx="3834704" cy="400110"/>
          </a:xfrm>
          <a:prstGeom prst="rect">
            <a:avLst/>
          </a:prstGeom>
        </p:spPr>
        <p:txBody>
          <a:bodyPr wrap="none">
            <a:spAutoFit/>
          </a:bodyPr>
          <a:lstStyle/>
          <a:p>
            <a:pPr algn="just">
              <a:spcAft>
                <a:spcPts val="0"/>
              </a:spcAft>
              <a:tabLst>
                <a:tab pos="234315" algn="l"/>
              </a:tabLst>
            </a:pPr>
            <a:r>
              <a:rPr lang="id-ID" b="1" cap="all" dirty="0">
                <a:latin typeface="Tempus Sans ITC" panose="04020404030D07020202" pitchFamily="82" charset="0"/>
                <a:ea typeface="Times New Roman" panose="02020603050405020304" pitchFamily="18" charset="0"/>
              </a:rPr>
              <a:t>7.9.7  Osilasi Subsinkronous</a:t>
            </a:r>
            <a:endParaRPr lang="id-ID"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471790" y="665999"/>
            <a:ext cx="8596009" cy="1323439"/>
          </a:xfrm>
          <a:prstGeom prst="rect">
            <a:avLst/>
          </a:prstGeom>
        </p:spPr>
        <p:txBody>
          <a:bodyPr wrap="square">
            <a:spAutoFit/>
          </a:bodyPr>
          <a:lstStyle/>
          <a:p>
            <a:pPr>
              <a:spcAft>
                <a:spcPts val="0"/>
              </a:spcAft>
              <a:tabLst>
                <a:tab pos="234315" algn="l"/>
              </a:tabLst>
            </a:pPr>
            <a:r>
              <a:rPr lang="id-ID" dirty="0" smtClean="0">
                <a:latin typeface="Tempus Sans ITC" panose="04020404030D07020202" pitchFamily="82" charset="0"/>
                <a:ea typeface="Times New Roman" panose="02020603050405020304" pitchFamily="18" charset="0"/>
              </a:rPr>
              <a:t>Aplikasi kompensator seri pada jaringan transmisi EHV menghasilkan peningkatan transmisi daya dan stabilitas tetapi mungkin mengakibatkan osilasi subsinkronous. Hal ini mungkin terjadi pada generator yang dihubungkan pada jaringan transmisi HVDC.</a:t>
            </a:r>
            <a:endParaRPr lang="id-ID" b="1"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471790" y="2133600"/>
            <a:ext cx="8519810" cy="1631216"/>
          </a:xfrm>
          <a:prstGeom prst="rect">
            <a:avLst/>
          </a:prstGeom>
        </p:spPr>
        <p:txBody>
          <a:bodyPr wrap="square">
            <a:spAutoFit/>
          </a:bodyPr>
          <a:lstStyle/>
          <a:p>
            <a:pPr algn="just">
              <a:spcAft>
                <a:spcPts val="0"/>
              </a:spcAft>
              <a:tabLst>
                <a:tab pos="234315" algn="l"/>
              </a:tabLst>
            </a:pPr>
            <a:r>
              <a:rPr lang="fi-FI" dirty="0" smtClean="0">
                <a:latin typeface="Tempus Sans ITC" panose="04020404030D07020202" pitchFamily="82" charset="0"/>
                <a:ea typeface="Times New Roman" panose="02020603050405020304" pitchFamily="18" charset="0"/>
              </a:rPr>
              <a:t>Satu penyelesaian yaitu menggunakan belitan penahan muka tahanan rendah untuk mengurangi resistansi rotor. Pengaruh lain dari frekuensi ini adalah menghasilkan torka osilasi pada generator dengan torka peralihan tambahan akibat operasi pensaklaran dan gangguan pada jaringan sistem. Hal ini berbahaya karena torka ini mungkin mengakibatkan kerusakan pada rotor.</a:t>
            </a:r>
            <a:endParaRPr lang="id-ID" b="1"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471790" y="3908978"/>
            <a:ext cx="8519810" cy="1631216"/>
          </a:xfrm>
          <a:prstGeom prst="rect">
            <a:avLst/>
          </a:prstGeom>
        </p:spPr>
        <p:txBody>
          <a:bodyPr wrap="square">
            <a:spAutoFit/>
          </a:bodyPr>
          <a:lstStyle/>
          <a:p>
            <a:pPr algn="just">
              <a:spcAft>
                <a:spcPts val="0"/>
              </a:spcAft>
              <a:tabLst>
                <a:tab pos="234315" algn="l"/>
              </a:tabLst>
            </a:pPr>
            <a:r>
              <a:rPr lang="fi-FI" dirty="0" smtClean="0">
                <a:latin typeface="Tempus Sans ITC" panose="04020404030D07020202" pitchFamily="82" charset="0"/>
                <a:ea typeface="Times New Roman" panose="02020603050405020304" pitchFamily="18" charset="0"/>
              </a:rPr>
              <a:t>Salah satu pengukuran, yaitu mengukur pergerakan torsional, lainnya memindai tingkat arus-arus subsinkronous pada jangkar. Hal ini merupakan sebuah fenomena komplek dan diukur dari apa yang akan dibahas dalam buku ini, terlebih lagi hal ini terjadi hanya pada beberapa sistem dengan kapasitansi serie.</a:t>
            </a:r>
            <a:endParaRPr lang="id-ID"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8335005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175</a:t>
            </a:fld>
            <a:endParaRPr lang="en-US" altLang="id-ID"/>
          </a:p>
        </p:txBody>
      </p:sp>
      <p:sp>
        <p:nvSpPr>
          <p:cNvPr id="2" name="Rectangle 1"/>
          <p:cNvSpPr/>
          <p:nvPr/>
        </p:nvSpPr>
        <p:spPr>
          <a:xfrm>
            <a:off x="228600" y="152400"/>
            <a:ext cx="3780202" cy="400110"/>
          </a:xfrm>
          <a:prstGeom prst="rect">
            <a:avLst/>
          </a:prstGeom>
        </p:spPr>
        <p:txBody>
          <a:bodyPr wrap="none">
            <a:spAutoFit/>
          </a:bodyPr>
          <a:lstStyle/>
          <a:p>
            <a:pPr algn="just">
              <a:spcAft>
                <a:spcPts val="0"/>
              </a:spcAft>
              <a:tabLst>
                <a:tab pos="234315" algn="l"/>
              </a:tabLst>
            </a:pPr>
            <a:r>
              <a:rPr lang="fi-FI" b="1" cap="all" dirty="0">
                <a:latin typeface="Tempus Sans ITC" panose="04020404030D07020202" pitchFamily="82" charset="0"/>
                <a:ea typeface="Times New Roman" panose="02020603050405020304" pitchFamily="18" charset="0"/>
              </a:rPr>
              <a:t>7.10  PROTEKSI GROUND FIELD</a:t>
            </a:r>
            <a:endParaRPr lang="id-ID"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381000" y="552510"/>
            <a:ext cx="8610600" cy="1323439"/>
          </a:xfrm>
          <a:prstGeom prst="rect">
            <a:avLst/>
          </a:prstGeom>
        </p:spPr>
        <p:txBody>
          <a:bodyPr wrap="square">
            <a:spAutoFit/>
          </a:bodyPr>
          <a:lstStyle/>
          <a:p>
            <a:pPr algn="just">
              <a:spcAft>
                <a:spcPts val="0"/>
              </a:spcAft>
              <a:tabLst>
                <a:tab pos="234315" algn="l"/>
              </a:tabLst>
            </a:pPr>
            <a:r>
              <a:rPr lang="fi-FI" dirty="0" smtClean="0">
                <a:latin typeface="Tempus Sans ITC" panose="04020404030D07020202" pitchFamily="82" charset="0"/>
                <a:ea typeface="Times New Roman" panose="02020603050405020304" pitchFamily="18" charset="0"/>
              </a:rPr>
              <a:t>Deteksi gangguan tanah pada eksiter dan medan sangat penting dan umumnya merupakan bagian dari yang diberikan oleh pabrik, bukan ditata oleh pengguna. Namun bila peralatan ini tidak diberikan, atau dibutuhkan tambahan sistem pengaman, rele proteksi sebagai pengaman dapat dipakai.</a:t>
            </a:r>
            <a:endParaRPr lang="id-ID" b="1"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762000" y="1888919"/>
            <a:ext cx="8229600" cy="2554545"/>
          </a:xfrm>
          <a:prstGeom prst="rect">
            <a:avLst/>
          </a:prstGeom>
        </p:spPr>
        <p:txBody>
          <a:bodyPr wrap="square">
            <a:spAutoFit/>
          </a:bodyPr>
          <a:lstStyle/>
          <a:p>
            <a:pPr algn="just">
              <a:spcAft>
                <a:spcPts val="0"/>
              </a:spcAft>
              <a:tabLst>
                <a:tab pos="234315" algn="l"/>
              </a:tabLst>
            </a:pPr>
            <a:r>
              <a:rPr lang="fi-FI" dirty="0" smtClean="0">
                <a:latin typeface="Tempus Sans ITC" panose="04020404030D07020202" pitchFamily="82" charset="0"/>
                <a:ea typeface="Times New Roman" panose="02020603050405020304" pitchFamily="18" charset="0"/>
              </a:rPr>
              <a:t>Untuk unit-unit dengan sikat, rele (64) dengan sikuit pembagi tegangan dapat dihubungkan melalui medan dan eksiter dengan rele sensitive tipe DC terhubung antara jaringan jembatan dan tanah. Apabila terjadi gangguan tanah pada medan dan eksiter, maka pada rele akan merasakan tegangan yang dapat menyebabkan operasi rele tersebut. Untuk menghindari tidak beroperasinya rele pada gangguan tanah dititik nol, salah satu cabang jaringan mengandung resistor non linear yang akan merubah titik buta ini dengan variasi tegangan dari medan.</a:t>
            </a:r>
            <a:endParaRPr lang="id-ID" b="1"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400455" y="4443464"/>
            <a:ext cx="8458200" cy="1631216"/>
          </a:xfrm>
          <a:prstGeom prst="rect">
            <a:avLst/>
          </a:prstGeom>
        </p:spPr>
        <p:txBody>
          <a:bodyPr wrap="square">
            <a:spAutoFit/>
          </a:bodyPr>
          <a:lstStyle/>
          <a:p>
            <a:pPr algn="just">
              <a:spcAft>
                <a:spcPts val="0"/>
              </a:spcAft>
              <a:tabLst>
                <a:tab pos="234315" algn="l"/>
              </a:tabLst>
            </a:pPr>
            <a:r>
              <a:rPr lang="fi-FI" dirty="0" smtClean="0">
                <a:latin typeface="Tempus Sans ITC" panose="04020404030D07020202" pitchFamily="82" charset="0"/>
                <a:ea typeface="Times New Roman" panose="02020603050405020304" pitchFamily="18" charset="0"/>
              </a:rPr>
              <a:t>Generator dengan eksiter tanpa sikat dilengkapi dengan suatu peralatan pengganti sikat pada slip ring untuk mengukur tingkat isolasi medan secara periodik. Isolasi medan eksiter diperiksa secara berkala/kontinyu. Keadaan yang tidak normal akan mengaktifkan alarm sehingga operator bisa melakukan tindakan, tetapi dapat pula digunakan untuk perintah tripping.</a:t>
            </a:r>
            <a:endParaRPr lang="id-ID"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4674984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176</a:t>
            </a:fld>
            <a:endParaRPr lang="en-US" altLang="id-ID"/>
          </a:p>
        </p:txBody>
      </p:sp>
      <p:sp>
        <p:nvSpPr>
          <p:cNvPr id="2" name="Rectangle 1"/>
          <p:cNvSpPr/>
          <p:nvPr/>
        </p:nvSpPr>
        <p:spPr>
          <a:xfrm>
            <a:off x="304800" y="209490"/>
            <a:ext cx="6553200" cy="400110"/>
          </a:xfrm>
          <a:prstGeom prst="rect">
            <a:avLst/>
          </a:prstGeom>
        </p:spPr>
        <p:txBody>
          <a:bodyPr wrap="square">
            <a:spAutoFit/>
          </a:bodyPr>
          <a:lstStyle/>
          <a:p>
            <a:pPr algn="just">
              <a:spcAft>
                <a:spcPts val="0"/>
              </a:spcAft>
              <a:tabLst>
                <a:tab pos="234315" algn="l"/>
              </a:tabLst>
            </a:pPr>
            <a:r>
              <a:rPr lang="fi-FI" b="1" cap="all" dirty="0">
                <a:latin typeface="Tempus Sans ITC" panose="04020404030D07020202" pitchFamily="82" charset="0"/>
                <a:ea typeface="Times New Roman" panose="02020603050405020304" pitchFamily="18" charset="0"/>
              </a:rPr>
              <a:t>7.  11  PROTEKSI GENERATOR PADA KONDISI OFF-LINE</a:t>
            </a:r>
            <a:endParaRPr lang="id-ID"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492868" y="645268"/>
            <a:ext cx="8498732" cy="2554545"/>
          </a:xfrm>
          <a:prstGeom prst="rect">
            <a:avLst/>
          </a:prstGeom>
        </p:spPr>
        <p:txBody>
          <a:bodyPr wrap="square">
            <a:spAutoFit/>
          </a:bodyPr>
          <a:lstStyle/>
          <a:p>
            <a:pPr algn="just">
              <a:spcAft>
                <a:spcPts val="0"/>
              </a:spcAft>
              <a:tabLst>
                <a:tab pos="234315" algn="l"/>
              </a:tabLst>
            </a:pPr>
            <a:r>
              <a:rPr lang="fi-FI" dirty="0" smtClean="0">
                <a:latin typeface="Tempus Sans ITC" panose="04020404030D07020202" pitchFamily="82" charset="0"/>
                <a:ea typeface="Times New Roman" panose="02020603050405020304" pitchFamily="18" charset="0"/>
              </a:rPr>
              <a:t>Seluruh sistem proteksi generator harus dipelajari/diteliti apakah dalam kondisi mampu operasi selama proses membawa generator ke rating dan tegangan dalam operasi sinkronisasi dengan sistem tenaga. </a:t>
            </a:r>
            <a:r>
              <a:rPr lang="nb-NO" dirty="0" smtClean="0">
                <a:latin typeface="Tempus Sans ITC" panose="04020404030D07020202" pitchFamily="82" charset="0"/>
                <a:ea typeface="Times New Roman" panose="02020603050405020304" pitchFamily="18" charset="0"/>
              </a:rPr>
              <a:t>Untuk beberapa tipe sistem, seperti turbin uap, proses ini mencakup pula operasi penurunan dalam beberapa jam. Jadi proteksi harus aktif antara ¼ sampai ½ rating frekuensi dan diatasnya . apabila rela dan atau unjuk kerja instrumen transformator dirusak pada frekuensi ini, maka proteksi suplemen sementara dibutuhkan.</a:t>
            </a:r>
            <a:endParaRPr lang="id-ID" b="1"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316149" y="3352800"/>
            <a:ext cx="3698448" cy="400110"/>
          </a:xfrm>
          <a:prstGeom prst="rect">
            <a:avLst/>
          </a:prstGeom>
        </p:spPr>
        <p:txBody>
          <a:bodyPr wrap="none">
            <a:spAutoFit/>
          </a:bodyPr>
          <a:lstStyle/>
          <a:p>
            <a:pPr algn="just">
              <a:spcAft>
                <a:spcPts val="0"/>
              </a:spcAft>
              <a:tabLst>
                <a:tab pos="234315" algn="l"/>
              </a:tabLst>
            </a:pPr>
            <a:r>
              <a:rPr lang="nb-NO" b="1" cap="all" dirty="0">
                <a:latin typeface="Tempus Sans ITC" panose="04020404030D07020202" pitchFamily="82" charset="0"/>
                <a:ea typeface="Times New Roman" panose="02020603050405020304" pitchFamily="18" charset="0"/>
              </a:rPr>
              <a:t>7.  12  PROTEKSI OUT-OF-STEP</a:t>
            </a:r>
            <a:endParaRPr lang="id-ID" b="1" cap="all"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304800" y="3790736"/>
            <a:ext cx="8534400" cy="707886"/>
          </a:xfrm>
          <a:prstGeom prst="rect">
            <a:avLst/>
          </a:prstGeom>
        </p:spPr>
        <p:txBody>
          <a:bodyPr wrap="square">
            <a:spAutoFit/>
          </a:bodyPr>
          <a:lstStyle/>
          <a:p>
            <a:pPr marL="179705" algn="just">
              <a:spcAft>
                <a:spcPts val="0"/>
              </a:spcAft>
            </a:pPr>
            <a:r>
              <a:rPr lang="nb-NO" dirty="0" smtClean="0">
                <a:latin typeface="Tempus Sans ITC" panose="04020404030D07020202" pitchFamily="82" charset="0"/>
                <a:ea typeface="Times New Roman" panose="02020603050405020304" pitchFamily="18" charset="0"/>
              </a:rPr>
              <a:t>Deteksi kehilangan langkah dan tripping tidak dibahas disini . tidak ada rele pada generator yang dapat dipergunakan untuk kasus ini.</a:t>
            </a:r>
            <a:endParaRPr lang="id-ID" b="1"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316148" y="4536448"/>
            <a:ext cx="8523051" cy="1631216"/>
          </a:xfrm>
          <a:prstGeom prst="rect">
            <a:avLst/>
          </a:prstGeom>
        </p:spPr>
        <p:txBody>
          <a:bodyPr wrap="square">
            <a:spAutoFit/>
          </a:bodyPr>
          <a:lstStyle/>
          <a:p>
            <a:pPr marL="179705" algn="just">
              <a:spcAft>
                <a:spcPts val="0"/>
              </a:spcAft>
            </a:pPr>
            <a:r>
              <a:rPr lang="nb-NO" dirty="0" smtClean="0">
                <a:latin typeface="Tempus Sans ITC" panose="04020404030D07020202" pitchFamily="82" charset="0"/>
                <a:ea typeface="Times New Roman" panose="02020603050405020304" pitchFamily="18" charset="0"/>
              </a:rPr>
              <a:t>Pada sistem seperti ini, proteksi kehilangan langkah harus ditambahkan pada generator, karena tidak ada peralatan proteksi lain yang cukup mampu merespon gangguan tersebut. Pengaturan lingkaran besar dari unit kehilangan medan (40)   akan beroperasi untuk ayunan mendekati melewati dan pada bus.</a:t>
            </a:r>
            <a:endParaRPr lang="id-ID"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57977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177</a:t>
            </a:fld>
            <a:endParaRPr lang="en-US" altLang="id-ID"/>
          </a:p>
        </p:txBody>
      </p:sp>
      <p:sp>
        <p:nvSpPr>
          <p:cNvPr id="2" name="Rectangle 1"/>
          <p:cNvSpPr/>
          <p:nvPr/>
        </p:nvSpPr>
        <p:spPr>
          <a:xfrm>
            <a:off x="228600" y="228600"/>
            <a:ext cx="8229600" cy="646331"/>
          </a:xfrm>
          <a:prstGeom prst="rect">
            <a:avLst/>
          </a:prstGeom>
        </p:spPr>
        <p:txBody>
          <a:bodyPr wrap="square">
            <a:spAutoFit/>
          </a:bodyPr>
          <a:lstStyle/>
          <a:p>
            <a:pPr algn="just">
              <a:spcAft>
                <a:spcPts val="0"/>
              </a:spcAft>
              <a:tabLst>
                <a:tab pos="234315" algn="l"/>
              </a:tabLst>
            </a:pPr>
            <a:r>
              <a:rPr lang="nb-NO" sz="1800" b="1" cap="all" dirty="0">
                <a:latin typeface="Tempus Sans ITC" panose="04020404030D07020202" pitchFamily="82" charset="0"/>
                <a:ea typeface="Times New Roman" panose="02020603050405020304" pitchFamily="18" charset="0"/>
              </a:rPr>
              <a:t>7. 13  BEBERAPA GENERATOR TERHUBUNG LANGSUNG PADA SEBUAH</a:t>
            </a:r>
            <a:endParaRPr lang="id-ID" sz="1800" b="1" cap="all" dirty="0">
              <a:latin typeface="Times New Roman" panose="02020603050405020304" pitchFamily="18" charset="0"/>
              <a:ea typeface="Times New Roman" panose="02020603050405020304" pitchFamily="18" charset="0"/>
            </a:endParaRPr>
          </a:p>
          <a:p>
            <a:pPr algn="just">
              <a:spcAft>
                <a:spcPts val="0"/>
              </a:spcAft>
              <a:tabLst>
                <a:tab pos="234315" algn="l"/>
              </a:tabLst>
            </a:pPr>
            <a:r>
              <a:rPr lang="nb-NO" sz="1800" b="1" cap="all" dirty="0">
                <a:latin typeface="Tempus Sans ITC" panose="04020404030D07020202" pitchFamily="82" charset="0"/>
                <a:ea typeface="Times New Roman" panose="02020603050405020304" pitchFamily="18" charset="0"/>
              </a:rPr>
              <a:t>         TRANSFORMATOR:  PENTANAHAN DAN PROTEKSI</a:t>
            </a:r>
            <a:endParaRPr lang="id-ID" sz="1800"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457200" y="904114"/>
            <a:ext cx="8382000" cy="707886"/>
          </a:xfrm>
          <a:prstGeom prst="rect">
            <a:avLst/>
          </a:prstGeom>
        </p:spPr>
        <p:txBody>
          <a:bodyPr wrap="square">
            <a:spAutoFit/>
          </a:bodyPr>
          <a:lstStyle/>
          <a:p>
            <a:pPr algn="just">
              <a:spcAft>
                <a:spcPts val="0"/>
              </a:spcAft>
              <a:tabLst>
                <a:tab pos="234315" algn="l"/>
              </a:tabLst>
            </a:pPr>
            <a:r>
              <a:rPr lang="nb-NO" dirty="0" smtClean="0">
                <a:latin typeface="Tempus Sans ITC" panose="04020404030D07020202" pitchFamily="82" charset="0"/>
                <a:ea typeface="Times New Roman" panose="02020603050405020304" pitchFamily="18" charset="0"/>
              </a:rPr>
              <a:t>Kebanyakan metoda ini digunakan pada generator tandens yang penggerak mulanya berupa turbin uap. </a:t>
            </a:r>
            <a:endParaRPr lang="id-ID" b="1"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466928" y="1641183"/>
            <a:ext cx="8219872" cy="1631216"/>
          </a:xfrm>
          <a:prstGeom prst="rect">
            <a:avLst/>
          </a:prstGeom>
        </p:spPr>
        <p:txBody>
          <a:bodyPr wrap="square">
            <a:spAutoFit/>
          </a:bodyPr>
          <a:lstStyle/>
          <a:p>
            <a:pPr algn="just">
              <a:spcAft>
                <a:spcPts val="0"/>
              </a:spcAft>
              <a:tabLst>
                <a:tab pos="234315" algn="l"/>
              </a:tabLst>
            </a:pPr>
            <a:r>
              <a:rPr lang="nb-NO" dirty="0">
                <a:latin typeface="Tempus Sans ITC" panose="04020404030D07020202" pitchFamily="82" charset="0"/>
                <a:ea typeface="Times New Roman" panose="02020603050405020304" pitchFamily="18" charset="0"/>
              </a:rPr>
              <a:t>Dua unit generator dapat diparalel dan dihubungkan pada belitan delta bersama unit transformator, atau setiap generator mungkin dihubungkan secara terpisah pada belitan delta sebuah unit transformator tiga belitan. Untuk hubungan paralel, hanya salah satu generator saja ditanahkan, umumnya dengan pentanahan impedansi tinggi. </a:t>
            </a:r>
            <a:endParaRPr lang="id-ID" b="1" dirty="0">
              <a:latin typeface="Times New Roman" panose="02020603050405020304" pitchFamily="18" charset="0"/>
              <a:ea typeface="Times New Roman" panose="02020603050405020304" pitchFamily="18" charset="0"/>
            </a:endParaRPr>
          </a:p>
        </p:txBody>
      </p:sp>
      <p:sp>
        <p:nvSpPr>
          <p:cNvPr id="7" name="Rectangle 6"/>
          <p:cNvSpPr/>
          <p:nvPr/>
        </p:nvSpPr>
        <p:spPr>
          <a:xfrm>
            <a:off x="466928" y="3380125"/>
            <a:ext cx="8143672" cy="1938992"/>
          </a:xfrm>
          <a:prstGeom prst="rect">
            <a:avLst/>
          </a:prstGeom>
        </p:spPr>
        <p:txBody>
          <a:bodyPr wrap="square">
            <a:spAutoFit/>
          </a:bodyPr>
          <a:lstStyle/>
          <a:p>
            <a:pPr algn="just">
              <a:spcAft>
                <a:spcPts val="0"/>
              </a:spcAft>
              <a:tabLst>
                <a:tab pos="234315" algn="l"/>
              </a:tabLst>
            </a:pPr>
            <a:r>
              <a:rPr lang="nb-NO" dirty="0">
                <a:latin typeface="Tempus Sans ITC" panose="04020404030D07020202" pitchFamily="82" charset="0"/>
                <a:ea typeface="Times New Roman" panose="02020603050405020304" pitchFamily="18" charset="0"/>
              </a:rPr>
              <a:t>Generator lain dibiarkan tidak ditanahkan. Gangguan tanah pada salah satu unit akan mengakibatkan operasi rele gangguan tanah pada salah satu unit akan mengakibatkan operasi rele gangguan tanah seperti yang telah dikemukakan diatas. Lokasi gangguan tidak akan sama, untuk semua gangguan tanah dimanapun. Kedua unit generator harus dihentikan, karena tidak ada pemutus yang memisahkan keduanya.</a:t>
            </a:r>
            <a:endParaRPr lang="id-ID"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2037348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178</a:t>
            </a:fld>
            <a:endParaRPr lang="en-US" altLang="id-ID"/>
          </a:p>
        </p:txBody>
      </p:sp>
      <p:sp>
        <p:nvSpPr>
          <p:cNvPr id="2" name="Rectangle 1"/>
          <p:cNvSpPr/>
          <p:nvPr/>
        </p:nvSpPr>
        <p:spPr>
          <a:xfrm>
            <a:off x="228600" y="152400"/>
            <a:ext cx="6400800" cy="400110"/>
          </a:xfrm>
          <a:prstGeom prst="rect">
            <a:avLst/>
          </a:prstGeom>
        </p:spPr>
        <p:txBody>
          <a:bodyPr wrap="square">
            <a:spAutoFit/>
          </a:bodyPr>
          <a:lstStyle/>
          <a:p>
            <a:pPr algn="just">
              <a:spcAft>
                <a:spcPts val="0"/>
              </a:spcAft>
              <a:tabLst>
                <a:tab pos="234315" algn="l"/>
              </a:tabLst>
            </a:pPr>
            <a:r>
              <a:rPr lang="nb-NO" b="1" cap="all" dirty="0">
                <a:latin typeface="Tempus Sans ITC" panose="04020404030D07020202" pitchFamily="82" charset="0"/>
                <a:ea typeface="Times New Roman" panose="02020603050405020304" pitchFamily="18" charset="0"/>
              </a:rPr>
              <a:t>7. 14  PROTEKSI GENERATOR TURBIN PEMBAKARAN</a:t>
            </a:r>
            <a:endParaRPr lang="id-ID"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228600" y="552510"/>
            <a:ext cx="8763000" cy="2246769"/>
          </a:xfrm>
          <a:prstGeom prst="rect">
            <a:avLst/>
          </a:prstGeom>
        </p:spPr>
        <p:txBody>
          <a:bodyPr wrap="square">
            <a:spAutoFit/>
          </a:bodyPr>
          <a:lstStyle/>
          <a:p>
            <a:pPr marL="179705">
              <a:spcAft>
                <a:spcPts val="0"/>
              </a:spcAft>
              <a:tabLst>
                <a:tab pos="342900" algn="l"/>
              </a:tabLst>
            </a:pPr>
            <a:r>
              <a:rPr lang="nb-NO" dirty="0" smtClean="0">
                <a:latin typeface="Tempus Sans ITC" panose="04020404030D07020202" pitchFamily="82" charset="0"/>
                <a:ea typeface="Times New Roman" panose="02020603050405020304" pitchFamily="18" charset="0"/>
              </a:rPr>
              <a:t>Unit tipe ini meningkatkan sumber daya, khususnya didaerah dimana batu bara atau air terbatas atau mahal dan gas serta minyak mudah diperoleh. Pada awalnya, unit tipe ini relatif kecil dalam ukuran dan digunakan pada beban puncak, tetapi unit ini ikut juga digunakan untuk beban dasar terutama untuk ukuran 100 MVA keatas. Proteksi yang digunakan seperti yang ditunjukan dalam gambar 7.9. Proteksi suplemen tambahan seprti yang diberikan dalam gambar 7.8.</a:t>
            </a:r>
            <a:endParaRPr lang="id-ID" b="1"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457200" y="2937202"/>
            <a:ext cx="8458200" cy="1938992"/>
          </a:xfrm>
          <a:prstGeom prst="rect">
            <a:avLst/>
          </a:prstGeom>
        </p:spPr>
        <p:txBody>
          <a:bodyPr wrap="square">
            <a:spAutoFit/>
          </a:bodyPr>
          <a:lstStyle/>
          <a:p>
            <a:pPr algn="just">
              <a:spcAft>
                <a:spcPts val="0"/>
              </a:spcAft>
              <a:tabLst>
                <a:tab pos="342900" algn="l"/>
              </a:tabLst>
            </a:pPr>
            <a:r>
              <a:rPr lang="nb-NO" dirty="0" smtClean="0">
                <a:latin typeface="Tempus Sans ITC" panose="04020404030D07020202" pitchFamily="82" charset="0"/>
                <a:ea typeface="Times New Roman" panose="02020603050405020304" pitchFamily="18" charset="0"/>
              </a:rPr>
              <a:t>Unit ini dapat mengalami kondisi motoring bilamana sistem kahilangan pembakaran pada turbin. Umumnya keadaan ini tidak sekuiritis bila penggerak mulanya adalah uap atau hidro, kecuali bila digunakan pengurang kecepatan. Sistem tidak didesain untuk mengalami putaran balik. Tipikal pengaturan untuk proteksi motoring (32) diatur pada orde 7 sampai 8 % dari  rating daya mesin.</a:t>
            </a:r>
            <a:endParaRPr lang="id-ID"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7434179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179</a:t>
            </a:fld>
            <a:endParaRPr lang="en-US" altLang="id-ID"/>
          </a:p>
        </p:txBody>
      </p:sp>
      <p:sp>
        <p:nvSpPr>
          <p:cNvPr id="2" name="Rectangle 1"/>
          <p:cNvSpPr/>
          <p:nvPr/>
        </p:nvSpPr>
        <p:spPr>
          <a:xfrm>
            <a:off x="457200" y="228600"/>
            <a:ext cx="5943600" cy="400110"/>
          </a:xfrm>
          <a:prstGeom prst="rect">
            <a:avLst/>
          </a:prstGeom>
        </p:spPr>
        <p:txBody>
          <a:bodyPr wrap="square">
            <a:spAutoFit/>
          </a:bodyPr>
          <a:lstStyle/>
          <a:p>
            <a:pPr algn="just">
              <a:spcAft>
                <a:spcPts val="0"/>
              </a:spcAft>
              <a:tabLst>
                <a:tab pos="234315" algn="l"/>
              </a:tabLst>
            </a:pPr>
            <a:r>
              <a:rPr lang="nb-NO" b="1" cap="all" dirty="0">
                <a:latin typeface="Tempus Sans ITC" panose="04020404030D07020202" pitchFamily="82" charset="0"/>
                <a:ea typeface="Times New Roman" panose="02020603050405020304" pitchFamily="18" charset="0"/>
              </a:rPr>
              <a:t>7. 15  PROTEKSI SINKRONOUS KONDENSER</a:t>
            </a:r>
            <a:endParaRPr lang="id-ID"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457200" y="628710"/>
            <a:ext cx="8458200" cy="2246769"/>
          </a:xfrm>
          <a:prstGeom prst="rect">
            <a:avLst/>
          </a:prstGeom>
        </p:spPr>
        <p:txBody>
          <a:bodyPr wrap="square">
            <a:spAutoFit/>
          </a:bodyPr>
          <a:lstStyle/>
          <a:p>
            <a:pPr marL="179705" algn="just">
              <a:spcAft>
                <a:spcPts val="0"/>
              </a:spcAft>
              <a:tabLst>
                <a:tab pos="234315" algn="l"/>
              </a:tabLst>
            </a:pPr>
            <a:r>
              <a:rPr lang="nb-NO" dirty="0" smtClean="0">
                <a:latin typeface="Tempus Sans ITC" panose="04020404030D07020202" pitchFamily="82" charset="0"/>
                <a:ea typeface="Times New Roman" panose="02020603050405020304" pitchFamily="18" charset="0"/>
              </a:rPr>
              <a:t>Sinkronous kondeser selalu beroperasi sebagai sebuah motor tanpa beban yang berfungsi sebagai pensuplai reaktansi kapasitif ke sistem (gambar 7-13) . proteksi untuk unit ini ditunjukan pada gambar 7-9, dengan tambahan diperlihatkan dalam gambar 7-8 sebagaimana diperlihatkan oleh sistem dan operasi yang dibutuhkan. Proteksi kehilangan medan harus diatur dengan lingkaran operasi agar diperoleh suatu impendansi yang dilihat dari terminal dengan eksitasi nol atau </a:t>
            </a:r>
            <a:endParaRPr lang="id-ID" b="1"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381000" y="3075534"/>
            <a:ext cx="5943600" cy="400110"/>
          </a:xfrm>
          <a:prstGeom prst="rect">
            <a:avLst/>
          </a:prstGeom>
        </p:spPr>
        <p:txBody>
          <a:bodyPr wrap="square">
            <a:spAutoFit/>
          </a:bodyPr>
          <a:lstStyle/>
          <a:p>
            <a:pPr algn="just">
              <a:spcAft>
                <a:spcPts val="0"/>
              </a:spcAft>
              <a:tabLst>
                <a:tab pos="234315" algn="l"/>
              </a:tabLst>
            </a:pPr>
            <a:r>
              <a:rPr lang="en-US" b="1" cap="all" dirty="0">
                <a:latin typeface="Tempus Sans ITC" panose="04020404030D07020202" pitchFamily="82" charset="0"/>
                <a:ea typeface="Times New Roman" panose="02020603050405020304" pitchFamily="18" charset="0"/>
              </a:rPr>
              <a:t>7.16  SISTEM TRIPPING PADA GENERATOR</a:t>
            </a:r>
            <a:endParaRPr lang="id-ID" b="1" cap="all" dirty="0">
              <a:effectLst/>
              <a:latin typeface="Times New Roman" panose="02020603050405020304" pitchFamily="18" charset="0"/>
              <a:ea typeface="Times New Roman" panose="02020603050405020304" pitchFamily="18" charset="0"/>
            </a:endParaRPr>
          </a:p>
        </p:txBody>
      </p:sp>
      <p:sp>
        <p:nvSpPr>
          <p:cNvPr id="7" name="Rectangle 1"/>
          <p:cNvSpPr>
            <a:spLocks noChangeArrowheads="1"/>
          </p:cNvSpPr>
          <p:nvPr/>
        </p:nvSpPr>
        <p:spPr bwMode="auto">
          <a:xfrm>
            <a:off x="609600" y="3744744"/>
            <a:ext cx="83058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Secara</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umum</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 tripping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secepatnya</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direkomendasikan</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bila</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terjadi</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gangguan</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pada</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 Generator.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Artinya</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pembukaan</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pemutus</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utama</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dan</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pemutus</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medan</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serta</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menutup</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katub-katub</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turbin</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atau</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gerbang</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aksi</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ini</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mengakibatkan</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pelepasan</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beban</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 yang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tiba-tiba</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 yang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bilamana</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dilakukan</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pada</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beban</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penuh</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akan</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mengalami</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kerusakan</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pada</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sistem</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mekanis</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 </a:t>
            </a:r>
            <a:endParaRPr kumimoji="0" lang="en-US" altLang="id-ID" sz="32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32203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C446D2-D5DF-45AA-A65E-EE04C63C6CD3}" type="datetime1">
              <a:rPr lang="en-US" altLang="id-ID" smtClean="0"/>
              <a:t>5/15/2017</a:t>
            </a:fld>
            <a:endParaRPr lang="en-US" altLang="id-ID"/>
          </a:p>
        </p:txBody>
      </p:sp>
      <p:sp>
        <p:nvSpPr>
          <p:cNvPr id="10" name="Slide Number Placeholder 5"/>
          <p:cNvSpPr>
            <a:spLocks noGrp="1"/>
          </p:cNvSpPr>
          <p:nvPr>
            <p:ph type="sldNum" sz="quarter" idx="12"/>
          </p:nvPr>
        </p:nvSpPr>
        <p:spPr/>
        <p:txBody>
          <a:bodyPr/>
          <a:lstStyle/>
          <a:p>
            <a:fld id="{20F03E28-A65D-4AB8-BE16-72320530509B}" type="slidenum">
              <a:rPr lang="en-US" altLang="id-ID"/>
              <a:pPr/>
              <a:t>18</a:t>
            </a:fld>
            <a:endParaRPr lang="en-US" altLang="id-ID"/>
          </a:p>
        </p:txBody>
      </p:sp>
      <p:sp>
        <p:nvSpPr>
          <p:cNvPr id="142338" name="Rectangle 2"/>
          <p:cNvSpPr>
            <a:spLocks noChangeArrowheads="1"/>
          </p:cNvSpPr>
          <p:nvPr/>
        </p:nvSpPr>
        <p:spPr bwMode="auto">
          <a:xfrm>
            <a:off x="152400" y="593725"/>
            <a:ext cx="8610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a:t>Tambahan dan tipe proteksi cadangan yang akan digunakan tergantung pada resiko kegagalan yang mungkin terjadi dan berhubungan dengan masalah ekonomis sistem</a:t>
            </a:r>
            <a:r>
              <a:rPr lang="en-US" altLang="id-ID"/>
              <a:t> </a:t>
            </a:r>
          </a:p>
        </p:txBody>
      </p:sp>
      <p:sp>
        <p:nvSpPr>
          <p:cNvPr id="142339" name="Rectangle 3"/>
          <p:cNvSpPr>
            <a:spLocks noChangeArrowheads="1"/>
          </p:cNvSpPr>
          <p:nvPr/>
        </p:nvSpPr>
        <p:spPr bwMode="auto">
          <a:xfrm>
            <a:off x="180975" y="136525"/>
            <a:ext cx="7972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id-ID" b="1">
                <a:solidFill>
                  <a:schemeClr val="accent2"/>
                </a:solidFill>
              </a:rPr>
              <a:t>LANJUTAN</a:t>
            </a:r>
            <a:r>
              <a:rPr lang="id-ID" altLang="id-ID" b="1">
                <a:solidFill>
                  <a:schemeClr val="accent2"/>
                </a:solidFill>
              </a:rPr>
              <a:t>  PROTEKSI UTAMA DAN PROTEKSI CADANGAN</a:t>
            </a:r>
            <a:r>
              <a:rPr lang="en-US" altLang="id-ID"/>
              <a:t> </a:t>
            </a:r>
          </a:p>
        </p:txBody>
      </p:sp>
      <p:sp>
        <p:nvSpPr>
          <p:cNvPr id="142340" name="Rectangle 4"/>
          <p:cNvSpPr>
            <a:spLocks noChangeArrowheads="1"/>
          </p:cNvSpPr>
          <p:nvPr/>
        </p:nvSpPr>
        <p:spPr bwMode="auto">
          <a:xfrm>
            <a:off x="152400" y="1752600"/>
            <a:ext cx="8686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a:t>Pada sistem Distribusi dimana waktu pemutusan gangguan tidak kritis, proteksi cadangan remote dengan waktu tunda sudah cukup</a:t>
            </a:r>
            <a:endParaRPr lang="en-US" altLang="id-ID"/>
          </a:p>
        </p:txBody>
      </p:sp>
      <p:sp>
        <p:nvSpPr>
          <p:cNvPr id="142341" name="Rectangle 5"/>
          <p:cNvSpPr>
            <a:spLocks noChangeArrowheads="1"/>
          </p:cNvSpPr>
          <p:nvPr/>
        </p:nvSpPr>
        <p:spPr bwMode="auto">
          <a:xfrm>
            <a:off x="152400" y="2667000"/>
            <a:ext cx="8686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id-ID"/>
              <a:t>U</a:t>
            </a:r>
            <a:r>
              <a:rPr lang="id-ID" altLang="id-ID"/>
              <a:t>ntuk sistem Transmisi EHV dimana stabilitas sistem menjadi sesuatu yang penting, maka proteksi cadangan lokal diperlukan</a:t>
            </a:r>
            <a:r>
              <a:rPr lang="en-US" altLang="id-ID"/>
              <a:t> </a:t>
            </a:r>
          </a:p>
        </p:txBody>
      </p:sp>
      <p:sp>
        <p:nvSpPr>
          <p:cNvPr id="142342" name="Rectangle 6"/>
          <p:cNvSpPr>
            <a:spLocks noChangeArrowheads="1"/>
          </p:cNvSpPr>
          <p:nvPr/>
        </p:nvSpPr>
        <p:spPr bwMode="auto">
          <a:xfrm>
            <a:off x="160338" y="3581400"/>
            <a:ext cx="70024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a:t>Idealnya proteksi cadangan terpisah dengan proteksi utama</a:t>
            </a:r>
            <a:r>
              <a:rPr lang="en-US" altLang="id-ID"/>
              <a:t> </a:t>
            </a:r>
          </a:p>
        </p:txBody>
      </p:sp>
      <p:sp>
        <p:nvSpPr>
          <p:cNvPr id="142343" name="Rectangle 7"/>
          <p:cNvSpPr>
            <a:spLocks noChangeArrowheads="1"/>
          </p:cNvSpPr>
          <p:nvPr/>
        </p:nvSpPr>
        <p:spPr bwMode="auto">
          <a:xfrm>
            <a:off x="152400" y="4114800"/>
            <a:ext cx="782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a:t>CT, PT , rele bantu, koil pemutusan dan suplai dc juga digandakan.</a:t>
            </a:r>
            <a:r>
              <a:rPr lang="en-US" altLang="id-ID"/>
              <a:t> </a:t>
            </a:r>
          </a:p>
        </p:txBody>
      </p:sp>
      <p:sp>
        <p:nvSpPr>
          <p:cNvPr id="142344" name="Rectangle 8"/>
          <p:cNvSpPr>
            <a:spLocks noChangeArrowheads="1"/>
          </p:cNvSpPr>
          <p:nvPr/>
        </p:nvSpPr>
        <p:spPr bwMode="auto">
          <a:xfrm>
            <a:off x="152400" y="4572000"/>
            <a:ext cx="4298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a:t>Kondisi ini sedikit sukar diterapkan</a:t>
            </a:r>
            <a:r>
              <a:rPr lang="en-US" altLang="id-ID"/>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42339"/>
                                        </p:tgtEl>
                                        <p:attrNameLst>
                                          <p:attrName>style.visibility</p:attrName>
                                        </p:attrNameLst>
                                      </p:cBhvr>
                                      <p:to>
                                        <p:strVal val="visible"/>
                                      </p:to>
                                    </p:set>
                                    <p:anim calcmode="lin" valueType="num">
                                      <p:cBhvr>
                                        <p:cTn id="7" dur="1000" fill="hold"/>
                                        <p:tgtEl>
                                          <p:spTgt spid="142339"/>
                                        </p:tgtEl>
                                        <p:attrNameLst>
                                          <p:attrName>ppt_x</p:attrName>
                                        </p:attrNameLst>
                                      </p:cBhvr>
                                      <p:tavLst>
                                        <p:tav tm="0">
                                          <p:val>
                                            <p:strVal val="#ppt_x-.2"/>
                                          </p:val>
                                        </p:tav>
                                        <p:tav tm="100000">
                                          <p:val>
                                            <p:strVal val="#ppt_x"/>
                                          </p:val>
                                        </p:tav>
                                      </p:tavLst>
                                    </p:anim>
                                    <p:anim calcmode="lin" valueType="num">
                                      <p:cBhvr>
                                        <p:cTn id="8" dur="1000" fill="hold"/>
                                        <p:tgtEl>
                                          <p:spTgt spid="14233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233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142338"/>
                                        </p:tgtEl>
                                        <p:attrNameLst>
                                          <p:attrName>style.visibility</p:attrName>
                                        </p:attrNameLst>
                                      </p:cBhvr>
                                      <p:to>
                                        <p:strVal val="visible"/>
                                      </p:to>
                                    </p:set>
                                    <p:animEffect transition="in" filter="wedge">
                                      <p:cBhvr>
                                        <p:cTn id="14" dur="2000"/>
                                        <p:tgtEl>
                                          <p:spTgt spid="14233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142340"/>
                                        </p:tgtEl>
                                        <p:attrNameLst>
                                          <p:attrName>style.visibility</p:attrName>
                                        </p:attrNameLst>
                                      </p:cBhvr>
                                      <p:to>
                                        <p:strVal val="visible"/>
                                      </p:to>
                                    </p:set>
                                    <p:animEffect transition="in" filter="wedge">
                                      <p:cBhvr>
                                        <p:cTn id="19" dur="2000"/>
                                        <p:tgtEl>
                                          <p:spTgt spid="14234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142341"/>
                                        </p:tgtEl>
                                        <p:attrNameLst>
                                          <p:attrName>style.visibility</p:attrName>
                                        </p:attrNameLst>
                                      </p:cBhvr>
                                      <p:to>
                                        <p:strVal val="visible"/>
                                      </p:to>
                                    </p:set>
                                    <p:animEffect transition="in" filter="wedge">
                                      <p:cBhvr>
                                        <p:cTn id="24" dur="2000"/>
                                        <p:tgtEl>
                                          <p:spTgt spid="14234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142342"/>
                                        </p:tgtEl>
                                        <p:attrNameLst>
                                          <p:attrName>style.visibility</p:attrName>
                                        </p:attrNameLst>
                                      </p:cBhvr>
                                      <p:to>
                                        <p:strVal val="visible"/>
                                      </p:to>
                                    </p:set>
                                    <p:anim calcmode="lin" valueType="num">
                                      <p:cBhvr>
                                        <p:cTn id="29" dur="1000" fill="hold"/>
                                        <p:tgtEl>
                                          <p:spTgt spid="142342"/>
                                        </p:tgtEl>
                                        <p:attrNameLst>
                                          <p:attrName>ppt_x</p:attrName>
                                        </p:attrNameLst>
                                      </p:cBhvr>
                                      <p:tavLst>
                                        <p:tav tm="0">
                                          <p:val>
                                            <p:strVal val="#ppt_x-.2"/>
                                          </p:val>
                                        </p:tav>
                                        <p:tav tm="100000">
                                          <p:val>
                                            <p:strVal val="#ppt_x"/>
                                          </p:val>
                                        </p:tav>
                                      </p:tavLst>
                                    </p:anim>
                                    <p:anim calcmode="lin" valueType="num">
                                      <p:cBhvr>
                                        <p:cTn id="30" dur="1000" fill="hold"/>
                                        <p:tgtEl>
                                          <p:spTgt spid="142342"/>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4234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142343"/>
                                        </p:tgtEl>
                                        <p:attrNameLst>
                                          <p:attrName>style.visibility</p:attrName>
                                        </p:attrNameLst>
                                      </p:cBhvr>
                                      <p:to>
                                        <p:strVal val="visible"/>
                                      </p:to>
                                    </p:set>
                                    <p:animEffect transition="in" filter="strips(downRight)">
                                      <p:cBhvr>
                                        <p:cTn id="36" dur="500"/>
                                        <p:tgtEl>
                                          <p:spTgt spid="14234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142344"/>
                                        </p:tgtEl>
                                        <p:attrNameLst>
                                          <p:attrName>style.visibility</p:attrName>
                                        </p:attrNameLst>
                                      </p:cBhvr>
                                      <p:to>
                                        <p:strVal val="visible"/>
                                      </p:to>
                                    </p:set>
                                    <p:anim calcmode="lin" valueType="num">
                                      <p:cBhvr>
                                        <p:cTn id="41" dur="1000" fill="hold"/>
                                        <p:tgtEl>
                                          <p:spTgt spid="142344"/>
                                        </p:tgtEl>
                                        <p:attrNameLst>
                                          <p:attrName>ppt_x</p:attrName>
                                        </p:attrNameLst>
                                      </p:cBhvr>
                                      <p:tavLst>
                                        <p:tav tm="0">
                                          <p:val>
                                            <p:strVal val="#ppt_x-.2"/>
                                          </p:val>
                                        </p:tav>
                                        <p:tav tm="100000">
                                          <p:val>
                                            <p:strVal val="#ppt_x"/>
                                          </p:val>
                                        </p:tav>
                                      </p:tavLst>
                                    </p:anim>
                                    <p:anim calcmode="lin" valueType="num">
                                      <p:cBhvr>
                                        <p:cTn id="42" dur="1000" fill="hold"/>
                                        <p:tgtEl>
                                          <p:spTgt spid="142344"/>
                                        </p:tgtEl>
                                        <p:attrNameLst>
                                          <p:attrName>ppt_y</p:attrName>
                                        </p:attrNameLst>
                                      </p:cBhvr>
                                      <p:tavLst>
                                        <p:tav tm="0">
                                          <p:val>
                                            <p:strVal val="#ppt_y"/>
                                          </p:val>
                                        </p:tav>
                                        <p:tav tm="100000">
                                          <p:val>
                                            <p:strVal val="#ppt_y"/>
                                          </p:val>
                                        </p:tav>
                                      </p:tavLst>
                                    </p:anim>
                                    <p:animEffect transition="in" filter="wipe(right)" prLst="gradientSize: 0.1">
                                      <p:cBhvr>
                                        <p:cTn id="43" dur="1000"/>
                                        <p:tgtEl>
                                          <p:spTgt spid="142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p:bldP spid="142339" grpId="0"/>
      <p:bldP spid="142340" grpId="0"/>
      <p:bldP spid="142341" grpId="0"/>
      <p:bldP spid="142342" grpId="0"/>
      <p:bldP spid="142343" grpId="0"/>
      <p:bldP spid="142344" grpId="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180</a:t>
            </a:fld>
            <a:endParaRPr lang="en-US" altLang="id-ID"/>
          </a:p>
        </p:txBody>
      </p:sp>
      <p:sp>
        <p:nvSpPr>
          <p:cNvPr id="3" name="Rectangle 2"/>
          <p:cNvSpPr/>
          <p:nvPr/>
        </p:nvSpPr>
        <p:spPr>
          <a:xfrm>
            <a:off x="228600" y="228600"/>
            <a:ext cx="8305800" cy="707886"/>
          </a:xfrm>
          <a:prstGeom prst="rect">
            <a:avLst/>
          </a:prstGeom>
        </p:spPr>
        <p:txBody>
          <a:bodyPr wrap="square">
            <a:spAutoFit/>
          </a:bodyPr>
          <a:lstStyle/>
          <a:p>
            <a:pPr algn="just">
              <a:spcAft>
                <a:spcPts val="0"/>
              </a:spcAft>
              <a:tabLst>
                <a:tab pos="234315" algn="l"/>
              </a:tabLst>
            </a:pPr>
            <a:r>
              <a:rPr lang="en-US" dirty="0" err="1" smtClean="0">
                <a:latin typeface="Tempus Sans ITC" panose="04020404030D07020202" pitchFamily="82" charset="0"/>
                <a:ea typeface="Times New Roman" panose="02020603050405020304" pitchFamily="18" charset="0"/>
              </a:rPr>
              <a:t>Meski</a:t>
            </a:r>
            <a:r>
              <a:rPr lang="en-US" dirty="0" smtClean="0">
                <a:latin typeface="Tempus Sans ITC" panose="04020404030D07020202" pitchFamily="82" charset="0"/>
                <a:ea typeface="Times New Roman" panose="02020603050405020304" pitchFamily="18" charset="0"/>
              </a:rPr>
              <a:t> tripping </a:t>
            </a:r>
            <a:r>
              <a:rPr lang="en-US" dirty="0" err="1" smtClean="0">
                <a:latin typeface="Tempus Sans ITC" panose="04020404030D07020202" pitchFamily="82" charset="0"/>
                <a:ea typeface="Times New Roman" panose="02020603050405020304" pitchFamily="18" charset="0"/>
              </a:rPr>
              <a:t>seketika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telah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dilakukan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energi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masa </a:t>
            </a:r>
            <a:r>
              <a:rPr lang="en-US" dirty="0" err="1" smtClean="0">
                <a:latin typeface="Tempus Sans ITC" panose="04020404030D07020202" pitchFamily="82" charset="0"/>
                <a:ea typeface="Times New Roman" panose="02020603050405020304" pitchFamily="18" charset="0"/>
              </a:rPr>
              <a:t>berputar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menyebabkan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kerusakan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berlanjut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beberapa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perioda</a:t>
            </a:r>
            <a:r>
              <a:rPr lang="en-US" dirty="0" smtClean="0">
                <a:latin typeface="Tempus Sans ITC" panose="04020404030D07020202" pitchFamily="82" charset="0"/>
                <a:ea typeface="Times New Roman" panose="02020603050405020304" pitchFamily="18" charset="0"/>
              </a:rPr>
              <a:t>.</a:t>
            </a:r>
            <a:endParaRPr lang="id-ID" b="1" dirty="0">
              <a:effectLst/>
              <a:latin typeface="Times New Roman" panose="02020603050405020304" pitchFamily="18" charset="0"/>
              <a:ea typeface="Times New Roman" panose="02020603050405020304" pitchFamily="18" charset="0"/>
            </a:endParaRPr>
          </a:p>
        </p:txBody>
      </p:sp>
      <p:sp>
        <p:nvSpPr>
          <p:cNvPr id="6" name="Rectangle 1"/>
          <p:cNvSpPr>
            <a:spLocks noChangeArrowheads="1"/>
          </p:cNvSpPr>
          <p:nvPr/>
        </p:nvSpPr>
        <p:spPr bwMode="auto">
          <a:xfrm>
            <a:off x="228600" y="1066800"/>
            <a:ext cx="8915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234950" algn="l"/>
              </a:tabLst>
              <a:defRPr>
                <a:solidFill>
                  <a:schemeClr val="tx1"/>
                </a:solidFill>
                <a:latin typeface="Arial" panose="020B0604020202020204" pitchFamily="34" charset="0"/>
              </a:defRPr>
            </a:lvl1pPr>
            <a:lvl2pPr eaLnBrk="0" hangingPunct="0">
              <a:tabLst>
                <a:tab pos="234950" algn="l"/>
              </a:tabLst>
              <a:defRPr>
                <a:solidFill>
                  <a:schemeClr val="tx1"/>
                </a:solidFill>
                <a:latin typeface="Arial" panose="020B0604020202020204" pitchFamily="34" charset="0"/>
              </a:defRPr>
            </a:lvl2pPr>
            <a:lvl3pPr eaLnBrk="0" hangingPunct="0">
              <a:tabLst>
                <a:tab pos="234950" algn="l"/>
              </a:tabLst>
              <a:defRPr>
                <a:solidFill>
                  <a:schemeClr val="tx1"/>
                </a:solidFill>
                <a:latin typeface="Arial" panose="020B0604020202020204" pitchFamily="34" charset="0"/>
              </a:defRPr>
            </a:lvl3pPr>
            <a:lvl4pPr eaLnBrk="0" hangingPunct="0">
              <a:tabLst>
                <a:tab pos="234950" algn="l"/>
              </a:tabLst>
              <a:defRPr>
                <a:solidFill>
                  <a:schemeClr val="tx1"/>
                </a:solidFill>
                <a:latin typeface="Arial" panose="020B0604020202020204" pitchFamily="34" charset="0"/>
              </a:defRPr>
            </a:lvl4pPr>
            <a:lvl5pPr eaLnBrk="0" hangingPunct="0">
              <a:tabLst>
                <a:tab pos="234950" algn="l"/>
              </a:tabLst>
              <a:defRPr>
                <a:solidFill>
                  <a:schemeClr val="tx1"/>
                </a:solidFill>
                <a:latin typeface="Arial" panose="020B0604020202020204" pitchFamily="34" charset="0"/>
              </a:defRPr>
            </a:lvl5pPr>
            <a:lvl6pPr eaLnBrk="0" fontAlgn="base" hangingPunct="0">
              <a:spcBef>
                <a:spcPct val="0"/>
              </a:spcBef>
              <a:spcAft>
                <a:spcPct val="0"/>
              </a:spcAft>
              <a:tabLst>
                <a:tab pos="234950" algn="l"/>
              </a:tabLst>
              <a:defRPr>
                <a:solidFill>
                  <a:schemeClr val="tx1"/>
                </a:solidFill>
                <a:latin typeface="Arial" panose="020B0604020202020204" pitchFamily="34" charset="0"/>
              </a:defRPr>
            </a:lvl6pPr>
            <a:lvl7pPr eaLnBrk="0" fontAlgn="base" hangingPunct="0">
              <a:spcBef>
                <a:spcPct val="0"/>
              </a:spcBef>
              <a:spcAft>
                <a:spcPct val="0"/>
              </a:spcAft>
              <a:tabLst>
                <a:tab pos="234950" algn="l"/>
              </a:tabLst>
              <a:defRPr>
                <a:solidFill>
                  <a:schemeClr val="tx1"/>
                </a:solidFill>
                <a:latin typeface="Arial" panose="020B0604020202020204" pitchFamily="34" charset="0"/>
              </a:defRPr>
            </a:lvl7pPr>
            <a:lvl8pPr eaLnBrk="0" fontAlgn="base" hangingPunct="0">
              <a:spcBef>
                <a:spcPct val="0"/>
              </a:spcBef>
              <a:spcAft>
                <a:spcPct val="0"/>
              </a:spcAft>
              <a:tabLst>
                <a:tab pos="234950" algn="l"/>
              </a:tabLst>
              <a:defRPr>
                <a:solidFill>
                  <a:schemeClr val="tx1"/>
                </a:solidFill>
                <a:latin typeface="Arial" panose="020B0604020202020204" pitchFamily="34" charset="0"/>
              </a:defRPr>
            </a:lvl8pPr>
            <a:lvl9pPr eaLnBrk="0" fontAlgn="base" hangingPunct="0">
              <a:spcBef>
                <a:spcPct val="0"/>
              </a:spcBef>
              <a:spcAft>
                <a:spcPct val="0"/>
              </a:spcAft>
              <a:tabLst>
                <a:tab pos="2349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34950" algn="l"/>
              </a:tabLst>
            </a:pP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Alternatif</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lain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untuk</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menghasilkan</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tripping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seketika</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secara</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penuh</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id-ID"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adalah</a:t>
            </a:r>
            <a:r>
              <a:rPr kumimoji="0" lang="en-US"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a:t>
            </a:r>
            <a:endParaRPr kumimoji="0" lang="id-ID" altLang="id-ID" b="0" i="0" u="none" strike="noStrike" cap="none" normalizeH="0" baseline="0" dirty="0" smtClean="0">
              <a:ln>
                <a:noFill/>
              </a:ln>
              <a:solidFill>
                <a:schemeClr val="tx1"/>
              </a:solidFill>
              <a:effectLst/>
            </a:endParaRPr>
          </a:p>
        </p:txBody>
      </p:sp>
      <p:sp>
        <p:nvSpPr>
          <p:cNvPr id="7" name="Rectangle 6"/>
          <p:cNvSpPr/>
          <p:nvPr/>
        </p:nvSpPr>
        <p:spPr>
          <a:xfrm>
            <a:off x="685800" y="1536987"/>
            <a:ext cx="8534400" cy="707886"/>
          </a:xfrm>
          <a:prstGeom prst="rect">
            <a:avLst/>
          </a:prstGeom>
        </p:spPr>
        <p:txBody>
          <a:bodyPr wrap="square">
            <a:spAutoFit/>
          </a:bodyPr>
          <a:lstStyle/>
          <a:p>
            <a:pPr marL="0" lvl="1" eaLnBrk="0" hangingPunct="0">
              <a:tabLst>
                <a:tab pos="234950" algn="l"/>
              </a:tabLst>
            </a:pPr>
            <a:r>
              <a:rPr lang="en-US" altLang="id-ID" dirty="0" err="1">
                <a:latin typeface="Tempus Sans ITC" panose="04020404030D07020202" pitchFamily="82" charset="0"/>
                <a:ea typeface="Times New Roman" panose="02020603050405020304" pitchFamily="18" charset="0"/>
              </a:rPr>
              <a:t>Mengizinkan</a:t>
            </a:r>
            <a:r>
              <a:rPr lang="en-US" altLang="id-ID" dirty="0">
                <a:latin typeface="Tempus Sans ITC" panose="04020404030D07020202" pitchFamily="82" charset="0"/>
                <a:ea typeface="Times New Roman" panose="02020603050405020304" pitchFamily="18" charset="0"/>
              </a:rPr>
              <a:t> </a:t>
            </a:r>
            <a:r>
              <a:rPr lang="en-US" altLang="id-ID" dirty="0" err="1">
                <a:latin typeface="Tempus Sans ITC" panose="04020404030D07020202" pitchFamily="82" charset="0"/>
                <a:ea typeface="Times New Roman" panose="02020603050405020304" pitchFamily="18" charset="0"/>
              </a:rPr>
              <a:t>penghentian</a:t>
            </a:r>
            <a:r>
              <a:rPr lang="en-US" altLang="id-ID" dirty="0">
                <a:latin typeface="Tempus Sans ITC" panose="04020404030D07020202" pitchFamily="82" charset="0"/>
                <a:ea typeface="Times New Roman" panose="02020603050405020304" pitchFamily="18" charset="0"/>
              </a:rPr>
              <a:t> </a:t>
            </a:r>
            <a:r>
              <a:rPr lang="en-US" altLang="id-ID" dirty="0" err="1">
                <a:latin typeface="Tempus Sans ITC" panose="04020404030D07020202" pitchFamily="82" charset="0"/>
                <a:ea typeface="Times New Roman" panose="02020603050405020304" pitchFamily="18" charset="0"/>
              </a:rPr>
              <a:t>dimana</a:t>
            </a:r>
            <a:r>
              <a:rPr lang="en-US" altLang="id-ID" dirty="0">
                <a:latin typeface="Tempus Sans ITC" panose="04020404030D07020202" pitchFamily="82" charset="0"/>
                <a:ea typeface="Times New Roman" panose="02020603050405020304" pitchFamily="18" charset="0"/>
              </a:rPr>
              <a:t> </a:t>
            </a:r>
            <a:r>
              <a:rPr lang="en-US" altLang="id-ID" dirty="0" err="1">
                <a:latin typeface="Tempus Sans ITC" panose="04020404030D07020202" pitchFamily="82" charset="0"/>
                <a:ea typeface="Times New Roman" panose="02020603050405020304" pitchFamily="18" charset="0"/>
              </a:rPr>
              <a:t>pemutus</a:t>
            </a:r>
            <a:r>
              <a:rPr lang="en-US" altLang="id-ID" dirty="0">
                <a:latin typeface="Tempus Sans ITC" panose="04020404030D07020202" pitchFamily="82" charset="0"/>
                <a:ea typeface="Times New Roman" panose="02020603050405020304" pitchFamily="18" charset="0"/>
              </a:rPr>
              <a:t> </a:t>
            </a:r>
            <a:r>
              <a:rPr lang="en-US" altLang="id-ID" dirty="0" err="1">
                <a:latin typeface="Tempus Sans ITC" panose="04020404030D07020202" pitchFamily="82" charset="0"/>
                <a:ea typeface="Times New Roman" panose="02020603050405020304" pitchFamily="18" charset="0"/>
              </a:rPr>
              <a:t>utama</a:t>
            </a:r>
            <a:r>
              <a:rPr lang="en-US" altLang="id-ID" dirty="0">
                <a:latin typeface="Tempus Sans ITC" panose="04020404030D07020202" pitchFamily="82" charset="0"/>
                <a:ea typeface="Times New Roman" panose="02020603050405020304" pitchFamily="18" charset="0"/>
              </a:rPr>
              <a:t> </a:t>
            </a:r>
            <a:r>
              <a:rPr lang="en-US" altLang="id-ID" dirty="0" err="1">
                <a:latin typeface="Tempus Sans ITC" panose="04020404030D07020202" pitchFamily="82" charset="0"/>
                <a:ea typeface="Times New Roman" panose="02020603050405020304" pitchFamily="18" charset="0"/>
              </a:rPr>
              <a:t>dan</a:t>
            </a:r>
            <a:r>
              <a:rPr lang="en-US" altLang="id-ID" dirty="0">
                <a:latin typeface="Tempus Sans ITC" panose="04020404030D07020202" pitchFamily="82" charset="0"/>
                <a:ea typeface="Times New Roman" panose="02020603050405020304" pitchFamily="18" charset="0"/>
              </a:rPr>
              <a:t> </a:t>
            </a:r>
            <a:r>
              <a:rPr lang="en-US" altLang="id-ID" dirty="0" err="1">
                <a:latin typeface="Tempus Sans ITC" panose="04020404030D07020202" pitchFamily="82" charset="0"/>
                <a:ea typeface="Times New Roman" panose="02020603050405020304" pitchFamily="18" charset="0"/>
              </a:rPr>
              <a:t>medan</a:t>
            </a:r>
            <a:r>
              <a:rPr lang="en-US" altLang="id-ID" dirty="0">
                <a:latin typeface="Tempus Sans ITC" panose="04020404030D07020202" pitchFamily="82" charset="0"/>
                <a:ea typeface="Times New Roman" panose="02020603050405020304" pitchFamily="18" charset="0"/>
              </a:rPr>
              <a:t> di tripping </a:t>
            </a:r>
            <a:r>
              <a:rPr lang="en-US" altLang="id-ID" dirty="0" err="1">
                <a:latin typeface="Tempus Sans ITC" panose="04020404030D07020202" pitchFamily="82" charset="0"/>
                <a:ea typeface="Times New Roman" panose="02020603050405020304" pitchFamily="18" charset="0"/>
              </a:rPr>
              <a:t>setelah</a:t>
            </a:r>
            <a:r>
              <a:rPr lang="en-US" altLang="id-ID" dirty="0">
                <a:latin typeface="Tempus Sans ITC" panose="04020404030D07020202" pitchFamily="82" charset="0"/>
                <a:ea typeface="Times New Roman" panose="02020603050405020304" pitchFamily="18" charset="0"/>
              </a:rPr>
              <a:t> </a:t>
            </a:r>
            <a:r>
              <a:rPr lang="en-US" altLang="id-ID" dirty="0" err="1">
                <a:latin typeface="Tempus Sans ITC" panose="04020404030D07020202" pitchFamily="82" charset="0"/>
                <a:ea typeface="Times New Roman" panose="02020603050405020304" pitchFamily="18" charset="0"/>
              </a:rPr>
              <a:t>turbin</a:t>
            </a:r>
            <a:r>
              <a:rPr lang="en-US" altLang="id-ID" dirty="0">
                <a:latin typeface="Tempus Sans ITC" panose="04020404030D07020202" pitchFamily="82" charset="0"/>
                <a:ea typeface="Times New Roman" panose="02020603050405020304" pitchFamily="18" charset="0"/>
              </a:rPr>
              <a:t> </a:t>
            </a:r>
            <a:r>
              <a:rPr lang="en-US" altLang="id-ID" dirty="0" err="1">
                <a:latin typeface="Tempus Sans ITC" panose="04020404030D07020202" pitchFamily="82" charset="0"/>
                <a:ea typeface="Times New Roman" panose="02020603050405020304" pitchFamily="18" charset="0"/>
              </a:rPr>
              <a:t>menghentikan</a:t>
            </a:r>
            <a:r>
              <a:rPr lang="en-US" altLang="id-ID" dirty="0">
                <a:latin typeface="Tempus Sans ITC" panose="04020404030D07020202" pitchFamily="82" charset="0"/>
                <a:ea typeface="Times New Roman" panose="02020603050405020304" pitchFamily="18" charset="0"/>
              </a:rPr>
              <a:t> </a:t>
            </a:r>
            <a:r>
              <a:rPr lang="en-US" altLang="id-ID" dirty="0" err="1">
                <a:latin typeface="Tempus Sans ITC" panose="04020404030D07020202" pitchFamily="82" charset="0"/>
                <a:ea typeface="Times New Roman" panose="02020603050405020304" pitchFamily="18" charset="0"/>
              </a:rPr>
              <a:t>katub</a:t>
            </a:r>
            <a:r>
              <a:rPr lang="en-US" altLang="id-ID" dirty="0">
                <a:latin typeface="Tempus Sans ITC" panose="04020404030D07020202" pitchFamily="82" charset="0"/>
                <a:ea typeface="Times New Roman" panose="02020603050405020304" pitchFamily="18" charset="0"/>
              </a:rPr>
              <a:t> </a:t>
            </a:r>
            <a:r>
              <a:rPr lang="en-US" altLang="id-ID" dirty="0" err="1">
                <a:latin typeface="Tempus Sans ITC" panose="04020404030D07020202" pitchFamily="82" charset="0"/>
                <a:ea typeface="Times New Roman" panose="02020603050405020304" pitchFamily="18" charset="0"/>
              </a:rPr>
              <a:t>atau</a:t>
            </a:r>
            <a:r>
              <a:rPr lang="en-US" altLang="id-ID" dirty="0">
                <a:latin typeface="Tempus Sans ITC" panose="04020404030D07020202" pitchFamily="82" charset="0"/>
                <a:ea typeface="Times New Roman" panose="02020603050405020304" pitchFamily="18" charset="0"/>
              </a:rPr>
              <a:t> </a:t>
            </a:r>
            <a:r>
              <a:rPr lang="en-US" altLang="id-ID" dirty="0" err="1">
                <a:latin typeface="Tempus Sans ITC" panose="04020404030D07020202" pitchFamily="82" charset="0"/>
                <a:ea typeface="Times New Roman" panose="02020603050405020304" pitchFamily="18" charset="0"/>
              </a:rPr>
              <a:t>gerbang</a:t>
            </a:r>
            <a:r>
              <a:rPr lang="en-US" altLang="id-ID" dirty="0">
                <a:latin typeface="Tempus Sans ITC" panose="04020404030D07020202" pitchFamily="82" charset="0"/>
                <a:ea typeface="Times New Roman" panose="02020603050405020304" pitchFamily="18" charset="0"/>
              </a:rPr>
              <a:t> di </a:t>
            </a:r>
            <a:r>
              <a:rPr lang="en-US" altLang="id-ID" dirty="0" err="1" smtClean="0">
                <a:latin typeface="Tempus Sans ITC" panose="04020404030D07020202" pitchFamily="82" charset="0"/>
                <a:ea typeface="Times New Roman" panose="02020603050405020304" pitchFamily="18" charset="0"/>
              </a:rPr>
              <a:t>tutup</a:t>
            </a:r>
            <a:endParaRPr lang="id-ID" altLang="id-ID" dirty="0"/>
          </a:p>
        </p:txBody>
      </p:sp>
      <p:sp>
        <p:nvSpPr>
          <p:cNvPr id="8" name="Rectangle 7"/>
          <p:cNvSpPr/>
          <p:nvPr/>
        </p:nvSpPr>
        <p:spPr>
          <a:xfrm>
            <a:off x="685800" y="3125588"/>
            <a:ext cx="1545616" cy="400110"/>
          </a:xfrm>
          <a:prstGeom prst="rect">
            <a:avLst/>
          </a:prstGeom>
        </p:spPr>
        <p:txBody>
          <a:bodyPr wrap="none">
            <a:spAutoFit/>
          </a:bodyPr>
          <a:lstStyle/>
          <a:p>
            <a:pPr marL="0" lvl="1" eaLnBrk="0" hangingPunct="0">
              <a:tabLst>
                <a:tab pos="234950" algn="l"/>
              </a:tabLst>
            </a:pPr>
            <a:r>
              <a:rPr lang="en-US" altLang="id-ID" dirty="0" err="1">
                <a:latin typeface="Tempus Sans ITC" panose="04020404030D07020202" pitchFamily="82" charset="0"/>
                <a:ea typeface="Times New Roman" panose="02020603050405020304" pitchFamily="18" charset="0"/>
              </a:rPr>
              <a:t>Hanya</a:t>
            </a:r>
            <a:r>
              <a:rPr lang="en-US" altLang="id-ID" dirty="0">
                <a:latin typeface="Tempus Sans ITC" panose="04020404030D07020202" pitchFamily="82" charset="0"/>
                <a:ea typeface="Times New Roman" panose="02020603050405020304" pitchFamily="18" charset="0"/>
              </a:rPr>
              <a:t> alarm</a:t>
            </a:r>
            <a:endParaRPr lang="id-ID" altLang="id-ID" dirty="0"/>
          </a:p>
        </p:txBody>
      </p:sp>
      <p:sp>
        <p:nvSpPr>
          <p:cNvPr id="9" name="Rectangle 8"/>
          <p:cNvSpPr/>
          <p:nvPr/>
        </p:nvSpPr>
        <p:spPr>
          <a:xfrm>
            <a:off x="685800" y="2263814"/>
            <a:ext cx="8382000" cy="707886"/>
          </a:xfrm>
          <a:prstGeom prst="rect">
            <a:avLst/>
          </a:prstGeom>
        </p:spPr>
        <p:txBody>
          <a:bodyPr wrap="square">
            <a:spAutoFit/>
          </a:bodyPr>
          <a:lstStyle/>
          <a:p>
            <a:pPr marL="0" lvl="1" eaLnBrk="0" hangingPunct="0">
              <a:tabLst>
                <a:tab pos="234950" algn="l"/>
              </a:tabLst>
            </a:pPr>
            <a:r>
              <a:rPr lang="en-US" altLang="id-ID" dirty="0">
                <a:latin typeface="Tempus Sans ITC" panose="04020404030D07020202" pitchFamily="82" charset="0"/>
                <a:ea typeface="Times New Roman" panose="02020603050405020304" pitchFamily="18" charset="0"/>
              </a:rPr>
              <a:t>Alarm </a:t>
            </a:r>
            <a:r>
              <a:rPr lang="en-US" altLang="id-ID" dirty="0" err="1">
                <a:latin typeface="Tempus Sans ITC" panose="04020404030D07020202" pitchFamily="82" charset="0"/>
                <a:ea typeface="Times New Roman" panose="02020603050405020304" pitchFamily="18" charset="0"/>
              </a:rPr>
              <a:t>dengan</a:t>
            </a:r>
            <a:r>
              <a:rPr lang="en-US" altLang="id-ID" dirty="0">
                <a:latin typeface="Tempus Sans ITC" panose="04020404030D07020202" pitchFamily="82" charset="0"/>
                <a:ea typeface="Times New Roman" panose="02020603050405020304" pitchFamily="18" charset="0"/>
              </a:rPr>
              <a:t> </a:t>
            </a:r>
            <a:r>
              <a:rPr lang="en-US" altLang="id-ID" dirty="0" err="1">
                <a:latin typeface="Tempus Sans ITC" panose="04020404030D07020202" pitchFamily="82" charset="0"/>
                <a:ea typeface="Times New Roman" panose="02020603050405020304" pitchFamily="18" charset="0"/>
              </a:rPr>
              <a:t>waktu</a:t>
            </a:r>
            <a:r>
              <a:rPr lang="en-US" altLang="id-ID" dirty="0">
                <a:latin typeface="Tempus Sans ITC" panose="04020404030D07020202" pitchFamily="82" charset="0"/>
                <a:ea typeface="Times New Roman" panose="02020603050405020304" pitchFamily="18" charset="0"/>
              </a:rPr>
              <a:t> </a:t>
            </a:r>
            <a:r>
              <a:rPr lang="en-US" altLang="id-ID" dirty="0" err="1">
                <a:latin typeface="Tempus Sans ITC" panose="04020404030D07020202" pitchFamily="82" charset="0"/>
                <a:ea typeface="Times New Roman" panose="02020603050405020304" pitchFamily="18" charset="0"/>
              </a:rPr>
              <a:t>tunda</a:t>
            </a:r>
            <a:r>
              <a:rPr lang="en-US" altLang="id-ID" dirty="0">
                <a:latin typeface="Tempus Sans ITC" panose="04020404030D07020202" pitchFamily="82" charset="0"/>
                <a:ea typeface="Times New Roman" panose="02020603050405020304" pitchFamily="18" charset="0"/>
              </a:rPr>
              <a:t> </a:t>
            </a:r>
            <a:r>
              <a:rPr lang="en-US" altLang="id-ID" dirty="0" err="1">
                <a:latin typeface="Tempus Sans ITC" panose="04020404030D07020202" pitchFamily="82" charset="0"/>
                <a:ea typeface="Times New Roman" panose="02020603050405020304" pitchFamily="18" charset="0"/>
              </a:rPr>
              <a:t>tetap</a:t>
            </a:r>
            <a:r>
              <a:rPr lang="en-US" altLang="id-ID" dirty="0">
                <a:latin typeface="Tempus Sans ITC" panose="04020404030D07020202" pitchFamily="82" charset="0"/>
                <a:ea typeface="Times New Roman" panose="02020603050405020304" pitchFamily="18" charset="0"/>
              </a:rPr>
              <a:t> agar </a:t>
            </a:r>
            <a:r>
              <a:rPr lang="en-US" altLang="id-ID" dirty="0" err="1">
                <a:latin typeface="Tempus Sans ITC" panose="04020404030D07020202" pitchFamily="82" charset="0"/>
                <a:ea typeface="Times New Roman" panose="02020603050405020304" pitchFamily="18" charset="0"/>
              </a:rPr>
              <a:t>tersedia</a:t>
            </a:r>
            <a:r>
              <a:rPr lang="en-US" altLang="id-ID" dirty="0">
                <a:latin typeface="Tempus Sans ITC" panose="04020404030D07020202" pitchFamily="82" charset="0"/>
                <a:ea typeface="Times New Roman" panose="02020603050405020304" pitchFamily="18" charset="0"/>
              </a:rPr>
              <a:t> </a:t>
            </a:r>
            <a:r>
              <a:rPr lang="en-US" altLang="id-ID" dirty="0" err="1">
                <a:latin typeface="Tempus Sans ITC" panose="04020404030D07020202" pitchFamily="82" charset="0"/>
                <a:ea typeface="Times New Roman" panose="02020603050405020304" pitchFamily="18" charset="0"/>
              </a:rPr>
              <a:t>waktu</a:t>
            </a:r>
            <a:r>
              <a:rPr lang="en-US" altLang="id-ID" dirty="0">
                <a:latin typeface="Tempus Sans ITC" panose="04020404030D07020202" pitchFamily="82" charset="0"/>
                <a:ea typeface="Times New Roman" panose="02020603050405020304" pitchFamily="18" charset="0"/>
              </a:rPr>
              <a:t> </a:t>
            </a:r>
            <a:r>
              <a:rPr lang="en-US" altLang="id-ID" dirty="0" err="1">
                <a:latin typeface="Tempus Sans ITC" panose="04020404030D07020202" pitchFamily="82" charset="0"/>
                <a:ea typeface="Times New Roman" panose="02020603050405020304" pitchFamily="18" charset="0"/>
              </a:rPr>
              <a:t>bagi</a:t>
            </a:r>
            <a:r>
              <a:rPr lang="en-US" altLang="id-ID" dirty="0">
                <a:latin typeface="Tempus Sans ITC" panose="04020404030D07020202" pitchFamily="82" charset="0"/>
                <a:ea typeface="Times New Roman" panose="02020603050405020304" pitchFamily="18" charset="0"/>
              </a:rPr>
              <a:t> operator </a:t>
            </a:r>
            <a:r>
              <a:rPr lang="en-US" altLang="id-ID" dirty="0" err="1">
                <a:latin typeface="Tempus Sans ITC" panose="04020404030D07020202" pitchFamily="82" charset="0"/>
                <a:ea typeface="Times New Roman" panose="02020603050405020304" pitchFamily="18" charset="0"/>
              </a:rPr>
              <a:t>melakukan</a:t>
            </a:r>
            <a:r>
              <a:rPr lang="en-US" altLang="id-ID" dirty="0">
                <a:latin typeface="Tempus Sans ITC" panose="04020404030D07020202" pitchFamily="82" charset="0"/>
                <a:ea typeface="Times New Roman" panose="02020603050405020304" pitchFamily="18" charset="0"/>
              </a:rPr>
              <a:t> </a:t>
            </a:r>
            <a:r>
              <a:rPr lang="en-US" altLang="id-ID" dirty="0" err="1">
                <a:latin typeface="Tempus Sans ITC" panose="04020404030D07020202" pitchFamily="82" charset="0"/>
                <a:ea typeface="Times New Roman" panose="02020603050405020304" pitchFamily="18" charset="0"/>
              </a:rPr>
              <a:t>tindakan</a:t>
            </a:r>
            <a:endParaRPr lang="id-ID" altLang="id-ID" dirty="0"/>
          </a:p>
        </p:txBody>
      </p:sp>
    </p:spTree>
    <p:extLst>
      <p:ext uri="{BB962C8B-B14F-4D97-AF65-F5344CB8AC3E}">
        <p14:creationId xmlns:p14="http://schemas.microsoft.com/office/powerpoint/2010/main" val="36614413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181</a:t>
            </a:fld>
            <a:endParaRPr lang="en-US" altLang="id-ID"/>
          </a:p>
        </p:txBody>
      </p:sp>
      <p:sp>
        <p:nvSpPr>
          <p:cNvPr id="2" name="Rectangle 1"/>
          <p:cNvSpPr/>
          <p:nvPr/>
        </p:nvSpPr>
        <p:spPr>
          <a:xfrm>
            <a:off x="381000" y="228600"/>
            <a:ext cx="3422732" cy="400110"/>
          </a:xfrm>
          <a:prstGeom prst="rect">
            <a:avLst/>
          </a:prstGeom>
        </p:spPr>
        <p:txBody>
          <a:bodyPr wrap="none">
            <a:spAutoFit/>
          </a:bodyPr>
          <a:lstStyle/>
          <a:p>
            <a:pPr algn="just">
              <a:spcAft>
                <a:spcPts val="0"/>
              </a:spcAft>
              <a:tabLst>
                <a:tab pos="234315" algn="l"/>
              </a:tabLst>
            </a:pPr>
            <a:r>
              <a:rPr lang="id-ID" b="1" cap="all" dirty="0">
                <a:latin typeface="Tempus Sans ITC" panose="04020404030D07020202" pitchFamily="82" charset="0"/>
                <a:ea typeface="Times New Roman" panose="02020603050405020304" pitchFamily="18" charset="0"/>
              </a:rPr>
              <a:t>7.17  RINGKASAN PROTEKSI</a:t>
            </a:r>
            <a:endParaRPr lang="id-ID"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457200" y="628710"/>
            <a:ext cx="8458200" cy="2246769"/>
          </a:xfrm>
          <a:prstGeom prst="rect">
            <a:avLst/>
          </a:prstGeom>
        </p:spPr>
        <p:txBody>
          <a:bodyPr wrap="square">
            <a:spAutoFit/>
          </a:bodyPr>
          <a:lstStyle/>
          <a:p>
            <a:pPr marL="179705" algn="just">
              <a:spcAft>
                <a:spcPts val="0"/>
              </a:spcAft>
            </a:pPr>
            <a:r>
              <a:rPr lang="id-ID" dirty="0" smtClean="0">
                <a:latin typeface="Tempus Sans ITC" panose="04020404030D07020202" pitchFamily="82" charset="0"/>
                <a:ea typeface="Times New Roman" panose="02020603050405020304" pitchFamily="18" charset="0"/>
              </a:rPr>
              <a:t>Generator khususnya generator-generator berukuran besar, sangat kritis terhadap sistem proteksi dan integritas. Oleh karena itu proteksi sangat penting mengenai sekuriti  keterandan. Meski kemungkinan gangguan yang terjadi sangat kecil, namun proteksi lengkap dengan cadangannya harus tetap dipertimbangkan. Ini merupakan sebuah opsi yang sangat tergantung pada sistem dan kondisi individual, jadi setiap instalasi menunjukan variasi perbedaan satu dengan lainnya.</a:t>
            </a:r>
            <a:endParaRPr lang="id-ID" b="1"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679532" y="2935823"/>
            <a:ext cx="8235868" cy="3170099"/>
          </a:xfrm>
          <a:prstGeom prst="rect">
            <a:avLst/>
          </a:prstGeom>
        </p:spPr>
        <p:txBody>
          <a:bodyPr wrap="square">
            <a:spAutoFit/>
          </a:bodyPr>
          <a:lstStyle/>
          <a:p>
            <a:pPr algn="just">
              <a:spcAft>
                <a:spcPts val="0"/>
              </a:spcAft>
            </a:pPr>
            <a:r>
              <a:rPr lang="id-ID" dirty="0">
                <a:latin typeface="Tempus Sans ITC" panose="04020404030D07020202" pitchFamily="82" charset="0"/>
                <a:ea typeface="Times New Roman" panose="02020603050405020304" pitchFamily="18" charset="0"/>
              </a:rPr>
              <a:t>Seperti telah dikemukakan, peralatan proteksi yang telah didiskusikan  pada Gambar 7-8 dan Gambar 7-9, keseluruhannya diterapkan oleh pengguna, berlainan dengan proteksi yang telah diberikan oleh pabrikan Generator maupun penggerak mula. Peralatan yang diberikan tidak umum dan mewakili pemakaian umum suatu industri. Gambar 7.8, memeperlihatkan proteksi maksimum yang normal digunakan pada Generator besar dan menengah. Gambar 7-9 menunjukan proteksi minimum yang direkomendasikan oleh Generator kecil, khususnya bagi Generator yang digunakan pada industri, yang umunya terisolasi dari sistem tenaga yang besar</a:t>
            </a:r>
            <a:r>
              <a:rPr lang="id-ID" dirty="0" smtClean="0">
                <a:latin typeface="Tempus Sans ITC" panose="04020404030D07020202" pitchFamily="82" charset="0"/>
                <a:ea typeface="Times New Roman" panose="02020603050405020304" pitchFamily="18" charset="0"/>
              </a:rPr>
              <a:t>.</a:t>
            </a:r>
            <a:endParaRPr lang="id-ID"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7828101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231822"/>
            <a:ext cx="750777" cy="1593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674872" rIns="674872" bIns="674872" numCol="1" anchor="ctr" anchorCtr="0" compatLnSpc="1">
            <a:prstTxWarp prst="textNoShape">
              <a:avLst/>
            </a:prstTxWarp>
            <a:spAutoFit/>
          </a:bodyPr>
          <a:lstStyle/>
          <a:p>
            <a:endParaRPr lang="id-ID" sz="1500"/>
          </a:p>
        </p:txBody>
      </p:sp>
      <p:pic>
        <p:nvPicPr>
          <p:cNvPr id="2052" name="Picture 4" descr="KIF_1664"/>
          <p:cNvPicPr>
            <a:picLocks noChangeAspect="1" noChangeArrowheads="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194619" y="773842"/>
            <a:ext cx="8591035" cy="498363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528252" y="1591401"/>
            <a:ext cx="8200400" cy="2331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1549400" algn="l"/>
              </a:tabLst>
              <a:defRPr>
                <a:solidFill>
                  <a:schemeClr val="tx1"/>
                </a:solidFill>
                <a:latin typeface="Arial" panose="020B0604020202020204" pitchFamily="34" charset="0"/>
              </a:defRPr>
            </a:lvl1pPr>
            <a:lvl2pPr eaLnBrk="0" fontAlgn="base" hangingPunct="0">
              <a:spcBef>
                <a:spcPct val="0"/>
              </a:spcBef>
              <a:spcAft>
                <a:spcPct val="0"/>
              </a:spcAft>
              <a:tabLst>
                <a:tab pos="1549400" algn="l"/>
              </a:tabLst>
              <a:defRPr>
                <a:solidFill>
                  <a:schemeClr val="tx1"/>
                </a:solidFill>
                <a:latin typeface="Arial" panose="020B0604020202020204" pitchFamily="34" charset="0"/>
              </a:defRPr>
            </a:lvl2pPr>
            <a:lvl3pPr eaLnBrk="0" fontAlgn="base" hangingPunct="0">
              <a:spcBef>
                <a:spcPct val="0"/>
              </a:spcBef>
              <a:spcAft>
                <a:spcPct val="0"/>
              </a:spcAft>
              <a:tabLst>
                <a:tab pos="1549400" algn="l"/>
              </a:tabLst>
              <a:defRPr>
                <a:solidFill>
                  <a:schemeClr val="tx1"/>
                </a:solidFill>
                <a:latin typeface="Arial" panose="020B0604020202020204" pitchFamily="34" charset="0"/>
              </a:defRPr>
            </a:lvl3pPr>
            <a:lvl4pPr eaLnBrk="0" fontAlgn="base" hangingPunct="0">
              <a:spcBef>
                <a:spcPct val="0"/>
              </a:spcBef>
              <a:spcAft>
                <a:spcPct val="0"/>
              </a:spcAft>
              <a:tabLst>
                <a:tab pos="1549400" algn="l"/>
              </a:tabLst>
              <a:defRPr>
                <a:solidFill>
                  <a:schemeClr val="tx1"/>
                </a:solidFill>
                <a:latin typeface="Arial" panose="020B0604020202020204" pitchFamily="34" charset="0"/>
              </a:defRPr>
            </a:lvl4pPr>
            <a:lvl5pPr eaLnBrk="0" fontAlgn="base" hangingPunct="0">
              <a:spcBef>
                <a:spcPct val="0"/>
              </a:spcBef>
              <a:spcAft>
                <a:spcPct val="0"/>
              </a:spcAft>
              <a:tabLst>
                <a:tab pos="1549400" algn="l"/>
              </a:tabLst>
              <a:defRPr>
                <a:solidFill>
                  <a:schemeClr val="tx1"/>
                </a:solidFill>
                <a:latin typeface="Arial" panose="020B0604020202020204" pitchFamily="34" charset="0"/>
              </a:defRPr>
            </a:lvl5pPr>
            <a:lvl6pPr eaLnBrk="0" fontAlgn="base" hangingPunct="0">
              <a:spcBef>
                <a:spcPct val="0"/>
              </a:spcBef>
              <a:spcAft>
                <a:spcPct val="0"/>
              </a:spcAft>
              <a:tabLst>
                <a:tab pos="1549400" algn="l"/>
              </a:tabLst>
              <a:defRPr>
                <a:solidFill>
                  <a:schemeClr val="tx1"/>
                </a:solidFill>
                <a:latin typeface="Arial" panose="020B0604020202020204" pitchFamily="34" charset="0"/>
              </a:defRPr>
            </a:lvl6pPr>
            <a:lvl7pPr eaLnBrk="0" fontAlgn="base" hangingPunct="0">
              <a:spcBef>
                <a:spcPct val="0"/>
              </a:spcBef>
              <a:spcAft>
                <a:spcPct val="0"/>
              </a:spcAft>
              <a:tabLst>
                <a:tab pos="1549400" algn="l"/>
              </a:tabLst>
              <a:defRPr>
                <a:solidFill>
                  <a:schemeClr val="tx1"/>
                </a:solidFill>
                <a:latin typeface="Arial" panose="020B0604020202020204" pitchFamily="34" charset="0"/>
              </a:defRPr>
            </a:lvl7pPr>
            <a:lvl8pPr eaLnBrk="0" fontAlgn="base" hangingPunct="0">
              <a:spcBef>
                <a:spcPct val="0"/>
              </a:spcBef>
              <a:spcAft>
                <a:spcPct val="0"/>
              </a:spcAft>
              <a:tabLst>
                <a:tab pos="1549400" algn="l"/>
              </a:tabLst>
              <a:defRPr>
                <a:solidFill>
                  <a:schemeClr val="tx1"/>
                </a:solidFill>
                <a:latin typeface="Arial" panose="020B0604020202020204" pitchFamily="34" charset="0"/>
              </a:defRPr>
            </a:lvl8pPr>
            <a:lvl9pPr eaLnBrk="0" fontAlgn="base" hangingPunct="0">
              <a:spcBef>
                <a:spcPct val="0"/>
              </a:spcBef>
              <a:spcAft>
                <a:spcPct val="0"/>
              </a:spcAft>
              <a:tabLst>
                <a:tab pos="1549400" algn="l"/>
              </a:tabLst>
              <a:defRPr>
                <a:solidFill>
                  <a:schemeClr val="tx1"/>
                </a:solidFill>
                <a:latin typeface="Arial" panose="020B0604020202020204" pitchFamily="34" charset="0"/>
              </a:defRPr>
            </a:lvl9pPr>
          </a:lstStyle>
          <a:p>
            <a:pPr defTabSz="685800">
              <a:tabLst>
                <a:tab pos="1162050" algn="l"/>
              </a:tabLst>
            </a:pPr>
            <a:r>
              <a:rPr lang="id-ID" altLang="id-ID" sz="7200" b="1" dirty="0">
                <a:solidFill>
                  <a:srgbClr val="800080"/>
                </a:solidFill>
                <a:latin typeface="Bradley Hand ITC" panose="03070402050302030203" pitchFamily="66" charset="0"/>
                <a:ea typeface="Times New Roman" panose="02020603050405020304" pitchFamily="18" charset="0"/>
              </a:rPr>
              <a:t>RE</a:t>
            </a:r>
            <a:r>
              <a:rPr lang="id-ID" altLang="id-ID" sz="7200" b="1" dirty="0">
                <a:solidFill>
                  <a:srgbClr val="FF6600"/>
                </a:solidFill>
                <a:latin typeface="Bradley Hand ITC" panose="03070402050302030203" pitchFamily="66" charset="0"/>
                <a:ea typeface="Times New Roman" panose="02020603050405020304" pitchFamily="18" charset="0"/>
              </a:rPr>
              <a:t>LE</a:t>
            </a:r>
            <a:r>
              <a:rPr lang="id-ID" altLang="id-ID" sz="7200" b="1" dirty="0">
                <a:latin typeface="Bradley Hand ITC" panose="03070402050302030203" pitchFamily="66" charset="0"/>
                <a:ea typeface="Times New Roman" panose="02020603050405020304" pitchFamily="18" charset="0"/>
              </a:rPr>
              <a:t> P</a:t>
            </a:r>
            <a:r>
              <a:rPr lang="id-ID" altLang="id-ID" sz="7200" b="1" dirty="0">
                <a:solidFill>
                  <a:srgbClr val="FF00FF"/>
                </a:solidFill>
                <a:latin typeface="Bradley Hand ITC" panose="03070402050302030203" pitchFamily="66" charset="0"/>
                <a:ea typeface="Times New Roman" panose="02020603050405020304" pitchFamily="18" charset="0"/>
              </a:rPr>
              <a:t>RO</a:t>
            </a:r>
            <a:r>
              <a:rPr lang="id-ID" altLang="id-ID" sz="7200" b="1" dirty="0">
                <a:solidFill>
                  <a:srgbClr val="333399"/>
                </a:solidFill>
                <a:latin typeface="Bradley Hand ITC" panose="03070402050302030203" pitchFamily="66" charset="0"/>
                <a:ea typeface="Times New Roman" panose="02020603050405020304" pitchFamily="18" charset="0"/>
              </a:rPr>
              <a:t>TE</a:t>
            </a:r>
            <a:r>
              <a:rPr lang="id-ID" altLang="id-ID" sz="7200" b="1" dirty="0">
                <a:solidFill>
                  <a:srgbClr val="0000FF"/>
                </a:solidFill>
                <a:latin typeface="Bradley Hand ITC" panose="03070402050302030203" pitchFamily="66" charset="0"/>
                <a:ea typeface="Times New Roman" panose="02020603050405020304" pitchFamily="18" charset="0"/>
              </a:rPr>
              <a:t>KS</a:t>
            </a:r>
            <a:r>
              <a:rPr lang="id-ID" altLang="id-ID" sz="7200" b="1" dirty="0">
                <a:latin typeface="Bradley Hand ITC" panose="03070402050302030203" pitchFamily="66" charset="0"/>
                <a:ea typeface="Times New Roman" panose="02020603050405020304" pitchFamily="18" charset="0"/>
              </a:rPr>
              <a:t>I</a:t>
            </a:r>
            <a:endParaRPr lang="id-ID" altLang="id-ID" sz="2100" dirty="0"/>
          </a:p>
          <a:p>
            <a:pPr defTabSz="685800">
              <a:tabLst>
                <a:tab pos="1162050" algn="l"/>
              </a:tabLst>
            </a:pPr>
            <a:r>
              <a:rPr lang="id-ID" altLang="id-ID" sz="3000" b="1" i="1" dirty="0">
                <a:solidFill>
                  <a:srgbClr val="0000FF"/>
                </a:solidFill>
                <a:latin typeface="Bradley Hand ITC" panose="03070402050302030203" pitchFamily="66" charset="0"/>
                <a:ea typeface="Times New Roman" panose="02020603050405020304" pitchFamily="18" charset="0"/>
              </a:rPr>
              <a:t>PRINSIP DAN APLIKASI</a:t>
            </a:r>
            <a:endParaRPr lang="id-ID" altLang="id-ID" sz="1500" dirty="0"/>
          </a:p>
          <a:p>
            <a:pPr defTabSz="685800">
              <a:tabLst>
                <a:tab pos="1162050" algn="l"/>
              </a:tabLst>
            </a:pPr>
            <a:r>
              <a:rPr lang="id-ID" altLang="id-ID" sz="1500" b="1" dirty="0">
                <a:latin typeface="Matura MT Script Capitals" panose="03020802060602070202" pitchFamily="66" charset="0"/>
                <a:ea typeface="Times New Roman" panose="02020603050405020304" pitchFamily="18" charset="0"/>
              </a:rPr>
              <a:t>	</a:t>
            </a:r>
            <a:endParaRPr lang="id-ID" altLang="id-ID" sz="900" dirty="0"/>
          </a:p>
          <a:p>
            <a:pPr defTabSz="685800">
              <a:tabLst>
                <a:tab pos="1162050" algn="l"/>
              </a:tabLst>
            </a:pPr>
            <a:r>
              <a:rPr lang="id-ID" altLang="id-ID" sz="1650" b="1" i="1" dirty="0">
                <a:solidFill>
                  <a:srgbClr val="0000FF"/>
                </a:solidFill>
                <a:latin typeface="Bradley Hand ITC" panose="03070402050302030203" pitchFamily="66" charset="0"/>
                <a:ea typeface="Times New Roman" panose="02020603050405020304" pitchFamily="18" charset="0"/>
                <a:cs typeface="Times New Roman" panose="02020603050405020304" pitchFamily="18" charset="0"/>
              </a:rPr>
              <a:t/>
            </a:r>
            <a:br>
              <a:rPr lang="id-ID" altLang="id-ID" sz="1650" b="1" i="1" dirty="0">
                <a:solidFill>
                  <a:srgbClr val="0000FF"/>
                </a:solidFill>
                <a:latin typeface="Bradley Hand ITC" panose="03070402050302030203" pitchFamily="66" charset="0"/>
                <a:ea typeface="Times New Roman" panose="02020603050405020304" pitchFamily="18" charset="0"/>
                <a:cs typeface="Times New Roman" panose="02020603050405020304" pitchFamily="18" charset="0"/>
              </a:rPr>
            </a:br>
            <a:endParaRPr lang="id-ID" altLang="id-ID" sz="1350" dirty="0"/>
          </a:p>
        </p:txBody>
      </p:sp>
      <p:sp>
        <p:nvSpPr>
          <p:cNvPr id="9" name="Rectangle 8"/>
          <p:cNvSpPr/>
          <p:nvPr/>
        </p:nvSpPr>
        <p:spPr>
          <a:xfrm>
            <a:off x="2895600" y="5757477"/>
            <a:ext cx="2882520" cy="369332"/>
          </a:xfrm>
          <a:prstGeom prst="rect">
            <a:avLst/>
          </a:prstGeom>
        </p:spPr>
        <p:txBody>
          <a:bodyPr wrap="none">
            <a:spAutoFit/>
          </a:bodyPr>
          <a:lstStyle/>
          <a:p>
            <a:pPr eaLnBrk="0" hangingPunct="0">
              <a:tabLst>
                <a:tab pos="1162050" algn="l"/>
              </a:tabLst>
            </a:pPr>
            <a:r>
              <a:rPr lang="id-ID" altLang="id-ID" sz="1800" b="1" i="1" dirty="0">
                <a:solidFill>
                  <a:srgbClr val="FF0000"/>
                </a:solidFill>
                <a:latin typeface="Bradley Hand ITC" panose="03070402050302030203" pitchFamily="66" charset="0"/>
                <a:ea typeface="Times New Roman" panose="02020603050405020304" pitchFamily="18" charset="0"/>
              </a:rPr>
              <a:t>HENDRA MARTA YUDHA</a:t>
            </a:r>
            <a:endParaRPr lang="id-ID" altLang="id-ID" sz="900" dirty="0"/>
          </a:p>
        </p:txBody>
      </p:sp>
      <p:sp>
        <p:nvSpPr>
          <p:cNvPr id="2" name="Slide Number Placeholder 1"/>
          <p:cNvSpPr>
            <a:spLocks noGrp="1"/>
          </p:cNvSpPr>
          <p:nvPr>
            <p:ph type="sldNum" sz="quarter" idx="12"/>
          </p:nvPr>
        </p:nvSpPr>
        <p:spPr/>
        <p:txBody>
          <a:bodyPr/>
          <a:lstStyle/>
          <a:p>
            <a:fld id="{B66C6673-D28C-4D6C-89DB-5AF224FB7E85}" type="slidenum">
              <a:rPr lang="en-US" altLang="id-ID" smtClean="0"/>
              <a:pPr/>
              <a:t>182</a:t>
            </a:fld>
            <a:endParaRPr lang="en-US" altLang="id-ID"/>
          </a:p>
        </p:txBody>
      </p:sp>
      <p:sp>
        <p:nvSpPr>
          <p:cNvPr id="3" name="Date Placeholder 2"/>
          <p:cNvSpPr>
            <a:spLocks noGrp="1"/>
          </p:cNvSpPr>
          <p:nvPr>
            <p:ph type="dt" sz="half" idx="10"/>
          </p:nvPr>
        </p:nvSpPr>
        <p:spPr/>
        <p:txBody>
          <a:bodyPr/>
          <a:lstStyle/>
          <a:p>
            <a:fld id="{AA979DDF-A59B-44BC-B64D-9FF8C03BDF29}" type="datetime1">
              <a:rPr lang="en-US" altLang="id-ID" smtClean="0"/>
              <a:t>5/15/2017</a:t>
            </a:fld>
            <a:endParaRPr lang="en-US" altLang="id-ID"/>
          </a:p>
        </p:txBody>
      </p:sp>
    </p:spTree>
    <p:extLst>
      <p:ext uri="{BB962C8B-B14F-4D97-AF65-F5344CB8AC3E}">
        <p14:creationId xmlns:p14="http://schemas.microsoft.com/office/powerpoint/2010/main" val="380597414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183</a:t>
            </a:fld>
            <a:endParaRPr lang="en-US" altLang="id-ID"/>
          </a:p>
        </p:txBody>
      </p:sp>
      <p:sp>
        <p:nvSpPr>
          <p:cNvPr id="2" name="Rectangle 1"/>
          <p:cNvSpPr/>
          <p:nvPr/>
        </p:nvSpPr>
        <p:spPr>
          <a:xfrm>
            <a:off x="457200" y="228600"/>
            <a:ext cx="7924800" cy="707886"/>
          </a:xfrm>
          <a:prstGeom prst="rect">
            <a:avLst/>
          </a:prstGeom>
        </p:spPr>
        <p:txBody>
          <a:bodyPr wrap="square">
            <a:spAutoFit/>
          </a:bodyPr>
          <a:lstStyle/>
          <a:p>
            <a:pPr algn="ctr">
              <a:spcAft>
                <a:spcPts val="0"/>
              </a:spcAft>
            </a:pPr>
            <a:r>
              <a:rPr lang="id-ID" b="1" cap="all" dirty="0">
                <a:latin typeface="Tempus Sans ITC" panose="04020404030D07020202" pitchFamily="82" charset="0"/>
                <a:ea typeface="Times New Roman" panose="02020603050405020304" pitchFamily="18" charset="0"/>
              </a:rPr>
              <a:t>BAB 8</a:t>
            </a:r>
            <a:endParaRPr lang="en-US" sz="1800" b="1" cap="all" dirty="0">
              <a:latin typeface="Times New Roman" panose="02020603050405020304" pitchFamily="18" charset="0"/>
              <a:ea typeface="Times New Roman" panose="02020603050405020304" pitchFamily="18" charset="0"/>
            </a:endParaRPr>
          </a:p>
          <a:p>
            <a:pPr algn="ctr">
              <a:spcAft>
                <a:spcPts val="0"/>
              </a:spcAft>
            </a:pPr>
            <a:r>
              <a:rPr lang="id-ID" b="1" cap="all" dirty="0">
                <a:latin typeface="Tempus Sans ITC" panose="04020404030D07020202" pitchFamily="82" charset="0"/>
                <a:ea typeface="Times New Roman" panose="02020603050405020304" pitchFamily="18" charset="0"/>
              </a:rPr>
              <a:t>PROTEKSI TRANSFORMATOR, REAKTOR DAN KAPASITOR SHUNT</a:t>
            </a:r>
            <a:endParaRPr lang="en-US" sz="1800"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533400" y="1047690"/>
            <a:ext cx="2824812" cy="400110"/>
          </a:xfrm>
          <a:prstGeom prst="rect">
            <a:avLst/>
          </a:prstGeom>
        </p:spPr>
        <p:txBody>
          <a:bodyPr wrap="none">
            <a:spAutoFit/>
          </a:bodyPr>
          <a:lstStyle/>
          <a:p>
            <a:pPr>
              <a:spcAft>
                <a:spcPts val="0"/>
              </a:spcAft>
            </a:pPr>
            <a:r>
              <a:rPr lang="id-ID" b="1" cap="all" dirty="0">
                <a:latin typeface="Tempus Sans ITC" panose="04020404030D07020202" pitchFamily="82" charset="0"/>
                <a:ea typeface="Times New Roman" panose="02020603050405020304" pitchFamily="18" charset="0"/>
              </a:rPr>
              <a:t>8. 1 TRANSFORMATOR</a:t>
            </a:r>
            <a:endParaRPr lang="en-US" b="1" cap="all"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762000" y="1427086"/>
            <a:ext cx="8153400" cy="1938992"/>
          </a:xfrm>
          <a:prstGeom prst="rect">
            <a:avLst/>
          </a:prstGeom>
        </p:spPr>
        <p:txBody>
          <a:bodyPr wrap="square">
            <a:spAutoFit/>
          </a:bodyPr>
          <a:lstStyle/>
          <a:p>
            <a:pPr algn="just">
              <a:spcAft>
                <a:spcPts val="0"/>
              </a:spcAft>
            </a:pPr>
            <a:r>
              <a:rPr lang="id-ID" dirty="0" smtClean="0">
                <a:latin typeface="Tempus Sans ITC" panose="04020404030D07020202" pitchFamily="82" charset="0"/>
                <a:ea typeface="Times New Roman" panose="02020603050405020304" pitchFamily="18" charset="0"/>
              </a:rPr>
              <a:t>Transformator hampir ada disemua bagian sistem tenaga elektrik, antara semua tingkatan tegangan dan dengan tipe, ukuran dan hubungan yang berbeda. Transformator kecil dengan daya antara 3 sampai 200 kva dapat dilihat tergantung pada tiang-tiang dibanyak daerah. </a:t>
            </a:r>
            <a:r>
              <a:rPr lang="en-US" dirty="0" err="1" smtClean="0">
                <a:latin typeface="Tempus Sans ITC" panose="04020404030D07020202" pitchFamily="82" charset="0"/>
                <a:ea typeface="Times New Roman" panose="02020603050405020304" pitchFamily="18" charset="0"/>
              </a:rPr>
              <a:t>Sebuah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ototransformator</a:t>
            </a:r>
            <a:r>
              <a:rPr lang="en-US" dirty="0" smtClean="0">
                <a:latin typeface="Tempus Sans ITC" panose="04020404030D07020202" pitchFamily="82" charset="0"/>
                <a:ea typeface="Times New Roman" panose="02020603050405020304" pitchFamily="18" charset="0"/>
              </a:rPr>
              <a:t> 325 MVA </a:t>
            </a:r>
            <a:r>
              <a:rPr lang="en-US" dirty="0" err="1" smtClean="0">
                <a:latin typeface="Tempus Sans ITC" panose="04020404030D07020202" pitchFamily="82" charset="0"/>
                <a:ea typeface="Times New Roman" panose="02020603050405020304" pitchFamily="18" charset="0"/>
              </a:rPr>
              <a:t>dengan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tegangan</a:t>
            </a:r>
            <a:r>
              <a:rPr lang="en-US" dirty="0" smtClean="0">
                <a:latin typeface="Tempus Sans ITC" panose="04020404030D07020202" pitchFamily="82" charset="0"/>
                <a:ea typeface="Times New Roman" panose="02020603050405020304" pitchFamily="18" charset="0"/>
              </a:rPr>
              <a:t> 230/115/13,8  kV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belitan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tersier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diperlihatkan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dalam</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gambar</a:t>
            </a:r>
            <a:r>
              <a:rPr lang="en-US" dirty="0" smtClean="0">
                <a:latin typeface="Tempus Sans ITC" panose="04020404030D07020202" pitchFamily="82" charset="0"/>
                <a:ea typeface="Times New Roman" panose="02020603050405020304" pitchFamily="18" charset="0"/>
              </a:rPr>
              <a:t> 8-1.</a:t>
            </a:r>
            <a:endParaRPr lang="en-US" b="1" dirty="0">
              <a:effectLst/>
              <a:latin typeface="Times New Roman" panose="02020603050405020304" pitchFamily="18" charset="0"/>
              <a:ea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460233"/>
            <a:ext cx="4343400" cy="3096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00508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184</a:t>
            </a:fld>
            <a:endParaRPr lang="en-US" altLang="id-ID"/>
          </a:p>
        </p:txBody>
      </p:sp>
      <p:sp>
        <p:nvSpPr>
          <p:cNvPr id="2" name="Rectangle 1"/>
          <p:cNvSpPr/>
          <p:nvPr/>
        </p:nvSpPr>
        <p:spPr>
          <a:xfrm>
            <a:off x="609600" y="381000"/>
            <a:ext cx="8305800" cy="1938992"/>
          </a:xfrm>
          <a:prstGeom prst="rect">
            <a:avLst/>
          </a:prstGeom>
        </p:spPr>
        <p:txBody>
          <a:bodyPr wrap="square">
            <a:spAutoFit/>
          </a:bodyPr>
          <a:lstStyle/>
          <a:p>
            <a:r>
              <a:rPr lang="en-US" dirty="0" err="1">
                <a:latin typeface="Tempus Sans ITC" panose="04020404030D07020202" pitchFamily="82" charset="0"/>
                <a:ea typeface="Times New Roman" panose="02020603050405020304" pitchFamily="18" charset="0"/>
                <a:cs typeface="Times New Roman" panose="02020603050405020304" pitchFamily="18" charset="0"/>
              </a:rPr>
              <a:t>Proteksi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diferensial</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bilamana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memungkinkan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memberikan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proteksi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terbaik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gangguan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fasa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gangguan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tanah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kecuali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sistem</a:t>
            </a:r>
            <a:r>
              <a:rPr lang="en-US" dirty="0">
                <a:latin typeface="Tempus Sans ITC" panose="04020404030D07020202" pitchFamily="82" charset="0"/>
                <a:ea typeface="Times New Roman" panose="02020603050405020304" pitchFamily="18" charset="0"/>
                <a:cs typeface="Times New Roman" panose="02020603050405020304" pitchFamily="18" charset="0"/>
              </a:rPr>
              <a:t> yang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tidak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ditanahkan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atau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dimana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gangguan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dibatasi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pentanahan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impedansi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tinggi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keadaan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ini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proteksi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Diferensial</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hanya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memberikan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proteksi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gangguan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fasa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Umumnya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proteksi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Diferensial</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digunakan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pada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bank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Transformator</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10 MVA dan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lebih</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besar. </a:t>
            </a:r>
            <a:endParaRPr lang="en-US" dirty="0"/>
          </a:p>
        </p:txBody>
      </p:sp>
      <p:sp>
        <p:nvSpPr>
          <p:cNvPr id="3" name="Rectangle 2"/>
          <p:cNvSpPr/>
          <p:nvPr/>
        </p:nvSpPr>
        <p:spPr>
          <a:xfrm>
            <a:off x="304800" y="2319992"/>
            <a:ext cx="8610600" cy="646331"/>
          </a:xfrm>
          <a:prstGeom prst="rect">
            <a:avLst/>
          </a:prstGeom>
        </p:spPr>
        <p:txBody>
          <a:bodyPr wrap="square">
            <a:spAutoFit/>
          </a:bodyPr>
          <a:lstStyle/>
          <a:p>
            <a:pPr marL="179705" algn="just">
              <a:lnSpc>
                <a:spcPct val="200000"/>
              </a:lnSpc>
              <a:spcAft>
                <a:spcPts val="0"/>
              </a:spcAft>
            </a:pPr>
            <a:r>
              <a:rPr lang="es-ES_tradnl" b="1" cap="all" dirty="0">
                <a:latin typeface="Tempus Sans ITC" panose="04020404030D07020202" pitchFamily="82" charset="0"/>
                <a:ea typeface="Times New Roman" panose="02020603050405020304" pitchFamily="18" charset="0"/>
              </a:rPr>
              <a:t>8. 2  </a:t>
            </a:r>
            <a:r>
              <a:rPr lang="es-ES_tradnl" b="1" cap="all" dirty="0" smtClean="0">
                <a:latin typeface="Tempus Sans ITC" panose="04020404030D07020202" pitchFamily="82" charset="0"/>
                <a:ea typeface="Times New Roman" panose="02020603050405020304" pitchFamily="18" charset="0"/>
              </a:rPr>
              <a:t>FAKTOR </a:t>
            </a:r>
            <a:r>
              <a:rPr lang="es-ES_tradnl" b="1" cap="all" dirty="0">
                <a:latin typeface="Tempus Sans ITC" panose="04020404030D07020202" pitchFamily="82" charset="0"/>
                <a:ea typeface="Times New Roman" panose="02020603050405020304" pitchFamily="18" charset="0"/>
              </a:rPr>
              <a:t>YANG MEMPENGARUHI PROTEKSI DIFERENSIAL</a:t>
            </a:r>
            <a:endParaRPr lang="en-US" b="1" cap="all"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711467" y="2966323"/>
            <a:ext cx="8001000" cy="707886"/>
          </a:xfrm>
          <a:prstGeom prst="rect">
            <a:avLst/>
          </a:prstGeom>
        </p:spPr>
        <p:txBody>
          <a:bodyPr wrap="square">
            <a:spAutoFit/>
          </a:bodyPr>
          <a:lstStyle/>
          <a:p>
            <a:pPr algn="just">
              <a:spcAft>
                <a:spcPts val="0"/>
              </a:spcAft>
            </a:pPr>
            <a:r>
              <a:rPr lang="es-ES_tradnl" dirty="0" err="1" smtClean="0">
                <a:latin typeface="Tempus Sans ITC" panose="04020404030D07020202" pitchFamily="82" charset="0"/>
                <a:ea typeface="Times New Roman" panose="02020603050405020304" pitchFamily="18" charset="0"/>
              </a:rPr>
              <a:t>Beberapa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faktor</a:t>
            </a:r>
            <a:r>
              <a:rPr lang="es-ES_tradnl" dirty="0" smtClean="0">
                <a:latin typeface="Tempus Sans ITC" panose="04020404030D07020202" pitchFamily="82" charset="0"/>
                <a:ea typeface="Times New Roman" panose="02020603050405020304" pitchFamily="18" charset="0"/>
              </a:rPr>
              <a:t> yang </a:t>
            </a:r>
            <a:r>
              <a:rPr lang="es-ES_tradnl" dirty="0" err="1" smtClean="0">
                <a:latin typeface="Tempus Sans ITC" panose="04020404030D07020202" pitchFamily="82" charset="0"/>
                <a:ea typeface="Times New Roman" panose="02020603050405020304" pitchFamily="18" charset="0"/>
              </a:rPr>
              <a:t>harus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diperhatikan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dalam</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penggunaan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proteksi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diferensial</a:t>
            </a:r>
            <a:r>
              <a:rPr lang="es-ES_tradnl" dirty="0" smtClean="0">
                <a:latin typeface="Tempus Sans ITC" panose="04020404030D07020202" pitchFamily="82" charset="0"/>
                <a:ea typeface="Times New Roman" panose="02020603050405020304" pitchFamily="18" charset="0"/>
              </a:rPr>
              <a:t>, antara </a:t>
            </a:r>
            <a:r>
              <a:rPr lang="es-ES_tradnl" dirty="0" err="1" smtClean="0">
                <a:latin typeface="Tempus Sans ITC" panose="04020404030D07020202" pitchFamily="82" charset="0"/>
                <a:ea typeface="Times New Roman" panose="02020603050405020304" pitchFamily="18" charset="0"/>
              </a:rPr>
              <a:t>lain</a:t>
            </a:r>
            <a:r>
              <a:rPr lang="es-ES_tradnl" dirty="0" smtClean="0">
                <a:latin typeface="Tempus Sans ITC" panose="04020404030D07020202" pitchFamily="82" charset="0"/>
                <a:ea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723900" y="3810000"/>
            <a:ext cx="8077200" cy="2585323"/>
          </a:xfrm>
          <a:prstGeom prst="rect">
            <a:avLst/>
          </a:prstGeom>
        </p:spPr>
        <p:txBody>
          <a:bodyPr wrap="square">
            <a:spAutoFit/>
          </a:bodyPr>
          <a:lstStyle/>
          <a:p>
            <a:pPr marL="342900" lvl="0" indent="-342900" algn="just">
              <a:spcAft>
                <a:spcPts val="0"/>
              </a:spcAft>
              <a:buFont typeface="+mj-lt"/>
              <a:buAutoNum type="arabicPeriod"/>
            </a:pPr>
            <a:r>
              <a:rPr lang="es-ES_tradnl" sz="1800" dirty="0" err="1" smtClean="0">
                <a:latin typeface="Tempus Sans ITC" panose="04020404030D07020202" pitchFamily="82" charset="0"/>
                <a:ea typeface="Times New Roman" panose="02020603050405020304" pitchFamily="18" charset="0"/>
              </a:rPr>
              <a:t>Arus</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inrus</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magnetisasi</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Ini</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merupakan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fenomena</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umum</a:t>
            </a:r>
            <a:r>
              <a:rPr lang="es-ES_tradnl" sz="1800" dirty="0" smtClean="0">
                <a:latin typeface="Tempus Sans ITC" panose="04020404030D07020202" pitchFamily="82" charset="0"/>
                <a:ea typeface="Times New Roman" panose="02020603050405020304" pitchFamily="18" charset="0"/>
              </a:rPr>
              <a:t> yang </a:t>
            </a:r>
            <a:r>
              <a:rPr lang="es-ES_tradnl" sz="1800" dirty="0" err="1" smtClean="0">
                <a:latin typeface="Tempus Sans ITC" panose="04020404030D07020202" pitchFamily="82" charset="0"/>
                <a:ea typeface="Times New Roman" panose="02020603050405020304" pitchFamily="18" charset="0"/>
              </a:rPr>
              <a:t>dapat</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terjadi</a:t>
            </a:r>
            <a:r>
              <a:rPr lang="es-ES_tradnl" sz="1800" dirty="0" smtClean="0">
                <a:latin typeface="Tempus Sans ITC" panose="04020404030D07020202" pitchFamily="82" charset="0"/>
                <a:ea typeface="Times New Roman" panose="02020603050405020304" pitchFamily="18" charset="0"/>
              </a:rPr>
              <a:t> pada </a:t>
            </a:r>
            <a:r>
              <a:rPr lang="es-ES_tradnl" sz="1800" dirty="0" err="1" smtClean="0">
                <a:latin typeface="Tempus Sans ITC" panose="04020404030D07020202" pitchFamily="82" charset="0"/>
                <a:ea typeface="Times New Roman" panose="02020603050405020304" pitchFamily="18" charset="0"/>
              </a:rPr>
              <a:t>suatu</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gangguan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internal</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arus</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menuju</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tetapi</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tidak</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keluar</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dari</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transformator</a:t>
            </a:r>
            <a:r>
              <a:rPr lang="es-ES_tradnl" sz="1800" dirty="0" smtClean="0">
                <a:latin typeface="Tempus Sans ITC" panose="04020404030D07020202" pitchFamily="82" charset="0"/>
                <a:ea typeface="Times New Roman" panose="02020603050405020304" pitchFamily="18" charset="0"/>
              </a:rPr>
              <a:t>).</a:t>
            </a:r>
            <a:endParaRPr lang="en-US" sz="1800"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s-ES_tradnl" sz="1800" dirty="0" err="1" smtClean="0">
                <a:latin typeface="Tempus Sans ITC" panose="04020404030D07020202" pitchFamily="82" charset="0"/>
                <a:ea typeface="Times New Roman" panose="02020603050405020304" pitchFamily="18" charset="0"/>
              </a:rPr>
              <a:t>Level</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tegangan</a:t>
            </a:r>
            <a:r>
              <a:rPr lang="es-ES_tradnl" sz="1800" dirty="0" smtClean="0">
                <a:latin typeface="Tempus Sans ITC" panose="04020404030D07020202" pitchFamily="82" charset="0"/>
                <a:ea typeface="Times New Roman" panose="02020603050405020304" pitchFamily="18" charset="0"/>
              </a:rPr>
              <a:t> yang </a:t>
            </a:r>
            <a:r>
              <a:rPr lang="es-ES_tradnl" sz="1800" dirty="0" err="1" smtClean="0">
                <a:latin typeface="Tempus Sans ITC" panose="04020404030D07020202" pitchFamily="82" charset="0"/>
                <a:ea typeface="Times New Roman" panose="02020603050405020304" pitchFamily="18" charset="0"/>
              </a:rPr>
              <a:t>berbeda</a:t>
            </a:r>
            <a:r>
              <a:rPr lang="es-ES_tradnl" sz="1800" dirty="0" smtClean="0">
                <a:latin typeface="Tempus Sans ITC" panose="04020404030D07020202" pitchFamily="82" charset="0"/>
                <a:ea typeface="Times New Roman" panose="02020603050405020304" pitchFamily="18" charset="0"/>
              </a:rPr>
              <a:t> dan </a:t>
            </a:r>
            <a:r>
              <a:rPr lang="es-ES_tradnl" sz="1800" dirty="0" err="1" smtClean="0">
                <a:latin typeface="Tempus Sans ITC" panose="04020404030D07020202" pitchFamily="82" charset="0"/>
                <a:ea typeface="Times New Roman" panose="02020603050405020304" pitchFamily="18" charset="0"/>
              </a:rPr>
              <a:t>karenanya</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ct</a:t>
            </a:r>
            <a:r>
              <a:rPr lang="es-ES_tradnl" sz="1800" dirty="0" smtClean="0">
                <a:latin typeface="Tempus Sans ITC" panose="04020404030D07020202" pitchFamily="82" charset="0"/>
                <a:ea typeface="Times New Roman" panose="02020603050405020304" pitchFamily="18" charset="0"/>
              </a:rPr>
              <a:t> yang </a:t>
            </a:r>
            <a:r>
              <a:rPr lang="es-ES_tradnl" sz="1800" dirty="0" err="1" smtClean="0">
                <a:latin typeface="Tempus Sans ITC" panose="04020404030D07020202" pitchFamily="82" charset="0"/>
                <a:ea typeface="Times New Roman" panose="02020603050405020304" pitchFamily="18" charset="0"/>
              </a:rPr>
              <a:t>digunakan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dari</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tipe</a:t>
            </a:r>
            <a:r>
              <a:rPr lang="es-ES_tradnl" sz="1800" dirty="0" smtClean="0">
                <a:latin typeface="Tempus Sans ITC" panose="04020404030D07020202" pitchFamily="82" charset="0"/>
                <a:ea typeface="Times New Roman" panose="02020603050405020304" pitchFamily="18" charset="0"/>
              </a:rPr>
              <a:t>, ratio dan </a:t>
            </a:r>
            <a:r>
              <a:rPr lang="es-ES_tradnl" sz="1800" dirty="0" err="1" smtClean="0">
                <a:latin typeface="Tempus Sans ITC" panose="04020404030D07020202" pitchFamily="82" charset="0"/>
                <a:ea typeface="Times New Roman" panose="02020603050405020304" pitchFamily="18" charset="0"/>
              </a:rPr>
              <a:t>karakteristik</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unjuk</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kerja</a:t>
            </a:r>
            <a:r>
              <a:rPr lang="es-ES_tradnl" sz="1800" dirty="0" smtClean="0">
                <a:latin typeface="Tempus Sans ITC" panose="04020404030D07020202" pitchFamily="82" charset="0"/>
                <a:ea typeface="Times New Roman" panose="02020603050405020304" pitchFamily="18" charset="0"/>
              </a:rPr>
              <a:t> yang </a:t>
            </a:r>
            <a:r>
              <a:rPr lang="es-ES_tradnl" sz="1800" dirty="0" err="1" smtClean="0">
                <a:latin typeface="Tempus Sans ITC" panose="04020404030D07020202" pitchFamily="82" charset="0"/>
                <a:ea typeface="Times New Roman" panose="02020603050405020304" pitchFamily="18" charset="0"/>
              </a:rPr>
              <a:t>berbeda</a:t>
            </a:r>
            <a:r>
              <a:rPr lang="es-ES_tradnl" sz="1800" dirty="0" smtClean="0">
                <a:latin typeface="Tempus Sans ITC" panose="04020404030D07020202" pitchFamily="82" charset="0"/>
                <a:ea typeface="Times New Roman" panose="02020603050405020304" pitchFamily="18" charset="0"/>
              </a:rPr>
              <a:t> pula.</a:t>
            </a:r>
            <a:endParaRPr lang="en-US" sz="1800"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s-ES_tradnl" sz="1800" dirty="0" err="1" smtClean="0">
                <a:latin typeface="Tempus Sans ITC" panose="04020404030D07020202" pitchFamily="82" charset="0"/>
                <a:ea typeface="Times New Roman" panose="02020603050405020304" pitchFamily="18" charset="0"/>
              </a:rPr>
              <a:t>Pergeseran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fasa</a:t>
            </a:r>
            <a:r>
              <a:rPr lang="es-ES_tradnl" sz="1800" dirty="0" smtClean="0">
                <a:latin typeface="Tempus Sans ITC" panose="04020404030D07020202" pitchFamily="82" charset="0"/>
                <a:ea typeface="Times New Roman" panose="02020603050405020304" pitchFamily="18" charset="0"/>
              </a:rPr>
              <a:t> pada </a:t>
            </a:r>
            <a:r>
              <a:rPr lang="es-ES_tradnl" sz="1800" dirty="0" err="1" smtClean="0">
                <a:latin typeface="Tempus Sans ITC" panose="04020404030D07020202" pitchFamily="82" charset="0"/>
                <a:ea typeface="Times New Roman" panose="02020603050405020304" pitchFamily="18" charset="0"/>
              </a:rPr>
              <a:t>bank</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transformator</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hubungan</a:t>
            </a:r>
            <a:r>
              <a:rPr lang="es-ES_tradnl" sz="1800" dirty="0" smtClean="0">
                <a:latin typeface="Tempus Sans ITC" panose="04020404030D07020202" pitchFamily="82" charset="0"/>
                <a:ea typeface="Times New Roman" panose="02020603050405020304" pitchFamily="18" charset="0"/>
              </a:rPr>
              <a:t> y - </a:t>
            </a:r>
            <a:r>
              <a:rPr lang="en-US" sz="1800" dirty="0" smtClean="0">
                <a:latin typeface="Tempus Sans ITC" panose="04020404030D07020202" pitchFamily="82" charset="0"/>
                <a:ea typeface="Times New Roman" panose="02020603050405020304" pitchFamily="18" charset="0"/>
                <a:sym typeface="Symbol" panose="05050102010706020507" pitchFamily="18" charset="2"/>
              </a:rPr>
              <a:t></a:t>
            </a:r>
            <a:endParaRPr lang="en-US" sz="1800"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nb-NO" sz="1800" dirty="0" smtClean="0">
                <a:latin typeface="Tempus Sans ITC" panose="04020404030D07020202" pitchFamily="82" charset="0"/>
                <a:ea typeface="Times New Roman" panose="02020603050405020304" pitchFamily="18" charset="0"/>
              </a:rPr>
              <a:t>Tap transformator untuk kendali tegangan.</a:t>
            </a:r>
            <a:endParaRPr lang="en-US" sz="1800"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s-ES_tradnl" sz="1800" dirty="0" err="1" smtClean="0">
                <a:latin typeface="Tempus Sans ITC" panose="04020404030D07020202" pitchFamily="82" charset="0"/>
                <a:ea typeface="Times New Roman" panose="02020603050405020304" pitchFamily="18" charset="0"/>
              </a:rPr>
              <a:t>Pergeseran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fasa</a:t>
            </a:r>
            <a:r>
              <a:rPr lang="es-ES_tradnl" sz="1800" dirty="0" smtClean="0">
                <a:latin typeface="Tempus Sans ITC" panose="04020404030D07020202" pitchFamily="82" charset="0"/>
                <a:ea typeface="Times New Roman" panose="02020603050405020304" pitchFamily="18" charset="0"/>
              </a:rPr>
              <a:t> dan </a:t>
            </a:r>
            <a:r>
              <a:rPr lang="es-ES_tradnl" sz="1800" dirty="0" err="1" smtClean="0">
                <a:latin typeface="Tempus Sans ITC" panose="04020404030D07020202" pitchFamily="82" charset="0"/>
                <a:ea typeface="Times New Roman" panose="02020603050405020304" pitchFamily="18" charset="0"/>
              </a:rPr>
              <a:t>atau</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tap</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tegangan</a:t>
            </a:r>
            <a:r>
              <a:rPr lang="es-ES_tradnl" sz="1800" dirty="0" smtClean="0">
                <a:latin typeface="Tempus Sans ITC" panose="04020404030D07020202" pitchFamily="82" charset="0"/>
                <a:ea typeface="Times New Roman" panose="02020603050405020304" pitchFamily="18" charset="0"/>
              </a:rPr>
              <a:t> pada </a:t>
            </a:r>
            <a:r>
              <a:rPr lang="es-ES_tradnl" sz="1800" dirty="0" err="1" smtClean="0">
                <a:latin typeface="Tempus Sans ITC" panose="04020404030D07020202" pitchFamily="82" charset="0"/>
                <a:ea typeface="Times New Roman" panose="02020603050405020304" pitchFamily="18" charset="0"/>
              </a:rPr>
              <a:t>transformator</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regulasi</a:t>
            </a:r>
            <a:endParaRPr lang="en-US" sz="1800" b="1" dirty="0" smtClean="0">
              <a:latin typeface="Times New Roman" panose="02020603050405020304" pitchFamily="18" charset="0"/>
              <a:ea typeface="Times New Roman" panose="02020603050405020304" pitchFamily="18" charset="0"/>
            </a:endParaRPr>
          </a:p>
          <a:p>
            <a:pPr marL="228600" indent="-228600" algn="just">
              <a:spcAft>
                <a:spcPts val="0"/>
              </a:spcAft>
            </a:pPr>
            <a:r>
              <a:rPr lang="es-ES_tradnl" sz="1800" b="1" dirty="0" smtClean="0">
                <a:latin typeface="Times New Roman" panose="02020603050405020304" pitchFamily="18" charset="0"/>
                <a:ea typeface="Times New Roman" panose="02020603050405020304" pitchFamily="18" charset="0"/>
              </a:rPr>
              <a:t> </a:t>
            </a:r>
            <a:endParaRPr lang="en-US" sz="1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91590756"/>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185</a:t>
            </a:fld>
            <a:endParaRPr lang="en-US" altLang="id-ID"/>
          </a:p>
        </p:txBody>
      </p:sp>
      <p:sp>
        <p:nvSpPr>
          <p:cNvPr id="2" name="Rectangle 1"/>
          <p:cNvSpPr/>
          <p:nvPr/>
        </p:nvSpPr>
        <p:spPr>
          <a:xfrm>
            <a:off x="304800" y="228600"/>
            <a:ext cx="3225563" cy="400110"/>
          </a:xfrm>
          <a:prstGeom prst="rect">
            <a:avLst/>
          </a:prstGeom>
        </p:spPr>
        <p:txBody>
          <a:bodyPr wrap="none">
            <a:spAutoFit/>
          </a:bodyPr>
          <a:lstStyle/>
          <a:p>
            <a:pPr algn="just">
              <a:spcAft>
                <a:spcPts val="0"/>
              </a:spcAft>
            </a:pPr>
            <a:r>
              <a:rPr lang="es-ES_tradnl" b="1" cap="all" dirty="0">
                <a:latin typeface="Tempus Sans ITC" panose="04020404030D07020202" pitchFamily="82" charset="0"/>
                <a:ea typeface="Times New Roman" panose="02020603050405020304" pitchFamily="18" charset="0"/>
              </a:rPr>
              <a:t>8. 3   INRUS MAGNETISASI</a:t>
            </a:r>
            <a:endParaRPr lang="en-US"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461210" y="628710"/>
            <a:ext cx="8301789" cy="1323439"/>
          </a:xfrm>
          <a:prstGeom prst="rect">
            <a:avLst/>
          </a:prstGeom>
        </p:spPr>
        <p:txBody>
          <a:bodyPr wrap="square">
            <a:spAutoFit/>
          </a:bodyPr>
          <a:lstStyle/>
          <a:p>
            <a:r>
              <a:rPr lang="es-ES_tradnl" dirty="0">
                <a:latin typeface="Tempus Sans ITC" panose="04020404030D07020202" pitchFamily="82" charset="0"/>
                <a:ea typeface="Times New Roman" panose="02020603050405020304" pitchFamily="18" charset="0"/>
                <a:cs typeface="Times New Roman" panose="02020603050405020304" pitchFamily="18" charset="0"/>
              </a:rPr>
              <a:t>Apabila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tegangan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sistem</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diberikan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pada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sebuah</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Transformator</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pada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waktu</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dimana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fluks</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tunak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normal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akan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memiliki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perbedaan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dari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yang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ada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pada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Transformator</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maka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akan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terjadi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transien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yang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disebut</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inrus</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magnetisasi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endParaRPr lang="en-US" dirty="0"/>
          </a:p>
        </p:txBody>
      </p:sp>
      <p:pic>
        <p:nvPicPr>
          <p:cNvPr id="2050" name="Picture 2" descr="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698162"/>
            <a:ext cx="455431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221706" y="2667067"/>
            <a:ext cx="3693694" cy="3170099"/>
          </a:xfrm>
          <a:prstGeom prst="rect">
            <a:avLst/>
          </a:prstGeom>
        </p:spPr>
        <p:txBody>
          <a:bodyPr wrap="square">
            <a:spAutoFit/>
          </a:bodyPr>
          <a:lstStyle/>
          <a:p>
            <a:r>
              <a:rPr lang="en-US" dirty="0" err="1" smtClean="0">
                <a:latin typeface="Tempus Sans ITC" panose="04020404030D07020202" pitchFamily="82" charset="0"/>
                <a:ea typeface="Times New Roman" panose="02020603050405020304" pitchFamily="18" charset="0"/>
                <a:cs typeface="Times New Roman" panose="02020603050405020304" pitchFamily="18" charset="0"/>
              </a:rPr>
              <a:t>Dalam</a:t>
            </a:r>
            <a:r>
              <a:rPr lang="en-US"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gambar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diperlihatkan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Transformator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energise</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waktu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tegangan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sistem</a:t>
            </a:r>
            <a:r>
              <a:rPr lang="en-US" dirty="0">
                <a:latin typeface="Tempus Sans ITC" panose="04020404030D07020202" pitchFamily="82" charset="0"/>
                <a:ea typeface="Times New Roman" panose="02020603050405020304" pitchFamily="18" charset="0"/>
                <a:cs typeface="Times New Roman" panose="02020603050405020304" pitchFamily="18" charset="0"/>
              </a:rPr>
              <a:t> nol.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rangkaian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reaktif</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tinggi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fluks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atau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mendekati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harga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maksimum</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negatif</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tetapi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Transformator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tidak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memiliki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fluks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maka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fluks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dimulai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dari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nol</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mencapai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harga</a:t>
            </a:r>
            <a:r>
              <a:rPr lang="en-US" dirty="0">
                <a:latin typeface="Tempus Sans ITC" panose="04020404030D07020202" pitchFamily="82" charset="0"/>
                <a:ea typeface="Times New Roman" panose="02020603050405020304" pitchFamily="18" charset="0"/>
                <a:cs typeface="Times New Roman" panose="02020603050405020304" pitchFamily="18" charset="0"/>
              </a:rPr>
              <a:t> 2</a:t>
            </a:r>
            <a:r>
              <a:rPr lang="en-US" dirty="0">
                <a:latin typeface="Tempus Sans ITC" panose="04020404030D07020202" pitchFamily="82" charset="0"/>
                <a:ea typeface="Times New Roman" panose="02020603050405020304" pitchFamily="18" charset="0"/>
                <a:cs typeface="Times New Roman" panose="02020603050405020304" pitchFamily="18" charset="0"/>
                <a:sym typeface="Symbol" panose="05050102010706020507" pitchFamily="18" charset="2"/>
              </a:rPr>
              <a: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prioda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siklus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pertama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endParaRPr lang="en-US" dirty="0"/>
          </a:p>
        </p:txBody>
      </p:sp>
      <p:sp>
        <p:nvSpPr>
          <p:cNvPr id="7" name="Rectangle 6"/>
          <p:cNvSpPr/>
          <p:nvPr/>
        </p:nvSpPr>
        <p:spPr>
          <a:xfrm>
            <a:off x="457200" y="1959181"/>
            <a:ext cx="8229600" cy="707886"/>
          </a:xfrm>
          <a:prstGeom prst="rect">
            <a:avLst/>
          </a:prstGeom>
        </p:spPr>
        <p:txBody>
          <a:bodyPr wrap="square">
            <a:spAutoFit/>
          </a:bodyPr>
          <a:lstStyle/>
          <a:p>
            <a:r>
              <a:rPr lang="en-US" dirty="0" err="1">
                <a:latin typeface="Tempus Sans ITC" panose="04020404030D07020202" pitchFamily="82" charset="0"/>
                <a:ea typeface="Times New Roman" panose="02020603050405020304" pitchFamily="18" charset="0"/>
                <a:cs typeface="Times New Roman" panose="02020603050405020304" pitchFamily="18" charset="0"/>
              </a:rPr>
              <a:t>Fenomena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ini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ditunjukkan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Gambar</a:t>
            </a:r>
            <a:r>
              <a:rPr lang="en-US" dirty="0">
                <a:latin typeface="Tempus Sans ITC" panose="04020404030D07020202" pitchFamily="82" charset="0"/>
                <a:ea typeface="Times New Roman" panose="02020603050405020304" pitchFamily="18" charset="0"/>
                <a:cs typeface="Times New Roman" panose="02020603050405020304" pitchFamily="18" charset="0"/>
              </a:rPr>
              <a:t> 8-2,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Transformator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tanpa</a:t>
            </a:r>
            <a:r>
              <a:rPr lang="en-US" dirty="0">
                <a:latin typeface="Tempus Sans ITC" panose="04020404030D07020202" pitchFamily="82" charset="0"/>
                <a:ea typeface="Times New Roman" panose="02020603050405020304" pitchFamily="18" charset="0"/>
                <a:cs typeface="Times New Roman" panose="02020603050405020304" pitchFamily="18" charset="0"/>
              </a:rPr>
              <a:t> magnet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sisa</a:t>
            </a:r>
            <a:r>
              <a:rPr lang="en-US" dirty="0">
                <a:latin typeface="Tempus Sans ITC" panose="04020404030D07020202" pitchFamily="82" charset="0"/>
                <a:ea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257432684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186</a:t>
            </a:fld>
            <a:endParaRPr lang="en-US" altLang="id-ID"/>
          </a:p>
        </p:txBody>
      </p:sp>
      <p:sp>
        <p:nvSpPr>
          <p:cNvPr id="2" name="Rectangle 1"/>
          <p:cNvSpPr/>
          <p:nvPr/>
        </p:nvSpPr>
        <p:spPr>
          <a:xfrm>
            <a:off x="762000" y="381000"/>
            <a:ext cx="8077200" cy="1323439"/>
          </a:xfrm>
          <a:prstGeom prst="rect">
            <a:avLst/>
          </a:prstGeom>
        </p:spPr>
        <p:txBody>
          <a:bodyPr wrap="square">
            <a:spAutoFit/>
          </a:bodyPr>
          <a:lstStyle/>
          <a:p>
            <a:r>
              <a:rPr lang="en-US" dirty="0" err="1">
                <a:latin typeface="Tempus Sans ITC" panose="04020404030D07020202" pitchFamily="82" charset="0"/>
                <a:ea typeface="Times New Roman" panose="02020603050405020304" pitchFamily="18" charset="0"/>
                <a:cs typeface="Times New Roman" panose="02020603050405020304" pitchFamily="18" charset="0"/>
              </a:rPr>
              <a:t>Faktor-faktor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ini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berpengaruh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terhadap</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inrus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antara</a:t>
            </a:r>
            <a:r>
              <a:rPr lang="en-US" dirty="0">
                <a:latin typeface="Tempus Sans ITC" panose="04020404030D07020202" pitchFamily="82" charset="0"/>
                <a:ea typeface="Times New Roman" panose="02020603050405020304" pitchFamily="18" charset="0"/>
                <a:cs typeface="Times New Roman" panose="02020603050405020304" pitchFamily="18" charset="0"/>
              </a:rPr>
              <a:t> lain: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ukuran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Transformator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ukuran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sifat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sumber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sistem</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tenaga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tipe</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inti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besi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Transformator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sejarah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sebelumnya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ratio L/R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dari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sistem</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Transformator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endParaRPr lang="en-US" dirty="0"/>
          </a:p>
        </p:txBody>
      </p:sp>
      <p:sp>
        <p:nvSpPr>
          <p:cNvPr id="3" name="Rectangle 2"/>
          <p:cNvSpPr/>
          <p:nvPr/>
        </p:nvSpPr>
        <p:spPr>
          <a:xfrm>
            <a:off x="766812" y="1752600"/>
            <a:ext cx="7767587" cy="1631216"/>
          </a:xfrm>
          <a:prstGeom prst="rect">
            <a:avLst/>
          </a:prstGeom>
        </p:spPr>
        <p:txBody>
          <a:bodyPr wrap="square">
            <a:spAutoFit/>
          </a:bodyPr>
          <a:lstStyle/>
          <a:p>
            <a:r>
              <a:rPr lang="en-US"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sirkit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tiga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fasa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beberapa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inrus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selalu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terjadi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satu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atau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beberapa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dari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ketiga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fasa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tegangan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berbeda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fasa</a:t>
            </a:r>
            <a:r>
              <a:rPr lang="en-US" dirty="0">
                <a:latin typeface="Tempus Sans ITC" panose="04020404030D07020202" pitchFamily="82" charset="0"/>
                <a:ea typeface="Times New Roman" panose="02020603050405020304" pitchFamily="18" charset="0"/>
                <a:cs typeface="Times New Roman" panose="02020603050405020304" pitchFamily="18" charset="0"/>
              </a:rPr>
              <a:t> 120</a:t>
            </a:r>
            <a:r>
              <a:rPr lang="en-US" baseline="30000" dirty="0">
                <a:latin typeface="Tempus Sans ITC" panose="04020404030D07020202" pitchFamily="82" charset="0"/>
                <a:ea typeface="Times New Roman" panose="02020603050405020304" pitchFamily="18" charset="0"/>
                <a:cs typeface="Times New Roman" panose="02020603050405020304" pitchFamily="18" charset="0"/>
              </a:rPr>
              <a:t>0</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meskipun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hal</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ini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mungkin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atau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mungkin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tidak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maksimum</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atau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nol</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pda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salah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satu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fasa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Gambar</a:t>
            </a:r>
            <a:r>
              <a:rPr lang="en-US" dirty="0">
                <a:latin typeface="Tempus Sans ITC" panose="04020404030D07020202" pitchFamily="82" charset="0"/>
                <a:ea typeface="Times New Roman" panose="02020603050405020304" pitchFamily="18" charset="0"/>
                <a:cs typeface="Times New Roman" panose="02020603050405020304" pitchFamily="18" charset="0"/>
              </a:rPr>
              <a:t> 8-3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menunjukkan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suatu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tipikal</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transien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inrus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apabila</a:t>
            </a:r>
            <a:r>
              <a:rPr lang="en-US" dirty="0">
                <a:latin typeface="Tempus Sans ITC" panose="04020404030D07020202" pitchFamily="82" charset="0"/>
                <a:ea typeface="Times New Roman" panose="02020603050405020304" pitchFamily="18" charset="0"/>
                <a:cs typeface="Times New Roman" panose="02020603050405020304" pitchFamily="18" charset="0"/>
              </a:rPr>
              <a:t> bank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Transformator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energise</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dari</a:t>
            </a:r>
            <a:r>
              <a:rPr lang="en-US" dirty="0">
                <a:latin typeface="Tempus Sans ITC" panose="04020404030D07020202" pitchFamily="82" charset="0"/>
                <a:ea typeface="Times New Roman" panose="02020603050405020304" pitchFamily="18" charset="0"/>
                <a:cs typeface="Times New Roman" panose="02020603050405020304" pitchFamily="18" charset="0"/>
              </a:rPr>
              <a:t> terminal Y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atau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a:latin typeface="Tempus Sans ITC" panose="04020404030D07020202" pitchFamily="82" charset="0"/>
                <a:ea typeface="Times New Roman" panose="02020603050405020304" pitchFamily="18" charset="0"/>
                <a:cs typeface="Times New Roman" panose="02020603050405020304" pitchFamily="18" charset="0"/>
                <a:sym typeface="Symbol" panose="05050102010706020507" pitchFamily="18" charset="2"/>
              </a:rPr>
              <a: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endParaRPr lang="en-US" dirty="0"/>
          </a:p>
        </p:txBody>
      </p:sp>
      <p:pic>
        <p:nvPicPr>
          <p:cNvPr id="3074" name="Picture 2" descr="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444008"/>
            <a:ext cx="4114800" cy="2725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334000" y="3581400"/>
            <a:ext cx="3048000" cy="2862322"/>
          </a:xfrm>
          <a:prstGeom prst="rect">
            <a:avLst/>
          </a:prstGeom>
        </p:spPr>
        <p:txBody>
          <a:bodyPr wrap="square">
            <a:spAutoFit/>
          </a:bodyPr>
          <a:lstStyle/>
          <a:p>
            <a:pPr algn="just">
              <a:spcAft>
                <a:spcPts val="0"/>
              </a:spcAft>
            </a:pPr>
            <a:r>
              <a:rPr lang="en-US" dirty="0" err="1" smtClean="0">
                <a:latin typeface="Tempus Sans ITC" panose="04020404030D07020202" pitchFamily="82" charset="0"/>
                <a:ea typeface="Times New Roman" panose="02020603050405020304" pitchFamily="18" charset="0"/>
              </a:rPr>
              <a:t>Akhir-akhir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peningkatan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desain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inti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inti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baja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mengahsilkan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penurunan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seluruh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harmonisa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transformator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dengan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kemungkinan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harmonisa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kedua</a:t>
            </a:r>
            <a:r>
              <a:rPr lang="en-US" dirty="0" smtClean="0">
                <a:latin typeface="Tempus Sans ITC" panose="04020404030D07020202" pitchFamily="82" charset="0"/>
                <a:ea typeface="Times New Roman" panose="02020603050405020304" pitchFamily="18" charset="0"/>
              </a:rPr>
              <a:t> paling </a:t>
            </a:r>
            <a:r>
              <a:rPr lang="en-US" dirty="0" err="1" smtClean="0">
                <a:latin typeface="Tempus Sans ITC" panose="04020404030D07020202" pitchFamily="82" charset="0"/>
                <a:ea typeface="Times New Roman" panose="02020603050405020304" pitchFamily="18" charset="0"/>
              </a:rPr>
              <a:t>rendah</a:t>
            </a:r>
            <a:r>
              <a:rPr lang="en-US" dirty="0" smtClean="0">
                <a:latin typeface="Tempus Sans ITC" panose="04020404030D07020202" pitchFamily="82" charset="0"/>
                <a:ea typeface="Times New Roman" panose="02020603050405020304" pitchFamily="18" charset="0"/>
              </a:rPr>
              <a:t> 7%.</a:t>
            </a:r>
            <a:endParaRPr lang="en-US"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3387195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187</a:t>
            </a:fld>
            <a:endParaRPr lang="en-US" altLang="id-ID"/>
          </a:p>
        </p:txBody>
      </p:sp>
      <p:sp>
        <p:nvSpPr>
          <p:cNvPr id="2" name="Rectangle 1"/>
          <p:cNvSpPr/>
          <p:nvPr/>
        </p:nvSpPr>
        <p:spPr>
          <a:xfrm>
            <a:off x="457200" y="304800"/>
            <a:ext cx="7315200" cy="707886"/>
          </a:xfrm>
          <a:prstGeom prst="rect">
            <a:avLst/>
          </a:prstGeom>
        </p:spPr>
        <p:txBody>
          <a:bodyPr wrap="square">
            <a:spAutoFit/>
          </a:bodyPr>
          <a:lstStyle/>
          <a:p>
            <a:pPr algn="just">
              <a:spcAft>
                <a:spcPts val="0"/>
              </a:spcAft>
            </a:pPr>
            <a:r>
              <a:rPr lang="en-US" dirty="0" err="1" smtClean="0">
                <a:latin typeface="Tempus Sans ITC" panose="04020404030D07020202" pitchFamily="82" charset="0"/>
                <a:ea typeface="Times New Roman" panose="02020603050405020304" pitchFamily="18" charset="0"/>
              </a:rPr>
              <a:t>Inrus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dapat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terjadi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3 </a:t>
            </a:r>
            <a:r>
              <a:rPr lang="en-US" dirty="0" err="1" smtClean="0">
                <a:latin typeface="Tempus Sans ITC" panose="04020404030D07020202" pitchFamily="82" charset="0"/>
                <a:ea typeface="Times New Roman" panose="02020603050405020304" pitchFamily="18" charset="0"/>
              </a:rPr>
              <a:t>kondisi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ketiganya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dijelaskan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sebagai</a:t>
            </a:r>
            <a:r>
              <a:rPr lang="en-US" dirty="0" smtClean="0">
                <a:latin typeface="Tempus Sans ITC" panose="04020404030D07020202" pitchFamily="82" charset="0"/>
                <a:ea typeface="Times New Roman" panose="02020603050405020304" pitchFamily="18" charset="0"/>
              </a:rPr>
              <a:t>: 1). </a:t>
            </a:r>
            <a:r>
              <a:rPr lang="es-ES_tradnl" dirty="0" err="1" smtClean="0">
                <a:latin typeface="Tempus Sans ITC" panose="04020404030D07020202" pitchFamily="82" charset="0"/>
                <a:ea typeface="Times New Roman" panose="02020603050405020304" pitchFamily="18" charset="0"/>
              </a:rPr>
              <a:t>Awal</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pertama</a:t>
            </a:r>
            <a:r>
              <a:rPr lang="es-ES_tradnl" dirty="0" smtClean="0">
                <a:latin typeface="Tempus Sans ITC" panose="04020404030D07020202" pitchFamily="82" charset="0"/>
                <a:ea typeface="Times New Roman" panose="02020603050405020304" pitchFamily="18" charset="0"/>
              </a:rPr>
              <a:t>; 2). Receiver dan; 3). </a:t>
            </a:r>
            <a:r>
              <a:rPr lang="es-ES_tradnl" dirty="0" err="1" smtClean="0">
                <a:latin typeface="Tempus Sans ITC" panose="04020404030D07020202" pitchFamily="82" charset="0"/>
                <a:ea typeface="Times New Roman" panose="02020603050405020304" pitchFamily="18" charset="0"/>
              </a:rPr>
              <a:t>Simpatitik</a:t>
            </a:r>
            <a:r>
              <a:rPr lang="es-ES_tradnl" dirty="0" smtClean="0">
                <a:latin typeface="Tempus Sans ITC" panose="04020404030D07020202" pitchFamily="82" charset="0"/>
                <a:ea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457200" y="1219200"/>
            <a:ext cx="3009157" cy="400110"/>
          </a:xfrm>
          <a:prstGeom prst="rect">
            <a:avLst/>
          </a:prstGeom>
        </p:spPr>
        <p:txBody>
          <a:bodyPr wrap="none">
            <a:spAutoFit/>
          </a:bodyPr>
          <a:lstStyle/>
          <a:p>
            <a:pPr algn="just">
              <a:spcAft>
                <a:spcPts val="0"/>
              </a:spcAft>
            </a:pPr>
            <a:r>
              <a:rPr lang="en-US" b="1" dirty="0" smtClean="0">
                <a:latin typeface="Tempus Sans ITC" panose="04020404030D07020202" pitchFamily="82" charset="0"/>
                <a:ea typeface="Times New Roman" panose="02020603050405020304" pitchFamily="18" charset="0"/>
              </a:rPr>
              <a:t>8. 3. 1  </a:t>
            </a:r>
            <a:r>
              <a:rPr lang="en-US" b="1" dirty="0" err="1">
                <a:latin typeface="Tempus Sans ITC" panose="04020404030D07020202" pitchFamily="82" charset="0"/>
                <a:ea typeface="Times New Roman" panose="02020603050405020304" pitchFamily="18" charset="0"/>
              </a:rPr>
              <a:t>A</a:t>
            </a:r>
            <a:r>
              <a:rPr lang="en-US" b="1" dirty="0" err="1" smtClean="0">
                <a:latin typeface="Tempus Sans ITC" panose="04020404030D07020202" pitchFamily="82" charset="0"/>
                <a:ea typeface="Times New Roman" panose="02020603050405020304" pitchFamily="18" charset="0"/>
              </a:rPr>
              <a:t>wal</a:t>
            </a:r>
            <a:r>
              <a:rPr lang="en-US" b="1" dirty="0" smtClean="0">
                <a:latin typeface="Tempus Sans ITC" panose="04020404030D07020202" pitchFamily="82" charset="0"/>
                <a:ea typeface="Times New Roman" panose="02020603050405020304" pitchFamily="18" charset="0"/>
              </a:rPr>
              <a:t> </a:t>
            </a:r>
            <a:r>
              <a:rPr lang="en-US" b="1" dirty="0" err="1" smtClean="0">
                <a:latin typeface="Tempus Sans ITC" panose="04020404030D07020202" pitchFamily="82" charset="0"/>
                <a:ea typeface="Times New Roman" panose="02020603050405020304" pitchFamily="18" charset="0"/>
              </a:rPr>
              <a:t>pertama</a:t>
            </a:r>
            <a:r>
              <a:rPr lang="en-US" b="1" dirty="0" smtClean="0">
                <a:latin typeface="Tempus Sans ITC" panose="04020404030D07020202" pitchFamily="82" charset="0"/>
                <a:ea typeface="Times New Roman" panose="02020603050405020304" pitchFamily="18" charset="0"/>
              </a:rPr>
              <a:t> </a:t>
            </a:r>
            <a:r>
              <a:rPr lang="en-US" b="1" dirty="0" err="1" smtClean="0">
                <a:latin typeface="Tempus Sans ITC" panose="04020404030D07020202" pitchFamily="82" charset="0"/>
                <a:ea typeface="Times New Roman" panose="02020603050405020304" pitchFamily="18" charset="0"/>
              </a:rPr>
              <a:t>inrus</a:t>
            </a:r>
            <a:endParaRPr lang="en-US" b="1"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685800" y="1658235"/>
            <a:ext cx="8001000" cy="1015663"/>
          </a:xfrm>
          <a:prstGeom prst="rect">
            <a:avLst/>
          </a:prstGeom>
        </p:spPr>
        <p:txBody>
          <a:bodyPr wrap="square">
            <a:spAutoFit/>
          </a:bodyPr>
          <a:lstStyle/>
          <a:p>
            <a:pPr algn="just">
              <a:spcAft>
                <a:spcPts val="0"/>
              </a:spcAft>
            </a:pPr>
            <a:r>
              <a:rPr lang="en-US" dirty="0" smtClean="0">
                <a:latin typeface="Tempus Sans ITC" panose="04020404030D07020202" pitchFamily="82" charset="0"/>
                <a:ea typeface="Times New Roman" panose="02020603050405020304" pitchFamily="18" charset="0"/>
              </a:rPr>
              <a:t>Hal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mungkin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terjadi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bilamana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transformator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dienergise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setelah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prioda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lebih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dahulu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deenergise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telah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dikemukakan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diatas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memiliki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potensi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menghasilkan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maksimum</a:t>
            </a:r>
            <a:r>
              <a:rPr lang="en-US" dirty="0" smtClean="0">
                <a:latin typeface="Tempus Sans ITC" panose="04020404030D07020202" pitchFamily="82" charset="0"/>
                <a:ea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470836" y="2952690"/>
            <a:ext cx="2733441" cy="400110"/>
          </a:xfrm>
          <a:prstGeom prst="rect">
            <a:avLst/>
          </a:prstGeom>
        </p:spPr>
        <p:txBody>
          <a:bodyPr wrap="none">
            <a:spAutoFit/>
          </a:bodyPr>
          <a:lstStyle/>
          <a:p>
            <a:pPr algn="just">
              <a:spcAft>
                <a:spcPts val="0"/>
              </a:spcAft>
            </a:pPr>
            <a:r>
              <a:rPr lang="en-US" b="1" dirty="0" smtClean="0">
                <a:latin typeface="Tempus Sans ITC" panose="04020404030D07020202" pitchFamily="82" charset="0"/>
                <a:ea typeface="Times New Roman" panose="02020603050405020304" pitchFamily="18" charset="0"/>
              </a:rPr>
              <a:t>8. 3. 2  </a:t>
            </a:r>
            <a:r>
              <a:rPr lang="en-US" b="1" dirty="0" err="1">
                <a:latin typeface="Tempus Sans ITC" panose="04020404030D07020202" pitchFamily="82" charset="0"/>
                <a:ea typeface="Times New Roman" panose="02020603050405020304" pitchFamily="18" charset="0"/>
              </a:rPr>
              <a:t>P</a:t>
            </a:r>
            <a:r>
              <a:rPr lang="en-US" b="1" dirty="0" err="1" smtClean="0">
                <a:latin typeface="Tempus Sans ITC" panose="04020404030D07020202" pitchFamily="82" charset="0"/>
                <a:ea typeface="Times New Roman" panose="02020603050405020304" pitchFamily="18" charset="0"/>
              </a:rPr>
              <a:t>emulihan</a:t>
            </a:r>
            <a:r>
              <a:rPr lang="en-US" b="1" dirty="0" smtClean="0">
                <a:latin typeface="Tempus Sans ITC" panose="04020404030D07020202" pitchFamily="82" charset="0"/>
                <a:ea typeface="Times New Roman" panose="02020603050405020304" pitchFamily="18" charset="0"/>
              </a:rPr>
              <a:t> </a:t>
            </a:r>
            <a:r>
              <a:rPr lang="en-US" b="1" dirty="0" err="1" smtClean="0">
                <a:latin typeface="Tempus Sans ITC" panose="04020404030D07020202" pitchFamily="82" charset="0"/>
                <a:ea typeface="Times New Roman" panose="02020603050405020304" pitchFamily="18" charset="0"/>
              </a:rPr>
              <a:t>inrus</a:t>
            </a:r>
            <a:endParaRPr lang="en-US" b="1"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685800" y="3429000"/>
            <a:ext cx="7848600" cy="2554545"/>
          </a:xfrm>
          <a:prstGeom prst="rect">
            <a:avLst/>
          </a:prstGeom>
        </p:spPr>
        <p:txBody>
          <a:bodyPr wrap="square">
            <a:spAutoFit/>
          </a:bodyPr>
          <a:lstStyle/>
          <a:p>
            <a:pPr algn="just">
              <a:spcAft>
                <a:spcPts val="0"/>
              </a:spcAft>
            </a:pPr>
            <a:r>
              <a:rPr lang="en-US" dirty="0" err="1" smtClean="0">
                <a:latin typeface="Tempus Sans ITC" panose="04020404030D07020202" pitchFamily="82" charset="0"/>
                <a:ea typeface="Times New Roman" panose="02020603050405020304" pitchFamily="18" charset="0"/>
              </a:rPr>
              <a:t>Selama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atau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sesaat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tegangan</a:t>
            </a:r>
            <a:r>
              <a:rPr lang="en-US" dirty="0" smtClean="0">
                <a:latin typeface="Tempus Sans ITC" panose="04020404030D07020202" pitchFamily="82" charset="0"/>
                <a:ea typeface="Times New Roman" panose="02020603050405020304" pitchFamily="18" charset="0"/>
              </a:rPr>
              <a:t> dip, </a:t>
            </a:r>
            <a:r>
              <a:rPr lang="en-US" dirty="0" err="1" smtClean="0">
                <a:latin typeface="Tempus Sans ITC" panose="04020404030D07020202" pitchFamily="82" charset="0"/>
                <a:ea typeface="Times New Roman" panose="02020603050405020304" pitchFamily="18" charset="0"/>
              </a:rPr>
              <a:t>inrus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mungkin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terjadi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bila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tegangan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kembali</a:t>
            </a:r>
            <a:r>
              <a:rPr lang="en-US" dirty="0" smtClean="0">
                <a:latin typeface="Tempus Sans ITC" panose="04020404030D07020202" pitchFamily="82" charset="0"/>
                <a:ea typeface="Times New Roman" panose="02020603050405020304" pitchFamily="18" charset="0"/>
              </a:rPr>
              <a:t> normal. Hal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disebut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pemulihan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Kasus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terburuk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adalah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eksternal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tiga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fasa</a:t>
            </a:r>
            <a:r>
              <a:rPr lang="en-US" dirty="0" smtClean="0">
                <a:latin typeface="Tempus Sans ITC" panose="04020404030D07020202" pitchFamily="82" charset="0"/>
                <a:ea typeface="Times New Roman" panose="02020603050405020304" pitchFamily="18" charset="0"/>
              </a:rPr>
              <a:t> solid </a:t>
            </a:r>
            <a:r>
              <a:rPr lang="en-US" dirty="0" err="1" smtClean="0">
                <a:latin typeface="Tempus Sans ITC" panose="04020404030D07020202" pitchFamily="82" charset="0"/>
                <a:ea typeface="Times New Roman" panose="02020603050405020304" pitchFamily="18" charset="0"/>
              </a:rPr>
              <a:t>didekat</a:t>
            </a:r>
            <a:r>
              <a:rPr lang="en-US" dirty="0" smtClean="0">
                <a:latin typeface="Tempus Sans ITC" panose="04020404030D07020202" pitchFamily="82" charset="0"/>
                <a:ea typeface="Times New Roman" panose="02020603050405020304" pitchFamily="18" charset="0"/>
              </a:rPr>
              <a:t> bank </a:t>
            </a:r>
            <a:r>
              <a:rPr lang="en-US" dirty="0" err="1" smtClean="0">
                <a:latin typeface="Tempus Sans ITC" panose="04020404030D07020202" pitchFamily="82" charset="0"/>
                <a:ea typeface="Times New Roman" panose="02020603050405020304" pitchFamily="18" charset="0"/>
              </a:rPr>
              <a:t>transformator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Selama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tegangan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menurun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mendekati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nol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transformator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saat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telah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dibebaskan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tegangan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mendadak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kembali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keharga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normalnya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hal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dapat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menimbulkan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magnetisasi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namun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harga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maksimumnya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tidak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lebih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besar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dari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permulaan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karena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transformator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energise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sebagian</a:t>
            </a:r>
            <a:r>
              <a:rPr lang="en-US" dirty="0" smtClean="0">
                <a:latin typeface="Tempus Sans ITC" panose="04020404030D07020202" pitchFamily="82" charset="0"/>
                <a:ea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1305865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188</a:t>
            </a:fld>
            <a:endParaRPr lang="en-US" altLang="id-ID"/>
          </a:p>
        </p:txBody>
      </p:sp>
      <p:sp>
        <p:nvSpPr>
          <p:cNvPr id="2" name="Rectangle 1"/>
          <p:cNvSpPr/>
          <p:nvPr/>
        </p:nvSpPr>
        <p:spPr>
          <a:xfrm>
            <a:off x="304800" y="228600"/>
            <a:ext cx="4572000" cy="400110"/>
          </a:xfrm>
          <a:prstGeom prst="rect">
            <a:avLst/>
          </a:prstGeom>
        </p:spPr>
        <p:txBody>
          <a:bodyPr>
            <a:spAutoFit/>
          </a:bodyPr>
          <a:lstStyle/>
          <a:p>
            <a:pPr algn="just">
              <a:spcAft>
                <a:spcPts val="0"/>
              </a:spcAft>
            </a:pPr>
            <a:r>
              <a:rPr lang="en-US" b="1" dirty="0" smtClean="0">
                <a:latin typeface="Tempus Sans ITC" panose="04020404030D07020202" pitchFamily="82" charset="0"/>
                <a:ea typeface="Times New Roman" panose="02020603050405020304" pitchFamily="18" charset="0"/>
              </a:rPr>
              <a:t>8. 3. 3  </a:t>
            </a:r>
            <a:r>
              <a:rPr lang="en-US" b="1" dirty="0" err="1" smtClean="0">
                <a:latin typeface="Tempus Sans ITC" panose="04020404030D07020202" pitchFamily="82" charset="0"/>
                <a:ea typeface="Times New Roman" panose="02020603050405020304" pitchFamily="18" charset="0"/>
              </a:rPr>
              <a:t>Inrus</a:t>
            </a:r>
            <a:r>
              <a:rPr lang="en-US" b="1" dirty="0" smtClean="0">
                <a:latin typeface="Tempus Sans ITC" panose="04020404030D07020202" pitchFamily="82" charset="0"/>
                <a:ea typeface="Times New Roman" panose="02020603050405020304" pitchFamily="18" charset="0"/>
              </a:rPr>
              <a:t> </a:t>
            </a:r>
            <a:r>
              <a:rPr lang="en-US" b="1" dirty="0" err="1" smtClean="0">
                <a:latin typeface="Tempus Sans ITC" panose="04020404030D07020202" pitchFamily="82" charset="0"/>
                <a:ea typeface="Times New Roman" panose="02020603050405020304" pitchFamily="18" charset="0"/>
              </a:rPr>
              <a:t>magnetisasi</a:t>
            </a:r>
            <a:r>
              <a:rPr lang="en-US" b="1" dirty="0" smtClean="0">
                <a:latin typeface="Tempus Sans ITC" panose="04020404030D07020202" pitchFamily="82" charset="0"/>
                <a:ea typeface="Times New Roman" panose="02020603050405020304" pitchFamily="18" charset="0"/>
              </a:rPr>
              <a:t> </a:t>
            </a:r>
            <a:r>
              <a:rPr lang="en-US" b="1" dirty="0" err="1" smtClean="0">
                <a:latin typeface="Tempus Sans ITC" panose="04020404030D07020202" pitchFamily="82" charset="0"/>
                <a:ea typeface="Times New Roman" panose="02020603050405020304" pitchFamily="18" charset="0"/>
              </a:rPr>
              <a:t>simpatitik</a:t>
            </a:r>
            <a:endParaRPr lang="en-US" b="1"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533400" y="631918"/>
            <a:ext cx="8153400" cy="1323439"/>
          </a:xfrm>
          <a:prstGeom prst="rect">
            <a:avLst/>
          </a:prstGeom>
        </p:spPr>
        <p:txBody>
          <a:bodyPr wrap="square">
            <a:spAutoFit/>
          </a:bodyPr>
          <a:lstStyle/>
          <a:p>
            <a:pPr algn="just">
              <a:spcAft>
                <a:spcPts val="0"/>
              </a:spcAft>
            </a:pPr>
            <a:r>
              <a:rPr lang="en-US" dirty="0" err="1" smtClean="0">
                <a:latin typeface="Tempus Sans ITC" panose="04020404030D07020202" pitchFamily="82" charset="0"/>
                <a:ea typeface="Times New Roman" panose="02020603050405020304" pitchFamily="18" charset="0"/>
              </a:rPr>
              <a:t>Inrus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magnetisasi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dapat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terjadi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sebuah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transformator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energise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bila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transformator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didekatnya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sedang</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energise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Kasus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umum</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kerap</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terjadi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yaitu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saat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memparalel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transformator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kedua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terhadap</a:t>
            </a:r>
            <a:r>
              <a:rPr lang="en-US" dirty="0" smtClean="0">
                <a:latin typeface="Tempus Sans ITC" panose="04020404030D07020202" pitchFamily="82" charset="0"/>
                <a:ea typeface="Times New Roman" panose="02020603050405020304" pitchFamily="18" charset="0"/>
              </a:rPr>
              <a:t> bank </a:t>
            </a:r>
            <a:r>
              <a:rPr lang="en-US" dirty="0" err="1" smtClean="0">
                <a:latin typeface="Tempus Sans ITC" panose="04020404030D07020202" pitchFamily="82" charset="0"/>
                <a:ea typeface="Times New Roman" panose="02020603050405020304" pitchFamily="18" charset="0"/>
              </a:rPr>
              <a:t>transformator</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telah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beroperasi</a:t>
            </a:r>
            <a:r>
              <a:rPr lang="en-US" dirty="0" smtClean="0">
                <a:latin typeface="Tempus Sans ITC" panose="04020404030D07020202" pitchFamily="82" charset="0"/>
                <a:ea typeface="Times New Roman" panose="02020603050405020304" pitchFamily="18" charset="0"/>
              </a:rPr>
              <a:t>. </a:t>
            </a:r>
            <a:endParaRPr lang="en-US" b="1"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533400" y="2057400"/>
            <a:ext cx="8077200" cy="1938992"/>
          </a:xfrm>
          <a:prstGeom prst="rect">
            <a:avLst/>
          </a:prstGeom>
        </p:spPr>
        <p:txBody>
          <a:bodyPr wrap="square">
            <a:spAutoFit/>
          </a:bodyPr>
          <a:lstStyle/>
          <a:p>
            <a:pPr algn="just">
              <a:spcAft>
                <a:spcPts val="0"/>
              </a:spcAft>
            </a:pPr>
            <a:r>
              <a:rPr lang="en-US" dirty="0" err="1">
                <a:latin typeface="Tempus Sans ITC" panose="04020404030D07020202" pitchFamily="82" charset="0"/>
                <a:ea typeface="Times New Roman" panose="02020603050405020304" pitchFamily="18" charset="0"/>
              </a:rPr>
              <a:t>Komponen</a:t>
            </a:r>
            <a:r>
              <a:rPr lang="en-US" dirty="0">
                <a:latin typeface="Tempus Sans ITC" panose="04020404030D07020202" pitchFamily="82" charset="0"/>
                <a:ea typeface="Times New Roman" panose="02020603050405020304" pitchFamily="18" charset="0"/>
              </a:rPr>
              <a:t> dc </a:t>
            </a:r>
            <a:r>
              <a:rPr lang="en-US" dirty="0" err="1">
                <a:latin typeface="Tempus Sans ITC" panose="04020404030D07020202" pitchFamily="82" charset="0"/>
                <a:ea typeface="Times New Roman" panose="02020603050405020304" pitchFamily="18" charset="0"/>
              </a:rPr>
              <a:t>dari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arus</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inrus</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dapat</a:t>
            </a:r>
            <a:r>
              <a:rPr lang="en-US" dirty="0">
                <a:latin typeface="Tempus Sans ITC" panose="04020404030D07020202" pitchFamily="82" charset="0"/>
                <a:ea typeface="Times New Roman" panose="02020603050405020304" pitchFamily="18" charset="0"/>
              </a:rPr>
              <a:t> pula </a:t>
            </a:r>
            <a:r>
              <a:rPr lang="en-US" dirty="0" err="1">
                <a:latin typeface="Tempus Sans ITC" panose="04020404030D07020202" pitchFamily="82" charset="0"/>
                <a:ea typeface="Times New Roman" panose="02020603050405020304" pitchFamily="18" charset="0"/>
              </a:rPr>
              <a:t>membuat</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jenuh</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transformator</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energise</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mengakibatkan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arus</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inrus</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nyata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Arus</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peralihan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ini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bilamana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dijumlahkan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dengan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arus</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inrus</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dari</a:t>
            </a:r>
            <a:r>
              <a:rPr lang="en-US" dirty="0">
                <a:latin typeface="Tempus Sans ITC" panose="04020404030D07020202" pitchFamily="82" charset="0"/>
                <a:ea typeface="Times New Roman" panose="02020603050405020304" pitchFamily="18" charset="0"/>
              </a:rPr>
              <a:t> bank </a:t>
            </a:r>
            <a:r>
              <a:rPr lang="en-US" dirty="0" err="1">
                <a:latin typeface="Tempus Sans ITC" panose="04020404030D07020202" pitchFamily="82" charset="0"/>
                <a:ea typeface="Times New Roman" panose="02020603050405020304" pitchFamily="18" charset="0"/>
              </a:rPr>
              <a:t>transformator</a:t>
            </a:r>
            <a:r>
              <a:rPr lang="en-US" dirty="0">
                <a:latin typeface="Tempus Sans ITC" panose="04020404030D07020202" pitchFamily="82" charset="0"/>
                <a:ea typeface="Times New Roman" panose="02020603050405020304" pitchFamily="18" charset="0"/>
              </a:rPr>
              <a:t> yang </a:t>
            </a:r>
            <a:r>
              <a:rPr lang="en-US" dirty="0" err="1">
                <a:latin typeface="Tempus Sans ITC" panose="04020404030D07020202" pitchFamily="82" charset="0"/>
                <a:ea typeface="Times New Roman" panose="02020603050405020304" pitchFamily="18" charset="0"/>
              </a:rPr>
              <a:t>tengah</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energise</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menghasilkan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suatu</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keseimbangan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arus</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simetris</a:t>
            </a:r>
            <a:r>
              <a:rPr lang="en-US" dirty="0">
                <a:latin typeface="Tempus Sans ITC" panose="04020404030D07020202" pitchFamily="82" charset="0"/>
                <a:ea typeface="Times New Roman" panose="02020603050405020304" pitchFamily="18" charset="0"/>
              </a:rPr>
              <a:t> total yang </a:t>
            </a:r>
            <a:r>
              <a:rPr lang="en-US" dirty="0" err="1">
                <a:latin typeface="Tempus Sans ITC" panose="04020404030D07020202" pitchFamily="82" charset="0"/>
                <a:ea typeface="Times New Roman" panose="02020603050405020304" pitchFamily="18" charset="0"/>
              </a:rPr>
              <a:t>rendah</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pada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harmonisa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Arus</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ini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adalah</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arus</a:t>
            </a:r>
            <a:r>
              <a:rPr lang="en-US" dirty="0">
                <a:latin typeface="Tempus Sans ITC" panose="04020404030D07020202" pitchFamily="82" charset="0"/>
                <a:ea typeface="Times New Roman" panose="02020603050405020304" pitchFamily="18" charset="0"/>
              </a:rPr>
              <a:t> yang </a:t>
            </a:r>
            <a:r>
              <a:rPr lang="en-US" dirty="0" err="1">
                <a:latin typeface="Tempus Sans ITC" panose="04020404030D07020202" pitchFamily="82" charset="0"/>
                <a:ea typeface="Times New Roman" panose="02020603050405020304" pitchFamily="18" charset="0"/>
              </a:rPr>
              <a:t>mengalir</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pada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sumber</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ke</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kedua</a:t>
            </a:r>
            <a:r>
              <a:rPr lang="en-US" dirty="0">
                <a:latin typeface="Tempus Sans ITC" panose="04020404030D07020202" pitchFamily="82" charset="0"/>
                <a:ea typeface="Times New Roman" panose="02020603050405020304" pitchFamily="18" charset="0"/>
              </a:rPr>
              <a:t> bank </a:t>
            </a:r>
            <a:r>
              <a:rPr lang="en-US" dirty="0" err="1">
                <a:latin typeface="Tempus Sans ITC" panose="04020404030D07020202" pitchFamily="82" charset="0"/>
                <a:ea typeface="Times New Roman" panose="02020603050405020304" pitchFamily="18" charset="0"/>
              </a:rPr>
              <a:t>transformator</a:t>
            </a:r>
            <a:r>
              <a:rPr lang="en-US" dirty="0">
                <a:latin typeface="Tempus Sans ITC" panose="04020404030D07020202" pitchFamily="82" charset="0"/>
                <a:ea typeface="Times New Roman" panose="02020603050405020304" pitchFamily="18" charset="0"/>
              </a:rPr>
              <a:t>.</a:t>
            </a:r>
            <a:endParaRPr lang="en-US"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9806312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189</a:t>
            </a:fld>
            <a:endParaRPr lang="en-US" altLang="id-ID"/>
          </a:p>
        </p:txBody>
      </p:sp>
      <p:sp>
        <p:nvSpPr>
          <p:cNvPr id="3" name="Rectangle 2"/>
          <p:cNvSpPr/>
          <p:nvPr/>
        </p:nvSpPr>
        <p:spPr>
          <a:xfrm>
            <a:off x="381000" y="228600"/>
            <a:ext cx="7467600" cy="400110"/>
          </a:xfrm>
          <a:prstGeom prst="rect">
            <a:avLst/>
          </a:prstGeom>
        </p:spPr>
        <p:txBody>
          <a:bodyPr wrap="square">
            <a:spAutoFit/>
          </a:bodyPr>
          <a:lstStyle/>
          <a:p>
            <a:pPr>
              <a:spcAft>
                <a:spcPts val="0"/>
              </a:spcAft>
            </a:pPr>
            <a:r>
              <a:rPr lang="es-ES_tradnl" b="1" cap="all">
                <a:latin typeface="Tempus Sans ITC" panose="04020404030D07020202" pitchFamily="82" charset="0"/>
                <a:ea typeface="Times New Roman" panose="02020603050405020304" pitchFamily="18" charset="0"/>
              </a:rPr>
              <a:t>8. </a:t>
            </a:r>
            <a:r>
              <a:rPr lang="es-ES_tradnl" b="1" cap="all" dirty="0">
                <a:latin typeface="Tempus Sans ITC" panose="04020404030D07020202" pitchFamily="82" charset="0"/>
                <a:ea typeface="Times New Roman" panose="02020603050405020304" pitchFamily="18" charset="0"/>
              </a:rPr>
              <a:t>4  KARAKTERISTIK RELE DIFERENSIAL TRANSFORMATOR</a:t>
            </a:r>
            <a:endParaRPr lang="en-US" b="1" cap="all"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609600" y="685800"/>
            <a:ext cx="8305800" cy="1631216"/>
          </a:xfrm>
          <a:prstGeom prst="rect">
            <a:avLst/>
          </a:prstGeom>
        </p:spPr>
        <p:txBody>
          <a:bodyPr wrap="square">
            <a:spAutoFit/>
          </a:bodyPr>
          <a:lstStyle/>
          <a:p>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penggunaan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pada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Transformator</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Diferensial</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menjadi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sedikit</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kurang</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sensitif</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dan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karakteristik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Diferensial</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tipe</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Persentage</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antara 20 dan 60%.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Hal</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ini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memungkinkan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penggunaan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CT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ratio,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tipe</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karakteristik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berbeda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perbedaan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level</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energise</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primer, dan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perbedaan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Tap</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Transformator</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bila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digunakan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tipe</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ini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endParaRPr lang="en-US" dirty="0"/>
          </a:p>
        </p:txBody>
      </p:sp>
      <p:sp>
        <p:nvSpPr>
          <p:cNvPr id="7" name="Rectangle 6"/>
          <p:cNvSpPr/>
          <p:nvPr/>
        </p:nvSpPr>
        <p:spPr>
          <a:xfrm>
            <a:off x="609600" y="2421304"/>
            <a:ext cx="8077200" cy="707886"/>
          </a:xfrm>
          <a:prstGeom prst="rect">
            <a:avLst/>
          </a:prstGeom>
        </p:spPr>
        <p:txBody>
          <a:bodyPr wrap="square">
            <a:spAutoFit/>
          </a:bodyPr>
          <a:lstStyle/>
          <a:p>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menghindarkan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operasi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yang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tidak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diinginkan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akibat</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terjadi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inrus</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magnetisasi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harus</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a:t>
            </a:r>
            <a:endParaRPr lang="en-US" dirty="0"/>
          </a:p>
        </p:txBody>
      </p:sp>
      <p:sp>
        <p:nvSpPr>
          <p:cNvPr id="8" name="Rectangle 7"/>
          <p:cNvSpPr/>
          <p:nvPr/>
        </p:nvSpPr>
        <p:spPr>
          <a:xfrm>
            <a:off x="609600" y="3137211"/>
            <a:ext cx="7696200" cy="1015663"/>
          </a:xfrm>
          <a:prstGeom prst="rect">
            <a:avLst/>
          </a:prstGeom>
        </p:spPr>
        <p:txBody>
          <a:bodyPr wrap="square">
            <a:spAutoFit/>
          </a:bodyPr>
          <a:lstStyle/>
          <a:p>
            <a:pPr marL="342900" lvl="0" indent="-342900" algn="just">
              <a:spcAft>
                <a:spcPts val="0"/>
              </a:spcAft>
              <a:buFont typeface="+mj-lt"/>
              <a:buAutoNum type="arabicPeriod"/>
            </a:pPr>
            <a:r>
              <a:rPr lang="en-US" dirty="0" err="1" smtClean="0">
                <a:latin typeface="Tempus Sans ITC" panose="04020404030D07020202" pitchFamily="82" charset="0"/>
                <a:ea typeface="Times New Roman" panose="02020603050405020304" pitchFamily="18" charset="0"/>
              </a:rPr>
              <a:t>Didesain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tidak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sensitif</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terhadap</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transien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inrus</a:t>
            </a:r>
            <a:r>
              <a:rPr lang="en-US" dirty="0" smtClean="0">
                <a:latin typeface="Tempus Sans ITC" panose="04020404030D07020202" pitchFamily="82" charset="0"/>
                <a:ea typeface="Times New Roman" panose="02020603050405020304" pitchFamily="18" charset="0"/>
              </a:rPr>
              <a:t>.</a:t>
            </a:r>
            <a:endParaRPr lang="en-US"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n-US" dirty="0" err="1" smtClean="0">
                <a:latin typeface="Tempus Sans ITC" panose="04020404030D07020202" pitchFamily="82" charset="0"/>
                <a:ea typeface="Times New Roman" panose="02020603050405020304" pitchFamily="18" charset="0"/>
              </a:rPr>
              <a:t>Menggunakan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harmonik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mencegah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operasi</a:t>
            </a:r>
            <a:r>
              <a:rPr lang="en-US" dirty="0" smtClean="0">
                <a:latin typeface="Tempus Sans ITC" panose="04020404030D07020202" pitchFamily="82" charset="0"/>
                <a:ea typeface="Times New Roman" panose="02020603050405020304" pitchFamily="18" charset="0"/>
              </a:rPr>
              <a:t>.</a:t>
            </a:r>
            <a:endParaRPr lang="en-US"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s-ES_tradnl" dirty="0" err="1" smtClean="0">
                <a:latin typeface="Tempus Sans ITC" panose="04020404030D07020202" pitchFamily="82" charset="0"/>
                <a:ea typeface="Times New Roman" panose="02020603050405020304" pitchFamily="18" charset="0"/>
              </a:rPr>
              <a:t>Mencegah</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operasi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untuk</a:t>
            </a:r>
            <a:r>
              <a:rPr lang="es-ES_tradnl" dirty="0" smtClean="0">
                <a:latin typeface="Tempus Sans ITC" panose="04020404030D07020202" pitchFamily="82" charset="0"/>
                <a:ea typeface="Times New Roman" panose="02020603050405020304" pitchFamily="18" charset="0"/>
              </a:rPr>
              <a:t> sementara </a:t>
            </a:r>
            <a:r>
              <a:rPr lang="es-ES_tradnl" dirty="0" err="1" smtClean="0">
                <a:latin typeface="Tempus Sans ITC" panose="04020404030D07020202" pitchFamily="82" charset="0"/>
                <a:ea typeface="Times New Roman" panose="02020603050405020304" pitchFamily="18" charset="0"/>
              </a:rPr>
              <a:t>selama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prioda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energise</a:t>
            </a:r>
            <a:r>
              <a:rPr lang="es-ES_tradnl" dirty="0" smtClean="0">
                <a:latin typeface="Tempus Sans ITC" panose="04020404030D07020202" pitchFamily="82" charset="0"/>
                <a:ea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595162" y="4267200"/>
            <a:ext cx="8091638" cy="1631216"/>
          </a:xfrm>
          <a:prstGeom prst="rect">
            <a:avLst/>
          </a:prstGeom>
        </p:spPr>
        <p:txBody>
          <a:bodyPr wrap="square">
            <a:spAutoFit/>
          </a:bodyPr>
          <a:lstStyle/>
          <a:p>
            <a:r>
              <a:rPr lang="es-ES_tradnl" dirty="0" err="1" smtClean="0">
                <a:latin typeface="Tempus Sans ITC" panose="04020404030D07020202" pitchFamily="82" charset="0"/>
                <a:ea typeface="Times New Roman" panose="02020603050405020304" pitchFamily="18" charset="0"/>
                <a:cs typeface="Times New Roman" panose="02020603050405020304" pitchFamily="18" charset="0"/>
              </a:rPr>
              <a:t>Untuk</a:t>
            </a:r>
            <a:r>
              <a:rPr lang="es-ES_tradnl"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cs typeface="Times New Roman" panose="02020603050405020304" pitchFamily="18" charset="0"/>
              </a:rPr>
              <a:t>bank</a:t>
            </a:r>
            <a:r>
              <a:rPr lang="es-ES_tradnl"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cs typeface="Times New Roman" panose="02020603050405020304" pitchFamily="18" charset="0"/>
              </a:rPr>
              <a:t>transformator</a:t>
            </a:r>
            <a:r>
              <a:rPr lang="es-ES_tradnl"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cs typeface="Times New Roman" panose="02020603050405020304" pitchFamily="18" charset="0"/>
              </a:rPr>
              <a:t>kecil</a:t>
            </a:r>
            <a:r>
              <a:rPr lang="es-ES_tradnl" dirty="0" smtClean="0">
                <a:latin typeface="Tempus Sans ITC" panose="04020404030D07020202" pitchFamily="82" charset="0"/>
                <a:ea typeface="Times New Roman" panose="02020603050405020304" pitchFamily="18" charset="0"/>
                <a:cs typeface="Times New Roman" panose="02020603050405020304" pitchFamily="18" charset="0"/>
              </a:rPr>
              <a:t>, yang </a:t>
            </a:r>
            <a:r>
              <a:rPr lang="es-ES_tradnl" dirty="0" err="1" smtClean="0">
                <a:latin typeface="Tempus Sans ITC" panose="04020404030D07020202" pitchFamily="82" charset="0"/>
                <a:ea typeface="Times New Roman" panose="02020603050405020304" pitchFamily="18" charset="0"/>
                <a:cs typeface="Times New Roman" panose="02020603050405020304" pitchFamily="18" charset="0"/>
              </a:rPr>
              <a:t>digunakan</a:t>
            </a:r>
            <a:r>
              <a:rPr lang="es-ES_tradnl" dirty="0" smtClean="0">
                <a:latin typeface="Tempus Sans ITC" panose="04020404030D07020202" pitchFamily="82" charset="0"/>
                <a:ea typeface="Times New Roman" panose="02020603050405020304" pitchFamily="18" charset="0"/>
                <a:cs typeface="Times New Roman" panose="02020603050405020304" pitchFamily="18" charset="0"/>
              </a:rPr>
              <a:t> pada </a:t>
            </a:r>
            <a:r>
              <a:rPr lang="es-ES_tradnl" dirty="0" err="1" smtClean="0">
                <a:latin typeface="Tempus Sans ITC" panose="04020404030D07020202" pitchFamily="82" charset="0"/>
                <a:ea typeface="Times New Roman" panose="02020603050405020304" pitchFamily="18" charset="0"/>
                <a:cs typeface="Times New Roman" panose="02020603050405020304" pitchFamily="18" charset="0"/>
              </a:rPr>
              <a:t>subtransmisi</a:t>
            </a:r>
            <a:r>
              <a:rPr lang="es-ES_tradnl"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cs typeface="Times New Roman" panose="02020603050405020304" pitchFamily="18" charset="0"/>
              </a:rPr>
              <a:t>tegangan</a:t>
            </a:r>
            <a:r>
              <a:rPr lang="es-ES_tradnl"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cs typeface="Times New Roman" panose="02020603050405020304" pitchFamily="18" charset="0"/>
              </a:rPr>
              <a:t>rendah</a:t>
            </a:r>
            <a:r>
              <a:rPr lang="es-ES_tradnl" dirty="0" smtClean="0">
                <a:latin typeface="Tempus Sans ITC" panose="04020404030D07020202" pitchFamily="82" charset="0"/>
                <a:ea typeface="Times New Roman" panose="02020603050405020304" pitchFamily="18" charset="0"/>
                <a:cs typeface="Times New Roman" panose="02020603050405020304" pitchFamily="18" charset="0"/>
              </a:rPr>
              <a:t> dan </a:t>
            </a:r>
            <a:r>
              <a:rPr lang="es-ES_tradnl" dirty="0" err="1" smtClean="0">
                <a:latin typeface="Tempus Sans ITC" panose="04020404030D07020202" pitchFamily="82" charset="0"/>
                <a:ea typeface="Times New Roman" panose="02020603050405020304" pitchFamily="18" charset="0"/>
                <a:cs typeface="Times New Roman" panose="02020603050405020304" pitchFamily="18" charset="0"/>
              </a:rPr>
              <a:t>sistem</a:t>
            </a:r>
            <a:r>
              <a:rPr lang="es-ES_tradnl"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cs typeface="Times New Roman" panose="02020603050405020304" pitchFamily="18" charset="0"/>
              </a:rPr>
              <a:t>distribusi</a:t>
            </a:r>
            <a:r>
              <a:rPr lang="es-ES_tradnl"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cs typeface="Times New Roman" panose="02020603050405020304" pitchFamily="18" charset="0"/>
              </a:rPr>
              <a:t>digunakan</a:t>
            </a:r>
            <a:r>
              <a:rPr lang="es-ES_tradnl"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cs typeface="Times New Roman" panose="02020603050405020304" pitchFamily="18" charset="0"/>
              </a:rPr>
              <a:t>rele</a:t>
            </a:r>
            <a:r>
              <a:rPr lang="es-ES_tradnl"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cs typeface="Times New Roman" panose="02020603050405020304" pitchFamily="18" charset="0"/>
              </a:rPr>
              <a:t>diferensial</a:t>
            </a:r>
            <a:r>
              <a:rPr lang="es-ES_tradnl"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cs typeface="Times New Roman" panose="02020603050405020304" pitchFamily="18" charset="0"/>
              </a:rPr>
              <a:t>elektromekanik</a:t>
            </a:r>
            <a:r>
              <a:rPr lang="es-ES_tradnl"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cs typeface="Times New Roman" panose="02020603050405020304" pitchFamily="18" charset="0"/>
              </a:rPr>
              <a:t>dengan</a:t>
            </a:r>
            <a:r>
              <a:rPr lang="es-ES_tradnl"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cs typeface="Times New Roman" panose="02020603050405020304" pitchFamily="18" charset="0"/>
              </a:rPr>
              <a:t>piringan</a:t>
            </a:r>
            <a:r>
              <a:rPr lang="es-ES_tradnl"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cs typeface="Times New Roman" panose="02020603050405020304" pitchFamily="18" charset="0"/>
              </a:rPr>
              <a:t>induksi</a:t>
            </a:r>
            <a:r>
              <a:rPr lang="es-ES_tradnl"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cs typeface="Times New Roman" panose="02020603050405020304" pitchFamily="18" charset="0"/>
              </a:rPr>
              <a:t>dengan</a:t>
            </a:r>
            <a:r>
              <a:rPr lang="es-ES_tradnl"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cs typeface="Times New Roman" panose="02020603050405020304" pitchFamily="18" charset="0"/>
              </a:rPr>
              <a:t>karakteristik</a:t>
            </a:r>
            <a:r>
              <a:rPr lang="es-ES_tradnl"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cs typeface="Times New Roman" panose="02020603050405020304" pitchFamily="18" charset="0"/>
              </a:rPr>
              <a:t>tipikal</a:t>
            </a:r>
            <a:r>
              <a:rPr lang="es-ES_tradnl" dirty="0" smtClean="0">
                <a:latin typeface="Tempus Sans ITC" panose="04020404030D07020202" pitchFamily="82" charset="0"/>
                <a:ea typeface="Times New Roman" panose="02020603050405020304" pitchFamily="18" charset="0"/>
                <a:cs typeface="Times New Roman" panose="02020603050405020304" pitchFamily="18" charset="0"/>
              </a:rPr>
              <a:t> 50% dan </a:t>
            </a:r>
            <a:r>
              <a:rPr lang="es-ES_tradnl" dirty="0" err="1" smtClean="0">
                <a:latin typeface="Tempus Sans ITC" panose="04020404030D07020202" pitchFamily="82" charset="0"/>
                <a:ea typeface="Times New Roman" panose="02020603050405020304" pitchFamily="18" charset="0"/>
                <a:cs typeface="Times New Roman" panose="02020603050405020304" pitchFamily="18" charset="0"/>
              </a:rPr>
              <a:t>dengan</a:t>
            </a:r>
            <a:r>
              <a:rPr lang="es-ES_tradnl"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cs typeface="Times New Roman" panose="02020603050405020304" pitchFamily="18" charset="0"/>
              </a:rPr>
              <a:t>waktu</a:t>
            </a:r>
            <a:r>
              <a:rPr lang="es-ES_tradnl"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cs typeface="Times New Roman" panose="02020603050405020304" pitchFamily="18" charset="0"/>
              </a:rPr>
              <a:t>operasi</a:t>
            </a:r>
            <a:r>
              <a:rPr lang="es-ES_tradnl" dirty="0" smtClean="0">
                <a:latin typeface="Tempus Sans ITC" panose="04020404030D07020202" pitchFamily="82" charset="0"/>
                <a:ea typeface="Times New Roman" panose="02020603050405020304" pitchFamily="18" charset="0"/>
                <a:cs typeface="Times New Roman" panose="02020603050405020304" pitchFamily="18" charset="0"/>
              </a:rPr>
              <a:t> antara 0,08 </a:t>
            </a:r>
            <a:r>
              <a:rPr lang="es-ES_tradnl" dirty="0" err="1" smtClean="0">
                <a:latin typeface="Tempus Sans ITC" panose="04020404030D07020202" pitchFamily="82" charset="0"/>
                <a:ea typeface="Times New Roman" panose="02020603050405020304" pitchFamily="18" charset="0"/>
                <a:cs typeface="Times New Roman" panose="02020603050405020304" pitchFamily="18" charset="0"/>
              </a:rPr>
              <a:t>sampai</a:t>
            </a:r>
            <a:r>
              <a:rPr lang="es-ES_tradnl" dirty="0" smtClean="0">
                <a:latin typeface="Tempus Sans ITC" panose="04020404030D07020202" pitchFamily="82" charset="0"/>
                <a:ea typeface="Times New Roman" panose="02020603050405020304" pitchFamily="18" charset="0"/>
                <a:cs typeface="Times New Roman" panose="02020603050405020304" pitchFamily="18" charset="0"/>
              </a:rPr>
              <a:t> 0,10 </a:t>
            </a:r>
            <a:r>
              <a:rPr lang="es-ES_tradnl" dirty="0" err="1" smtClean="0">
                <a:latin typeface="Tempus Sans ITC" panose="04020404030D07020202" pitchFamily="82" charset="0"/>
                <a:ea typeface="Times New Roman" panose="02020603050405020304" pitchFamily="18" charset="0"/>
                <a:cs typeface="Times New Roman" panose="02020603050405020304" pitchFamily="18" charset="0"/>
              </a:rPr>
              <a:t>detik</a:t>
            </a:r>
            <a:r>
              <a:rPr lang="es-ES_tradnl" dirty="0" smtClean="0">
                <a:latin typeface="Tempus Sans ITC" panose="04020404030D07020202" pitchFamily="82" charset="0"/>
                <a:ea typeface="Times New Roman" panose="02020603050405020304" pitchFamily="18" charset="0"/>
                <a:cs typeface="Times New Roman" panose="02020603050405020304" pitchFamily="18" charset="0"/>
              </a:rPr>
              <a:t> (5 </a:t>
            </a:r>
            <a:r>
              <a:rPr lang="es-ES_tradnl" dirty="0" err="1" smtClean="0">
                <a:latin typeface="Tempus Sans ITC" panose="04020404030D07020202" pitchFamily="82" charset="0"/>
                <a:ea typeface="Times New Roman" panose="02020603050405020304" pitchFamily="18" charset="0"/>
                <a:cs typeface="Times New Roman" panose="02020603050405020304" pitchFamily="18" charset="0"/>
              </a:rPr>
              <a:t>sampai</a:t>
            </a:r>
            <a:r>
              <a:rPr lang="es-ES_tradnl" dirty="0" smtClean="0">
                <a:latin typeface="Tempus Sans ITC" panose="04020404030D07020202" pitchFamily="82" charset="0"/>
                <a:ea typeface="Times New Roman" panose="02020603050405020304" pitchFamily="18" charset="0"/>
                <a:cs typeface="Times New Roman" panose="02020603050405020304" pitchFamily="18" charset="0"/>
              </a:rPr>
              <a:t> 6 </a:t>
            </a:r>
            <a:r>
              <a:rPr lang="es-ES_tradnl" dirty="0" err="1" smtClean="0">
                <a:latin typeface="Tempus Sans ITC" panose="04020404030D07020202" pitchFamily="82" charset="0"/>
                <a:ea typeface="Times New Roman" panose="02020603050405020304" pitchFamily="18" charset="0"/>
                <a:cs typeface="Times New Roman" panose="02020603050405020304" pitchFamily="18" charset="0"/>
              </a:rPr>
              <a:t>sikle</a:t>
            </a:r>
            <a:r>
              <a:rPr lang="es-ES_tradnl"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cs typeface="Times New Roman" panose="02020603050405020304" pitchFamily="18" charset="0"/>
              </a:rPr>
              <a:t>untuk</a:t>
            </a:r>
            <a:r>
              <a:rPr lang="es-ES_tradnl"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cs typeface="Times New Roman" panose="02020603050405020304" pitchFamily="18" charset="0"/>
              </a:rPr>
              <a:t>frekuensi</a:t>
            </a:r>
            <a:r>
              <a:rPr lang="es-ES_tradnl" dirty="0" smtClean="0">
                <a:latin typeface="Tempus Sans ITC" panose="04020404030D07020202" pitchFamily="82" charset="0"/>
                <a:ea typeface="Times New Roman" panose="02020603050405020304" pitchFamily="18" charset="0"/>
                <a:cs typeface="Times New Roman" panose="02020603050405020304" pitchFamily="18" charset="0"/>
              </a:rPr>
              <a:t> 60 </a:t>
            </a:r>
            <a:r>
              <a:rPr lang="es-ES_tradnl" dirty="0" err="1" smtClean="0">
                <a:latin typeface="Tempus Sans ITC" panose="04020404030D07020202" pitchFamily="82" charset="0"/>
                <a:ea typeface="Times New Roman" panose="02020603050405020304" pitchFamily="18" charset="0"/>
                <a:cs typeface="Times New Roman" panose="02020603050405020304" pitchFamily="18" charset="0"/>
              </a:rPr>
              <a:t>hz</a:t>
            </a:r>
            <a:r>
              <a:rPr lang="es-ES_tradnl" dirty="0" smtClean="0">
                <a:latin typeface="Tempus Sans ITC" panose="04020404030D07020202" pitchFamily="82" charset="0"/>
                <a:ea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1460147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D5EDF2-60BE-4D1F-BD32-A100F0B0D743}" type="datetime1">
              <a:rPr lang="en-US" altLang="id-ID" smtClean="0"/>
              <a:t>5/15/2017</a:t>
            </a:fld>
            <a:endParaRPr lang="en-US" altLang="id-ID"/>
          </a:p>
        </p:txBody>
      </p:sp>
      <p:sp>
        <p:nvSpPr>
          <p:cNvPr id="9" name="Slide Number Placeholder 5"/>
          <p:cNvSpPr>
            <a:spLocks noGrp="1"/>
          </p:cNvSpPr>
          <p:nvPr>
            <p:ph type="sldNum" sz="quarter" idx="12"/>
          </p:nvPr>
        </p:nvSpPr>
        <p:spPr/>
        <p:txBody>
          <a:bodyPr/>
          <a:lstStyle/>
          <a:p>
            <a:fld id="{161857F9-040A-40BE-B68E-484B848C8222}" type="slidenum">
              <a:rPr lang="en-US" altLang="id-ID"/>
              <a:pPr/>
              <a:t>19</a:t>
            </a:fld>
            <a:endParaRPr lang="en-US" altLang="id-ID"/>
          </a:p>
        </p:txBody>
      </p:sp>
      <p:sp>
        <p:nvSpPr>
          <p:cNvPr id="141314" name="Rectangle 2"/>
          <p:cNvSpPr>
            <a:spLocks noChangeArrowheads="1"/>
          </p:cNvSpPr>
          <p:nvPr/>
        </p:nvSpPr>
        <p:spPr bwMode="auto">
          <a:xfrm>
            <a:off x="180975" y="136525"/>
            <a:ext cx="7972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id-ID" b="1">
                <a:solidFill>
                  <a:schemeClr val="accent2"/>
                </a:solidFill>
              </a:rPr>
              <a:t>LANJUTAN</a:t>
            </a:r>
            <a:r>
              <a:rPr lang="id-ID" altLang="id-ID" b="1">
                <a:solidFill>
                  <a:schemeClr val="accent2"/>
                </a:solidFill>
              </a:rPr>
              <a:t>  PROTEKSI UTAMA DAN PROTEKSI CADANGAN</a:t>
            </a:r>
            <a:r>
              <a:rPr lang="en-US" altLang="id-ID"/>
              <a:t> </a:t>
            </a:r>
          </a:p>
        </p:txBody>
      </p:sp>
      <p:sp>
        <p:nvSpPr>
          <p:cNvPr id="141315" name="Rectangle 3"/>
          <p:cNvSpPr>
            <a:spLocks noChangeArrowheads="1"/>
          </p:cNvSpPr>
          <p:nvPr/>
        </p:nvSpPr>
        <p:spPr bwMode="auto">
          <a:xfrm>
            <a:off x="152400" y="609600"/>
            <a:ext cx="8185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a:t>Tipikal kompromi yang sering menjadi pilihan adalah sebagai berikut:</a:t>
            </a:r>
            <a:r>
              <a:rPr lang="en-US" altLang="id-ID"/>
              <a:t> </a:t>
            </a:r>
          </a:p>
        </p:txBody>
      </p:sp>
      <p:sp>
        <p:nvSpPr>
          <p:cNvPr id="141316" name="Rectangle 4"/>
          <p:cNvSpPr>
            <a:spLocks noChangeArrowheads="1"/>
          </p:cNvSpPr>
          <p:nvPr/>
        </p:nvSpPr>
        <p:spPr bwMode="auto">
          <a:xfrm>
            <a:off x="685800" y="1143000"/>
            <a:ext cx="1695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b="1"/>
              <a:t>CT Terpisah</a:t>
            </a:r>
            <a:r>
              <a:rPr lang="en-US" altLang="id-ID"/>
              <a:t> </a:t>
            </a:r>
          </a:p>
        </p:txBody>
      </p:sp>
      <p:sp>
        <p:nvSpPr>
          <p:cNvPr id="141317" name="Rectangle 5"/>
          <p:cNvSpPr>
            <a:spLocks noChangeArrowheads="1"/>
          </p:cNvSpPr>
          <p:nvPr/>
        </p:nvSpPr>
        <p:spPr bwMode="auto">
          <a:xfrm>
            <a:off x="685800" y="1508125"/>
            <a:ext cx="3382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b="1"/>
              <a:t>Menggunakan PT Bersama</a:t>
            </a:r>
            <a:r>
              <a:rPr lang="en-US" altLang="id-ID"/>
              <a:t> </a:t>
            </a:r>
          </a:p>
        </p:txBody>
      </p:sp>
      <p:sp>
        <p:nvSpPr>
          <p:cNvPr id="141318" name="Rectangle 6"/>
          <p:cNvSpPr>
            <a:spLocks noChangeArrowheads="1"/>
          </p:cNvSpPr>
          <p:nvPr/>
        </p:nvSpPr>
        <p:spPr bwMode="auto">
          <a:xfrm>
            <a:off x="685800" y="1889125"/>
            <a:ext cx="31829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b="1"/>
              <a:t>Suplai Pemutus Terpisah</a:t>
            </a:r>
            <a:r>
              <a:rPr lang="en-US" altLang="id-ID"/>
              <a:t> </a:t>
            </a:r>
          </a:p>
        </p:txBody>
      </p:sp>
      <p:sp>
        <p:nvSpPr>
          <p:cNvPr id="141319" name="Rectangle 7"/>
          <p:cNvSpPr>
            <a:spLocks noChangeArrowheads="1"/>
          </p:cNvSpPr>
          <p:nvPr/>
        </p:nvSpPr>
        <p:spPr bwMode="auto">
          <a:xfrm>
            <a:off x="685800" y="2286000"/>
            <a:ext cx="8077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b="1"/>
              <a:t>Proteksi Utama dan Cadangan (atau duplikasi proteksi utama) </a:t>
            </a:r>
            <a:r>
              <a:rPr lang="id-ID" altLang="id-ID"/>
              <a:t>harus beroperasi dengan prinsip yang berbeda</a:t>
            </a:r>
            <a:r>
              <a:rPr lang="en-US" altLang="id-ID"/>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41314"/>
                                        </p:tgtEl>
                                        <p:attrNameLst>
                                          <p:attrName>style.visibility</p:attrName>
                                        </p:attrNameLst>
                                      </p:cBhvr>
                                      <p:to>
                                        <p:strVal val="visible"/>
                                      </p:to>
                                    </p:set>
                                    <p:anim calcmode="lin" valueType="num">
                                      <p:cBhvr>
                                        <p:cTn id="7" dur="1000" fill="hold"/>
                                        <p:tgtEl>
                                          <p:spTgt spid="141314"/>
                                        </p:tgtEl>
                                        <p:attrNameLst>
                                          <p:attrName>ppt_x</p:attrName>
                                        </p:attrNameLst>
                                      </p:cBhvr>
                                      <p:tavLst>
                                        <p:tav tm="0">
                                          <p:val>
                                            <p:strVal val="#ppt_x-.2"/>
                                          </p:val>
                                        </p:tav>
                                        <p:tav tm="100000">
                                          <p:val>
                                            <p:strVal val="#ppt_x"/>
                                          </p:val>
                                        </p:tav>
                                      </p:tavLst>
                                    </p:anim>
                                    <p:anim calcmode="lin" valueType="num">
                                      <p:cBhvr>
                                        <p:cTn id="8" dur="1000" fill="hold"/>
                                        <p:tgtEl>
                                          <p:spTgt spid="1413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13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41315"/>
                                        </p:tgtEl>
                                        <p:attrNameLst>
                                          <p:attrName>style.visibility</p:attrName>
                                        </p:attrNameLst>
                                      </p:cBhvr>
                                      <p:to>
                                        <p:strVal val="visible"/>
                                      </p:to>
                                    </p:set>
                                    <p:anim calcmode="lin" valueType="num">
                                      <p:cBhvr>
                                        <p:cTn id="14" dur="1000" fill="hold"/>
                                        <p:tgtEl>
                                          <p:spTgt spid="141315"/>
                                        </p:tgtEl>
                                        <p:attrNameLst>
                                          <p:attrName>ppt_x</p:attrName>
                                        </p:attrNameLst>
                                      </p:cBhvr>
                                      <p:tavLst>
                                        <p:tav tm="0">
                                          <p:val>
                                            <p:strVal val="#ppt_x-.2"/>
                                          </p:val>
                                        </p:tav>
                                        <p:tav tm="100000">
                                          <p:val>
                                            <p:strVal val="#ppt_x"/>
                                          </p:val>
                                        </p:tav>
                                      </p:tavLst>
                                    </p:anim>
                                    <p:anim calcmode="lin" valueType="num">
                                      <p:cBhvr>
                                        <p:cTn id="15" dur="1000" fill="hold"/>
                                        <p:tgtEl>
                                          <p:spTgt spid="14131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4131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41316"/>
                                        </p:tgtEl>
                                        <p:attrNameLst>
                                          <p:attrName>style.visibility</p:attrName>
                                        </p:attrNameLst>
                                      </p:cBhvr>
                                      <p:to>
                                        <p:strVal val="visible"/>
                                      </p:to>
                                    </p:set>
                                    <p:anim calcmode="lin" valueType="num">
                                      <p:cBhvr>
                                        <p:cTn id="21" dur="1000" fill="hold"/>
                                        <p:tgtEl>
                                          <p:spTgt spid="141316"/>
                                        </p:tgtEl>
                                        <p:attrNameLst>
                                          <p:attrName>ppt_x</p:attrName>
                                        </p:attrNameLst>
                                      </p:cBhvr>
                                      <p:tavLst>
                                        <p:tav tm="0">
                                          <p:val>
                                            <p:strVal val="#ppt_x-.2"/>
                                          </p:val>
                                        </p:tav>
                                        <p:tav tm="100000">
                                          <p:val>
                                            <p:strVal val="#ppt_x"/>
                                          </p:val>
                                        </p:tav>
                                      </p:tavLst>
                                    </p:anim>
                                    <p:anim calcmode="lin" valueType="num">
                                      <p:cBhvr>
                                        <p:cTn id="22" dur="1000" fill="hold"/>
                                        <p:tgtEl>
                                          <p:spTgt spid="14131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4131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41317"/>
                                        </p:tgtEl>
                                        <p:attrNameLst>
                                          <p:attrName>style.visibility</p:attrName>
                                        </p:attrNameLst>
                                      </p:cBhvr>
                                      <p:to>
                                        <p:strVal val="visible"/>
                                      </p:to>
                                    </p:set>
                                    <p:anim calcmode="lin" valueType="num">
                                      <p:cBhvr>
                                        <p:cTn id="28" dur="1000" fill="hold"/>
                                        <p:tgtEl>
                                          <p:spTgt spid="141317"/>
                                        </p:tgtEl>
                                        <p:attrNameLst>
                                          <p:attrName>ppt_x</p:attrName>
                                        </p:attrNameLst>
                                      </p:cBhvr>
                                      <p:tavLst>
                                        <p:tav tm="0">
                                          <p:val>
                                            <p:strVal val="#ppt_x-.2"/>
                                          </p:val>
                                        </p:tav>
                                        <p:tav tm="100000">
                                          <p:val>
                                            <p:strVal val="#ppt_x"/>
                                          </p:val>
                                        </p:tav>
                                      </p:tavLst>
                                    </p:anim>
                                    <p:anim calcmode="lin" valueType="num">
                                      <p:cBhvr>
                                        <p:cTn id="29" dur="1000" fill="hold"/>
                                        <p:tgtEl>
                                          <p:spTgt spid="141317"/>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4131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141318"/>
                                        </p:tgtEl>
                                        <p:attrNameLst>
                                          <p:attrName>style.visibility</p:attrName>
                                        </p:attrNameLst>
                                      </p:cBhvr>
                                      <p:to>
                                        <p:strVal val="visible"/>
                                      </p:to>
                                    </p:set>
                                    <p:anim calcmode="lin" valueType="num">
                                      <p:cBhvr>
                                        <p:cTn id="35" dur="1000" fill="hold"/>
                                        <p:tgtEl>
                                          <p:spTgt spid="141318"/>
                                        </p:tgtEl>
                                        <p:attrNameLst>
                                          <p:attrName>ppt_x</p:attrName>
                                        </p:attrNameLst>
                                      </p:cBhvr>
                                      <p:tavLst>
                                        <p:tav tm="0">
                                          <p:val>
                                            <p:strVal val="#ppt_x-.2"/>
                                          </p:val>
                                        </p:tav>
                                        <p:tav tm="100000">
                                          <p:val>
                                            <p:strVal val="#ppt_x"/>
                                          </p:val>
                                        </p:tav>
                                      </p:tavLst>
                                    </p:anim>
                                    <p:anim calcmode="lin" valueType="num">
                                      <p:cBhvr>
                                        <p:cTn id="36" dur="1000" fill="hold"/>
                                        <p:tgtEl>
                                          <p:spTgt spid="141318"/>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4131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41319"/>
                                        </p:tgtEl>
                                        <p:attrNameLst>
                                          <p:attrName>style.visibility</p:attrName>
                                        </p:attrNameLst>
                                      </p:cBhvr>
                                      <p:to>
                                        <p:strVal val="visible"/>
                                      </p:to>
                                    </p:set>
                                    <p:anim calcmode="lin" valueType="num">
                                      <p:cBhvr>
                                        <p:cTn id="42" dur="1000" fill="hold"/>
                                        <p:tgtEl>
                                          <p:spTgt spid="141319"/>
                                        </p:tgtEl>
                                        <p:attrNameLst>
                                          <p:attrName>ppt_x</p:attrName>
                                        </p:attrNameLst>
                                      </p:cBhvr>
                                      <p:tavLst>
                                        <p:tav tm="0">
                                          <p:val>
                                            <p:strVal val="#ppt_x-.2"/>
                                          </p:val>
                                        </p:tav>
                                        <p:tav tm="100000">
                                          <p:val>
                                            <p:strVal val="#ppt_x"/>
                                          </p:val>
                                        </p:tav>
                                      </p:tavLst>
                                    </p:anim>
                                    <p:anim calcmode="lin" valueType="num">
                                      <p:cBhvr>
                                        <p:cTn id="43" dur="1000" fill="hold"/>
                                        <p:tgtEl>
                                          <p:spTgt spid="141319"/>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41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4" grpId="0"/>
      <p:bldP spid="141315" grpId="0"/>
      <p:bldP spid="141316" grpId="0"/>
      <p:bldP spid="141317" grpId="0"/>
      <p:bldP spid="141318" grpId="0"/>
      <p:bldP spid="141319" grpId="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190</a:t>
            </a:fld>
            <a:endParaRPr lang="en-US" altLang="id-ID"/>
          </a:p>
        </p:txBody>
      </p:sp>
      <p:sp>
        <p:nvSpPr>
          <p:cNvPr id="2" name="Rectangle 1"/>
          <p:cNvSpPr/>
          <p:nvPr/>
        </p:nvSpPr>
        <p:spPr>
          <a:xfrm>
            <a:off x="489284" y="304800"/>
            <a:ext cx="8426116" cy="1631216"/>
          </a:xfrm>
          <a:prstGeom prst="rect">
            <a:avLst/>
          </a:prstGeom>
        </p:spPr>
        <p:txBody>
          <a:bodyPr wrap="square">
            <a:spAutoFit/>
          </a:bodyPr>
          <a:lstStyle/>
          <a:p>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Tipe</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ini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cukup</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imum</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terhadap</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inrus</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Umumnya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pada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sistem</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sepereti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ini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inrus</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tidak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membahayakan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dan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transien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yang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terjadi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dapat</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diredam</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cepat</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karena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adanya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resistansi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sistem</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diferensial</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piringan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induksi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tidak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dapat</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beroperasi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efisien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bilamana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terdapat</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distorsi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gelombang</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offset yang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tinggi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dan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juga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tidak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mampu</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beroperasi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pada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sistem</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dc.</a:t>
            </a:r>
            <a:endParaRPr lang="en-US" dirty="0"/>
          </a:p>
        </p:txBody>
      </p:sp>
      <p:sp>
        <p:nvSpPr>
          <p:cNvPr id="3" name="Rectangle 2"/>
          <p:cNvSpPr/>
          <p:nvPr/>
        </p:nvSpPr>
        <p:spPr>
          <a:xfrm>
            <a:off x="497304" y="2133600"/>
            <a:ext cx="8189495" cy="1938992"/>
          </a:xfrm>
          <a:prstGeom prst="rect">
            <a:avLst/>
          </a:prstGeom>
        </p:spPr>
        <p:txBody>
          <a:bodyPr wrap="square">
            <a:spAutoFit/>
          </a:bodyPr>
          <a:lstStyle/>
          <a:p>
            <a:pPr algn="just">
              <a:spcAft>
                <a:spcPts val="0"/>
              </a:spcAft>
            </a:pPr>
            <a:r>
              <a:rPr lang="es-ES_tradnl" dirty="0" err="1" smtClean="0">
                <a:latin typeface="Tempus Sans ITC" panose="04020404030D07020202" pitchFamily="82" charset="0"/>
                <a:ea typeface="Times New Roman" panose="02020603050405020304" pitchFamily="18" charset="0"/>
              </a:rPr>
              <a:t>Untuk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bank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transformator</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ukuran</a:t>
            </a:r>
            <a:r>
              <a:rPr lang="es-ES_tradnl" dirty="0" smtClean="0">
                <a:latin typeface="Tempus Sans ITC" panose="04020404030D07020202" pitchFamily="82" charset="0"/>
                <a:ea typeface="Times New Roman" panose="02020603050405020304" pitchFamily="18" charset="0"/>
              </a:rPr>
              <a:t> besar, </a:t>
            </a:r>
            <a:r>
              <a:rPr lang="es-ES_tradnl" dirty="0" err="1" smtClean="0">
                <a:latin typeface="Tempus Sans ITC" panose="04020404030D07020202" pitchFamily="82" charset="0"/>
                <a:ea typeface="Times New Roman" panose="02020603050405020304" pitchFamily="18" charset="0"/>
              </a:rPr>
              <a:t>bank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transformator</a:t>
            </a:r>
            <a:r>
              <a:rPr lang="es-ES_tradnl" dirty="0" smtClean="0">
                <a:latin typeface="Tempus Sans ITC" panose="04020404030D07020202" pitchFamily="82" charset="0"/>
                <a:ea typeface="Times New Roman" panose="02020603050405020304" pitchFamily="18" charset="0"/>
              </a:rPr>
              <a:t> pada </a:t>
            </a:r>
            <a:r>
              <a:rPr lang="es-ES_tradnl" dirty="0" err="1" smtClean="0">
                <a:latin typeface="Tempus Sans ITC" panose="04020404030D07020202" pitchFamily="82" charset="0"/>
                <a:ea typeface="Times New Roman" panose="02020603050405020304" pitchFamily="18" charset="0"/>
              </a:rPr>
              <a:t>sistem</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tegangan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tinggi</a:t>
            </a:r>
            <a:r>
              <a:rPr lang="es-ES_tradnl" dirty="0" smtClean="0">
                <a:latin typeface="Tempus Sans ITC" panose="04020404030D07020202" pitchFamily="82" charset="0"/>
                <a:ea typeface="Times New Roman" panose="02020603050405020304" pitchFamily="18" charset="0"/>
              </a:rPr>
              <a:t> dan </a:t>
            </a:r>
            <a:r>
              <a:rPr lang="es-ES_tradnl" dirty="0" err="1" smtClean="0">
                <a:latin typeface="Tempus Sans ITC" panose="04020404030D07020202" pitchFamily="82" charset="0"/>
                <a:ea typeface="Times New Roman" panose="02020603050405020304" pitchFamily="18" charset="0"/>
              </a:rPr>
              <a:t>atau</a:t>
            </a:r>
            <a:r>
              <a:rPr lang="es-ES_tradnl" dirty="0" smtClean="0">
                <a:latin typeface="Tempus Sans ITC" panose="04020404030D07020202" pitchFamily="82" charset="0"/>
                <a:ea typeface="Times New Roman" panose="02020603050405020304" pitchFamily="18" charset="0"/>
              </a:rPr>
              <a:t> dimana </a:t>
            </a:r>
            <a:r>
              <a:rPr lang="es-ES_tradnl" dirty="0" err="1" smtClean="0">
                <a:latin typeface="Tempus Sans ITC" panose="04020404030D07020202" pitchFamily="82" charset="0"/>
                <a:ea typeface="Times New Roman" panose="02020603050405020304" pitchFamily="18" charset="0"/>
              </a:rPr>
              <a:t>diperlukan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rele</a:t>
            </a:r>
            <a:r>
              <a:rPr lang="es-ES_tradnl" dirty="0" smtClean="0">
                <a:latin typeface="Tempus Sans ITC" panose="04020404030D07020202" pitchFamily="82" charset="0"/>
                <a:ea typeface="Times New Roman" panose="02020603050405020304" pitchFamily="18" charset="0"/>
              </a:rPr>
              <a:t> yang </a:t>
            </a:r>
            <a:r>
              <a:rPr lang="es-ES_tradnl" dirty="0" err="1" smtClean="0">
                <a:latin typeface="Tempus Sans ITC" panose="04020404030D07020202" pitchFamily="82" charset="0"/>
                <a:ea typeface="Times New Roman" panose="02020603050405020304" pitchFamily="18" charset="0"/>
              </a:rPr>
              <a:t>tidak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akan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beroperasi</a:t>
            </a:r>
            <a:r>
              <a:rPr lang="es-ES_tradnl" dirty="0" smtClean="0">
                <a:latin typeface="Tempus Sans ITC" panose="04020404030D07020202" pitchFamily="82" charset="0"/>
                <a:ea typeface="Times New Roman" panose="02020603050405020304" pitchFamily="18" charset="0"/>
              </a:rPr>
              <a:t> pada </a:t>
            </a:r>
            <a:r>
              <a:rPr lang="es-ES_tradnl" dirty="0" err="1" smtClean="0">
                <a:latin typeface="Tempus Sans ITC" panose="04020404030D07020202" pitchFamily="82" charset="0"/>
                <a:ea typeface="Times New Roman" panose="02020603050405020304" pitchFamily="18" charset="0"/>
              </a:rPr>
              <a:t>saat</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terjadi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arus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inrus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maka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digunakan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rele</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diferensial</a:t>
            </a:r>
            <a:r>
              <a:rPr lang="es-ES_tradnl" dirty="0" smtClean="0">
                <a:latin typeface="Tempus Sans ITC" panose="04020404030D07020202" pitchFamily="82" charset="0"/>
                <a:ea typeface="Times New Roman" panose="02020603050405020304" pitchFamily="18" charset="0"/>
              </a:rPr>
              <a:t> yang </a:t>
            </a:r>
            <a:r>
              <a:rPr lang="es-ES_tradnl" dirty="0" err="1" smtClean="0">
                <a:latin typeface="Tempus Sans ITC" panose="04020404030D07020202" pitchFamily="82" charset="0"/>
                <a:ea typeface="Times New Roman" panose="02020603050405020304" pitchFamily="18" charset="0"/>
              </a:rPr>
              <a:t>tahan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terhadap</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harmonisa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Untuk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gangguan</a:t>
            </a:r>
            <a:r>
              <a:rPr lang="es-ES_tradnl" dirty="0" smtClean="0">
                <a:latin typeface="Tempus Sans ITC" panose="04020404030D07020202" pitchFamily="82" charset="0"/>
                <a:ea typeface="Times New Roman" panose="02020603050405020304" pitchFamily="18" charset="0"/>
              </a:rPr>
              <a:t> dimana </a:t>
            </a:r>
            <a:r>
              <a:rPr lang="es-ES_tradnl" dirty="0" err="1" smtClean="0">
                <a:latin typeface="Tempus Sans ITC" panose="04020404030D07020202" pitchFamily="82" charset="0"/>
                <a:ea typeface="Times New Roman" panose="02020603050405020304" pitchFamily="18" charset="0"/>
              </a:rPr>
              <a:t>tingkat</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harmonisa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rendah</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sehingga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penanganan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harmonisa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memberikan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fungsi</a:t>
            </a:r>
            <a:r>
              <a:rPr lang="es-ES_tradnl" dirty="0" smtClean="0">
                <a:latin typeface="Tempus Sans ITC" panose="04020404030D07020202" pitchFamily="82" charset="0"/>
                <a:ea typeface="Times New Roman" panose="02020603050405020304" pitchFamily="18" charset="0"/>
              </a:rPr>
              <a:t> yang </a:t>
            </a:r>
            <a:r>
              <a:rPr lang="es-ES_tradnl" dirty="0" err="1" smtClean="0">
                <a:latin typeface="Tempus Sans ITC" panose="04020404030D07020202" pitchFamily="82" charset="0"/>
                <a:ea typeface="Times New Roman" panose="02020603050405020304" pitchFamily="18" charset="0"/>
              </a:rPr>
              <a:t>efektif</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untuk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menekan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arus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inrus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dari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arus-arus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gangguan</a:t>
            </a:r>
            <a:r>
              <a:rPr lang="es-ES_tradnl" dirty="0" smtClean="0">
                <a:latin typeface="Tempus Sans ITC" panose="04020404030D07020202" pitchFamily="82" charset="0"/>
                <a:ea typeface="Times New Roman" panose="02020603050405020304" pitchFamily="18" charset="0"/>
              </a:rPr>
              <a:t>. </a:t>
            </a:r>
            <a:endParaRPr lang="en-US" b="1"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499710" y="4191000"/>
            <a:ext cx="7958490" cy="1938992"/>
          </a:xfrm>
          <a:prstGeom prst="rect">
            <a:avLst/>
          </a:prstGeom>
        </p:spPr>
        <p:txBody>
          <a:bodyPr wrap="square">
            <a:spAutoFit/>
          </a:bodyPr>
          <a:lstStyle/>
          <a:p>
            <a:pPr algn="just">
              <a:spcAft>
                <a:spcPts val="0"/>
              </a:spcAft>
            </a:pPr>
            <a:r>
              <a:rPr lang="es-ES_tradnl" dirty="0" err="1">
                <a:latin typeface="Tempus Sans ITC" panose="04020404030D07020202" pitchFamily="82" charset="0"/>
                <a:ea typeface="Times New Roman" panose="02020603050405020304" pitchFamily="18" charset="0"/>
              </a:rPr>
              <a:t>Harmonisa</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kedua</a:t>
            </a:r>
            <a:r>
              <a:rPr lang="es-ES_tradnl" dirty="0">
                <a:latin typeface="Tempus Sans ITC" panose="04020404030D07020202" pitchFamily="82" charset="0"/>
                <a:ea typeface="Times New Roman" panose="02020603050405020304" pitchFamily="18" charset="0"/>
              </a:rPr>
              <a:t>, yang </a:t>
            </a:r>
            <a:r>
              <a:rPr lang="es-ES_tradnl" dirty="0" err="1">
                <a:latin typeface="Tempus Sans ITC" panose="04020404030D07020202" pitchFamily="82" charset="0"/>
                <a:ea typeface="Times New Roman" panose="02020603050405020304" pitchFamily="18" charset="0"/>
              </a:rPr>
              <a:t>merupakan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komponen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utama</a:t>
            </a:r>
            <a:r>
              <a:rPr lang="es-ES_tradnl" dirty="0">
                <a:latin typeface="Tempus Sans ITC" panose="04020404030D07020202" pitchFamily="82" charset="0"/>
                <a:ea typeface="Times New Roman" panose="02020603050405020304" pitchFamily="18" charset="0"/>
              </a:rPr>
              <a:t> pada </a:t>
            </a:r>
            <a:r>
              <a:rPr lang="es-ES_tradnl" dirty="0" err="1">
                <a:latin typeface="Tempus Sans ITC" panose="04020404030D07020202" pitchFamily="82" charset="0"/>
                <a:ea typeface="Times New Roman" panose="02020603050405020304" pitchFamily="18" charset="0"/>
              </a:rPr>
              <a:t>gelombang</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inrus</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digunakan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untuk</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menahan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atau</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mencegah</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operasi</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rele</a:t>
            </a:r>
            <a:r>
              <a:rPr lang="es-ES_tradnl" dirty="0">
                <a:latin typeface="Tempus Sans ITC" panose="04020404030D07020202" pitchFamily="82" charset="0"/>
                <a:ea typeface="Times New Roman" panose="02020603050405020304" pitchFamily="18" charset="0"/>
              </a:rPr>
              <a:t>. Pada </a:t>
            </a:r>
            <a:r>
              <a:rPr lang="es-ES_tradnl" dirty="0" err="1">
                <a:latin typeface="Tempus Sans ITC" panose="04020404030D07020202" pitchFamily="82" charset="0"/>
                <a:ea typeface="Times New Roman" panose="02020603050405020304" pitchFamily="18" charset="0"/>
              </a:rPr>
              <a:t>beberapa</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tipe</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desain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digunakan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sendiri</a:t>
            </a:r>
            <a:r>
              <a:rPr lang="es-ES_tradnl" dirty="0">
                <a:latin typeface="Tempus Sans ITC" panose="04020404030D07020202" pitchFamily="82" charset="0"/>
                <a:ea typeface="Times New Roman" panose="02020603050405020304" pitchFamily="18" charset="0"/>
              </a:rPr>
              <a:t>, pada </a:t>
            </a:r>
            <a:r>
              <a:rPr lang="es-ES_tradnl" dirty="0" err="1">
                <a:latin typeface="Tempus Sans ITC" panose="04020404030D07020202" pitchFamily="82" charset="0"/>
                <a:ea typeface="Times New Roman" panose="02020603050405020304" pitchFamily="18" charset="0"/>
              </a:rPr>
              <a:t>desain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lain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dikombinasikan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dengan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harmonisa</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lain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Tipikal</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arus</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angkat</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untuk</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rele-rele</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jenis</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ini</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bervariasi</a:t>
            </a:r>
            <a:r>
              <a:rPr lang="es-ES_tradnl" dirty="0">
                <a:latin typeface="Tempus Sans ITC" panose="04020404030D07020202" pitchFamily="82" charset="0"/>
                <a:ea typeface="Times New Roman" panose="02020603050405020304" pitchFamily="18" charset="0"/>
              </a:rPr>
              <a:t> antara 0,75 </a:t>
            </a:r>
            <a:r>
              <a:rPr lang="es-ES_tradnl" dirty="0" err="1">
                <a:latin typeface="Tempus Sans ITC" panose="04020404030D07020202" pitchFamily="82" charset="0"/>
                <a:ea typeface="Times New Roman" panose="02020603050405020304" pitchFamily="18" charset="0"/>
              </a:rPr>
              <a:t>sampai</a:t>
            </a:r>
            <a:r>
              <a:rPr lang="es-ES_tradnl" dirty="0">
                <a:latin typeface="Tempus Sans ITC" panose="04020404030D07020202" pitchFamily="82" charset="0"/>
                <a:ea typeface="Times New Roman" panose="02020603050405020304" pitchFamily="18" charset="0"/>
              </a:rPr>
              <a:t> 2,5 A </a:t>
            </a:r>
            <a:r>
              <a:rPr lang="es-ES_tradnl" dirty="0" err="1">
                <a:latin typeface="Tempus Sans ITC" panose="04020404030D07020202" pitchFamily="82" charset="0"/>
                <a:ea typeface="Times New Roman" panose="02020603050405020304" pitchFamily="18" charset="0"/>
              </a:rPr>
              <a:t>dengan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waktu</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operasi</a:t>
            </a:r>
            <a:r>
              <a:rPr lang="es-ES_tradnl" dirty="0">
                <a:latin typeface="Tempus Sans ITC" panose="04020404030D07020202" pitchFamily="82" charset="0"/>
                <a:ea typeface="Times New Roman" panose="02020603050405020304" pitchFamily="18" charset="0"/>
              </a:rPr>
              <a:t> 0,015 </a:t>
            </a:r>
            <a:r>
              <a:rPr lang="es-ES_tradnl" dirty="0" err="1">
                <a:latin typeface="Tempus Sans ITC" panose="04020404030D07020202" pitchFamily="82" charset="0"/>
                <a:ea typeface="Times New Roman" panose="02020603050405020304" pitchFamily="18" charset="0"/>
              </a:rPr>
              <a:t>sampai</a:t>
            </a:r>
            <a:r>
              <a:rPr lang="es-ES_tradnl" dirty="0">
                <a:latin typeface="Tempus Sans ITC" panose="04020404030D07020202" pitchFamily="82" charset="0"/>
                <a:ea typeface="Times New Roman" panose="02020603050405020304" pitchFamily="18" charset="0"/>
              </a:rPr>
              <a:t> 0,03 </a:t>
            </a:r>
            <a:r>
              <a:rPr lang="es-ES_tradnl" dirty="0" err="1">
                <a:latin typeface="Tempus Sans ITC" panose="04020404030D07020202" pitchFamily="82" charset="0"/>
                <a:ea typeface="Times New Roman" panose="02020603050405020304" pitchFamily="18" charset="0"/>
              </a:rPr>
              <a:t>detik</a:t>
            </a:r>
            <a:r>
              <a:rPr lang="es-ES_tradnl" dirty="0">
                <a:latin typeface="Tempus Sans ITC" panose="04020404030D07020202" pitchFamily="82" charset="0"/>
                <a:ea typeface="Times New Roman" panose="02020603050405020304" pitchFamily="18" charset="0"/>
              </a:rPr>
              <a:t>.</a:t>
            </a:r>
            <a:endParaRPr lang="en-US"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4787569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191</a:t>
            </a:fld>
            <a:endParaRPr lang="en-US" altLang="id-ID"/>
          </a:p>
        </p:txBody>
      </p:sp>
      <p:sp>
        <p:nvSpPr>
          <p:cNvPr id="2" name="Rectangle 1"/>
          <p:cNvSpPr/>
          <p:nvPr/>
        </p:nvSpPr>
        <p:spPr>
          <a:xfrm>
            <a:off x="304800" y="152400"/>
            <a:ext cx="8686800" cy="369332"/>
          </a:xfrm>
          <a:prstGeom prst="rect">
            <a:avLst/>
          </a:prstGeom>
        </p:spPr>
        <p:txBody>
          <a:bodyPr wrap="square">
            <a:spAutoFit/>
          </a:bodyPr>
          <a:lstStyle/>
          <a:p>
            <a:pPr>
              <a:spcAft>
                <a:spcPts val="0"/>
              </a:spcAft>
            </a:pPr>
            <a:r>
              <a:rPr lang="es-ES_tradnl" sz="1800" b="1" cap="all" dirty="0">
                <a:latin typeface="Tempus Sans ITC" panose="04020404030D07020202" pitchFamily="82" charset="0"/>
                <a:ea typeface="Times New Roman" panose="02020603050405020304" pitchFamily="18" charset="0"/>
              </a:rPr>
              <a:t>8. 5  APLIKASI DAN HUBUNGAN RELE DIFERENSIAL PADA TRANSFORMATOR</a:t>
            </a:r>
            <a:endParaRPr lang="en-US" sz="1800"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533400" y="534566"/>
            <a:ext cx="8153400" cy="1631216"/>
          </a:xfrm>
          <a:prstGeom prst="rect">
            <a:avLst/>
          </a:prstGeom>
        </p:spPr>
        <p:txBody>
          <a:bodyPr wrap="square">
            <a:spAutoFit/>
          </a:bodyPr>
          <a:lstStyle/>
          <a:p>
            <a:pPr algn="just">
              <a:spcAft>
                <a:spcPts val="0"/>
              </a:spcAft>
            </a:pPr>
            <a:r>
              <a:rPr lang="es-ES_tradnl" dirty="0" smtClean="0">
                <a:latin typeface="Tempus Sans ITC" panose="04020404030D07020202" pitchFamily="82" charset="0"/>
                <a:ea typeface="Times New Roman" panose="02020603050405020304" pitchFamily="18" charset="0"/>
              </a:rPr>
              <a:t>Zona </a:t>
            </a:r>
            <a:r>
              <a:rPr lang="es-ES_tradnl" dirty="0" err="1" smtClean="0">
                <a:latin typeface="Tempus Sans ITC" panose="04020404030D07020202" pitchFamily="82" charset="0"/>
                <a:ea typeface="Times New Roman" panose="02020603050405020304" pitchFamily="18" charset="0"/>
              </a:rPr>
              <a:t>proteksi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diferensial</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untuk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semua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kasus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mencakup</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seluruh</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sirkit</a:t>
            </a:r>
            <a:r>
              <a:rPr lang="es-ES_tradnl" dirty="0" smtClean="0">
                <a:latin typeface="Tempus Sans ITC" panose="04020404030D07020202" pitchFamily="82" charset="0"/>
                <a:ea typeface="Times New Roman" panose="02020603050405020304" pitchFamily="18" charset="0"/>
              </a:rPr>
              <a:t> yang </a:t>
            </a:r>
            <a:r>
              <a:rPr lang="es-ES_tradnl" dirty="0" err="1" smtClean="0">
                <a:latin typeface="Tempus Sans ITC" panose="04020404030D07020202" pitchFamily="82" charset="0"/>
                <a:ea typeface="Times New Roman" panose="02020603050405020304" pitchFamily="18" charset="0"/>
              </a:rPr>
              <a:t>masuk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atau</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keluar</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daerah</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dengan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satu</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rele</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untuk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setiap</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fasa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untuk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semua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daerah</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tersebut</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Untuk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transformator</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dua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belitan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dengan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satu</a:t>
            </a:r>
            <a:r>
              <a:rPr lang="es-ES_tradnl" dirty="0" smtClean="0">
                <a:latin typeface="Tempus Sans ITC" panose="04020404030D07020202" pitchFamily="82" charset="0"/>
                <a:ea typeface="Times New Roman" panose="02020603050405020304" pitchFamily="18" charset="0"/>
              </a:rPr>
              <a:t> set CT yang </a:t>
            </a:r>
            <a:r>
              <a:rPr lang="es-ES_tradnl" dirty="0" err="1" smtClean="0">
                <a:latin typeface="Tempus Sans ITC" panose="04020404030D07020202" pitchFamily="82" charset="0"/>
                <a:ea typeface="Times New Roman" panose="02020603050405020304" pitchFamily="18" charset="0"/>
              </a:rPr>
              <a:t>berhubungan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dengan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belitan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dua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rele</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dengan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kumparan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penahan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dapat</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dipakai</a:t>
            </a:r>
            <a:r>
              <a:rPr lang="es-ES_tradnl" dirty="0" smtClean="0">
                <a:latin typeface="Tempus Sans ITC" panose="04020404030D07020202" pitchFamily="82" charset="0"/>
                <a:ea typeface="Times New Roman" panose="02020603050405020304" pitchFamily="18" charset="0"/>
              </a:rPr>
              <a:t>. </a:t>
            </a:r>
            <a:endParaRPr lang="en-US" b="1"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530192" y="2336312"/>
            <a:ext cx="8080408" cy="2246769"/>
          </a:xfrm>
          <a:prstGeom prst="rect">
            <a:avLst/>
          </a:prstGeom>
        </p:spPr>
        <p:txBody>
          <a:bodyPr wrap="square">
            <a:spAutoFit/>
          </a:bodyPr>
          <a:lstStyle/>
          <a:p>
            <a:pPr algn="just">
              <a:spcAft>
                <a:spcPts val="0"/>
              </a:spcAft>
            </a:pPr>
            <a:r>
              <a:rPr lang="es-ES_tradnl" dirty="0" err="1">
                <a:latin typeface="Tempus Sans ITC" panose="04020404030D07020202" pitchFamily="82" charset="0"/>
                <a:ea typeface="Times New Roman" panose="02020603050405020304" pitchFamily="18" charset="0"/>
              </a:rPr>
              <a:t>Untuk</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transformator</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multi</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belitan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seperti</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bank</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transformator</a:t>
            </a:r>
            <a:r>
              <a:rPr lang="es-ES_tradnl" dirty="0">
                <a:latin typeface="Tempus Sans ITC" panose="04020404030D07020202" pitchFamily="82" charset="0"/>
                <a:ea typeface="Times New Roman" panose="02020603050405020304" pitchFamily="18" charset="0"/>
              </a:rPr>
              <a:t> 3 </a:t>
            </a:r>
            <a:r>
              <a:rPr lang="es-ES_tradnl" dirty="0" err="1">
                <a:latin typeface="Tempus Sans ITC" panose="04020404030D07020202" pitchFamily="82" charset="0"/>
                <a:ea typeface="Times New Roman" panose="02020603050405020304" pitchFamily="18" charset="0"/>
              </a:rPr>
              <a:t>belitan</a:t>
            </a:r>
            <a:r>
              <a:rPr lang="es-ES_tradnl" dirty="0">
                <a:latin typeface="Tempus Sans ITC" panose="04020404030D07020202" pitchFamily="82" charset="0"/>
                <a:ea typeface="Times New Roman" panose="02020603050405020304" pitchFamily="18" charset="0"/>
              </a:rPr>
              <a:t>, auto </a:t>
            </a:r>
            <a:r>
              <a:rPr lang="es-ES_tradnl" dirty="0" err="1">
                <a:latin typeface="Tempus Sans ITC" panose="04020404030D07020202" pitchFamily="82" charset="0"/>
                <a:ea typeface="Times New Roman" panose="02020603050405020304" pitchFamily="18" charset="0"/>
              </a:rPr>
              <a:t>transformator</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dengan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belitan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tersier</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terhubung</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ke</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rangkaian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eksternal</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atau</a:t>
            </a:r>
            <a:r>
              <a:rPr lang="es-ES_tradnl" dirty="0">
                <a:latin typeface="Tempus Sans ITC" panose="04020404030D07020202" pitchFamily="82" charset="0"/>
                <a:ea typeface="Times New Roman" panose="02020603050405020304" pitchFamily="18" charset="0"/>
              </a:rPr>
              <a:t> dimana </a:t>
            </a:r>
            <a:r>
              <a:rPr lang="es-ES_tradnl" dirty="0" err="1">
                <a:latin typeface="Tempus Sans ITC" panose="04020404030D07020202" pitchFamily="82" charset="0"/>
                <a:ea typeface="Times New Roman" panose="02020603050405020304" pitchFamily="18" charset="0"/>
              </a:rPr>
              <a:t>pemutus</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ganda</a:t>
            </a:r>
            <a:r>
              <a:rPr lang="es-ES_tradnl" dirty="0">
                <a:latin typeface="Tempus Sans ITC" panose="04020404030D07020202" pitchFamily="82" charset="0"/>
                <a:ea typeface="Times New Roman" panose="02020603050405020304" pitchFamily="18" charset="0"/>
              </a:rPr>
              <a:t> dan CT </a:t>
            </a:r>
            <a:r>
              <a:rPr lang="es-ES_tradnl" dirty="0" err="1">
                <a:latin typeface="Tempus Sans ITC" panose="04020404030D07020202" pitchFamily="82" charset="0"/>
                <a:ea typeface="Times New Roman" panose="02020603050405020304" pitchFamily="18" charset="0"/>
              </a:rPr>
              <a:t>mensuplai</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suatu</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belitan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tunggal</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seperti</a:t>
            </a:r>
            <a:r>
              <a:rPr lang="es-ES_tradnl" dirty="0">
                <a:latin typeface="Tempus Sans ITC" panose="04020404030D07020202" pitchFamily="82" charset="0"/>
                <a:ea typeface="Times New Roman" panose="02020603050405020304" pitchFamily="18" charset="0"/>
              </a:rPr>
              <a:t> pada </a:t>
            </a:r>
            <a:r>
              <a:rPr lang="es-ES_tradnl" dirty="0" err="1">
                <a:latin typeface="Tempus Sans ITC" panose="04020404030D07020202" pitchFamily="82" charset="0"/>
                <a:ea typeface="Times New Roman" panose="02020603050405020304" pitchFamily="18" charset="0"/>
              </a:rPr>
              <a:t>rel</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tipe</a:t>
            </a:r>
            <a:r>
              <a:rPr lang="es-ES_tradnl" dirty="0">
                <a:latin typeface="Tempus Sans ITC" panose="04020404030D07020202" pitchFamily="82" charset="0"/>
                <a:ea typeface="Times New Roman" panose="02020603050405020304" pitchFamily="18" charset="0"/>
              </a:rPr>
              <a:t> ring </a:t>
            </a:r>
            <a:r>
              <a:rPr lang="es-ES_tradnl" dirty="0" err="1">
                <a:latin typeface="Tempus Sans ITC" panose="04020404030D07020202" pitchFamily="82" charset="0"/>
                <a:ea typeface="Times New Roman" panose="02020603050405020304" pitchFamily="18" charset="0"/>
              </a:rPr>
              <a:t>atau</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konfigurasi</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pemutus</a:t>
            </a:r>
            <a:r>
              <a:rPr lang="es-ES_tradnl" dirty="0">
                <a:latin typeface="Tempus Sans ITC" panose="04020404030D07020202" pitchFamily="82" charset="0"/>
                <a:ea typeface="Times New Roman" panose="02020603050405020304" pitchFamily="18" charset="0"/>
              </a:rPr>
              <a:t> dan 1/2) </a:t>
            </a:r>
            <a:r>
              <a:rPr lang="es-ES_tradnl" dirty="0" err="1">
                <a:latin typeface="Tempus Sans ITC" panose="04020404030D07020202" pitchFamily="82" charset="0"/>
                <a:ea typeface="Times New Roman" panose="02020603050405020304" pitchFamily="18" charset="0"/>
              </a:rPr>
              <a:t>maka</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digunakan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rele</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dengan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kumparan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multi</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penahan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Rele</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diferensial</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tersedia</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dalam</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berbagai</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jumlah</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belitan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penahan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mulai</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dari</a:t>
            </a:r>
            <a:r>
              <a:rPr lang="es-ES_tradnl" dirty="0">
                <a:latin typeface="Tempus Sans ITC" panose="04020404030D07020202" pitchFamily="82" charset="0"/>
                <a:ea typeface="Times New Roman" panose="02020603050405020304" pitchFamily="18" charset="0"/>
              </a:rPr>
              <a:t> 1, 2, 3, 4 dan </a:t>
            </a:r>
            <a:r>
              <a:rPr lang="es-ES_tradnl" dirty="0" err="1">
                <a:latin typeface="Tempus Sans ITC" panose="04020404030D07020202" pitchFamily="82" charset="0"/>
                <a:ea typeface="Times New Roman" panose="02020603050405020304" pitchFamily="18" charset="0"/>
              </a:rPr>
              <a:t>lebih</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dari</a:t>
            </a:r>
            <a:r>
              <a:rPr lang="es-ES_tradnl" dirty="0">
                <a:latin typeface="Tempus Sans ITC" panose="04020404030D07020202" pitchFamily="82" charset="0"/>
                <a:ea typeface="Times New Roman" panose="02020603050405020304" pitchFamily="18" charset="0"/>
              </a:rPr>
              <a:t> 6 </a:t>
            </a:r>
            <a:r>
              <a:rPr lang="es-ES_tradnl" dirty="0" err="1">
                <a:latin typeface="Tempus Sans ITC" panose="04020404030D07020202" pitchFamily="82" charset="0"/>
                <a:ea typeface="Times New Roman" panose="02020603050405020304" pitchFamily="18" charset="0"/>
              </a:rPr>
              <a:t>dengan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satu</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belitan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operasi</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Karakteristik</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rele</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tersebut</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hampir</a:t>
            </a:r>
            <a:r>
              <a:rPr lang="es-ES_tradnl" dirty="0">
                <a:latin typeface="Tempus Sans ITC" panose="04020404030D07020202" pitchFamily="82" charset="0"/>
                <a:ea typeface="Times New Roman" panose="02020603050405020304" pitchFamily="18" charset="0"/>
              </a:rPr>
              <a:t> sama.</a:t>
            </a:r>
            <a:endParaRPr lang="en-US" b="1" dirty="0">
              <a:latin typeface="Times New Roman" panose="02020603050405020304" pitchFamily="18" charset="0"/>
              <a:ea typeface="Times New Roman" panose="02020603050405020304" pitchFamily="18" charset="0"/>
            </a:endParaRPr>
          </a:p>
        </p:txBody>
      </p:sp>
      <p:sp>
        <p:nvSpPr>
          <p:cNvPr id="7" name="Rectangle 6"/>
          <p:cNvSpPr/>
          <p:nvPr/>
        </p:nvSpPr>
        <p:spPr>
          <a:xfrm>
            <a:off x="530192" y="4753611"/>
            <a:ext cx="4572000" cy="400110"/>
          </a:xfrm>
          <a:prstGeom prst="rect">
            <a:avLst/>
          </a:prstGeom>
        </p:spPr>
        <p:txBody>
          <a:bodyPr>
            <a:spAutoFit/>
          </a:bodyPr>
          <a:lstStyle/>
          <a:p>
            <a:pPr algn="just">
              <a:spcAft>
                <a:spcPts val="0"/>
              </a:spcAft>
            </a:pPr>
            <a:r>
              <a:rPr lang="es-ES_tradnl" dirty="0" err="1" smtClean="0">
                <a:latin typeface="Tempus Sans ITC" panose="04020404030D07020202" pitchFamily="82" charset="0"/>
                <a:ea typeface="Times New Roman" panose="02020603050405020304" pitchFamily="18" charset="0"/>
              </a:rPr>
              <a:t>Aplikasi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dasar</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utama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dari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rele</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adalah</a:t>
            </a:r>
            <a:r>
              <a:rPr lang="es-ES_tradnl" dirty="0" smtClean="0">
                <a:latin typeface="Tempus Sans ITC" panose="04020404030D07020202" pitchFamily="82" charset="0"/>
                <a:ea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530192" y="5227200"/>
            <a:ext cx="8156608" cy="923330"/>
          </a:xfrm>
          <a:prstGeom prst="rect">
            <a:avLst/>
          </a:prstGeom>
        </p:spPr>
        <p:txBody>
          <a:bodyPr wrap="square">
            <a:spAutoFit/>
          </a:bodyPr>
          <a:lstStyle/>
          <a:p>
            <a:pPr marL="342900" lvl="0" indent="-342900" algn="just">
              <a:spcAft>
                <a:spcPts val="0"/>
              </a:spcAft>
              <a:buFont typeface="+mj-lt"/>
              <a:buAutoNum type="arabicPeriod"/>
            </a:pPr>
            <a:r>
              <a:rPr lang="en-US" sz="1800" dirty="0" err="1" smtClean="0">
                <a:latin typeface="Tempus Sans ITC" panose="04020404030D07020202" pitchFamily="82" charset="0"/>
                <a:ea typeface="Times New Roman" panose="02020603050405020304" pitchFamily="18" charset="0"/>
              </a:rPr>
              <a:t>Menggunakan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belitan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penahan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untuk</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masing-masing</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sirkit</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sumber</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gangguan</a:t>
            </a:r>
            <a:r>
              <a:rPr lang="en-US" sz="1800" dirty="0" smtClean="0">
                <a:latin typeface="Tempus Sans ITC" panose="04020404030D07020202" pitchFamily="82" charset="0"/>
                <a:ea typeface="Times New Roman" panose="02020603050405020304" pitchFamily="18" charset="0"/>
              </a:rPr>
              <a:t>.</a:t>
            </a:r>
            <a:endParaRPr lang="en-US" sz="1800"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n-US" sz="1800" dirty="0" err="1" smtClean="0">
                <a:latin typeface="Tempus Sans ITC" panose="04020404030D07020202" pitchFamily="82" charset="0"/>
                <a:ea typeface="Times New Roman" panose="02020603050405020304" pitchFamily="18" charset="0"/>
              </a:rPr>
              <a:t>Hindarkan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memparalel</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ct</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dari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penyulang</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dengan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ct</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dari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sumber</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gangguan</a:t>
            </a:r>
            <a:r>
              <a:rPr lang="en-US" sz="1800" dirty="0" smtClean="0">
                <a:latin typeface="Tempus Sans ITC" panose="04020404030D07020202" pitchFamily="82" charset="0"/>
                <a:ea typeface="Times New Roman" panose="02020603050405020304" pitchFamily="18" charset="0"/>
              </a:rPr>
              <a:t>.</a:t>
            </a:r>
            <a:endParaRPr lang="en-US" sz="1800"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nb-NO" sz="1800" dirty="0" smtClean="0">
                <a:latin typeface="Tempus Sans ITC" panose="04020404030D07020202" pitchFamily="82" charset="0"/>
                <a:ea typeface="Times New Roman" panose="02020603050405020304" pitchFamily="18" charset="0"/>
              </a:rPr>
              <a:t>Paralel ct penyulang dengan hati-hati.</a:t>
            </a:r>
            <a:endParaRPr lang="en-US" sz="1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0823768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192</a:t>
            </a:fld>
            <a:endParaRPr lang="en-US" altLang="id-ID"/>
          </a:p>
        </p:txBody>
      </p:sp>
      <p:sp>
        <p:nvSpPr>
          <p:cNvPr id="2" name="Rectangle 1"/>
          <p:cNvSpPr/>
          <p:nvPr/>
        </p:nvSpPr>
        <p:spPr>
          <a:xfrm>
            <a:off x="304800" y="304800"/>
            <a:ext cx="8382000" cy="707886"/>
          </a:xfrm>
          <a:prstGeom prst="rect">
            <a:avLst/>
          </a:prstGeom>
        </p:spPr>
        <p:txBody>
          <a:bodyPr wrap="square">
            <a:spAutoFit/>
          </a:bodyPr>
          <a:lstStyle/>
          <a:p>
            <a:pPr algn="just">
              <a:spcAft>
                <a:spcPts val="0"/>
              </a:spcAft>
            </a:pPr>
            <a:r>
              <a:rPr lang="nb-NO" dirty="0" smtClean="0">
                <a:latin typeface="Tempus Sans ITC" panose="04020404030D07020202" pitchFamily="82" charset="0"/>
                <a:ea typeface="Times New Roman" panose="02020603050405020304" pitchFamily="18" charset="0"/>
              </a:rPr>
              <a:t>Ada dua langkah yang disarankan guna mendapatkan hubungan yang benar dan penyetelan yang baik.</a:t>
            </a:r>
            <a:endParaRPr lang="en-US" b="1"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609600" y="986182"/>
            <a:ext cx="7924800" cy="1631216"/>
          </a:xfrm>
          <a:prstGeom prst="rect">
            <a:avLst/>
          </a:prstGeom>
        </p:spPr>
        <p:txBody>
          <a:bodyPr wrap="square">
            <a:spAutoFit/>
          </a:bodyPr>
          <a:lstStyle/>
          <a:p>
            <a:pPr marL="342900" lvl="0" indent="-342900" algn="just">
              <a:spcAft>
                <a:spcPts val="0"/>
              </a:spcAft>
              <a:buFont typeface="+mj-lt"/>
              <a:buAutoNum type="arabicPeriod"/>
            </a:pPr>
            <a:r>
              <a:rPr lang="en-US" b="1" dirty="0" smtClean="0">
                <a:latin typeface="Tempus Sans ITC" panose="04020404030D07020202" pitchFamily="82" charset="0"/>
                <a:ea typeface="Times New Roman" panose="02020603050405020304" pitchFamily="18" charset="0"/>
              </a:rPr>
              <a:t>Phasing:</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menggunakan</a:t>
            </a:r>
            <a:r>
              <a:rPr lang="en-US" dirty="0" smtClean="0">
                <a:latin typeface="Tempus Sans ITC" panose="04020404030D07020202" pitchFamily="82" charset="0"/>
                <a:ea typeface="Times New Roman" panose="02020603050405020304" pitchFamily="18" charset="0"/>
              </a:rPr>
              <a:t> unit Y - </a:t>
            </a:r>
            <a:r>
              <a:rPr lang="en-US" dirty="0" smtClean="0">
                <a:latin typeface="Tempus Sans ITC" panose="04020404030D07020202" pitchFamily="82" charset="0"/>
                <a:ea typeface="Times New Roman" panose="02020603050405020304" pitchFamily="18" charset="0"/>
                <a:sym typeface="Symbol" panose="05050102010706020507" pitchFamily="18" charset="2"/>
              </a:rPr>
              <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meyakinkan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sekunder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dari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fasa</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sama</a:t>
            </a:r>
            <a:r>
              <a:rPr lang="en-US" dirty="0" smtClean="0">
                <a:latin typeface="Tempus Sans ITC" panose="04020404030D07020202" pitchFamily="82" charset="0"/>
                <a:ea typeface="Times New Roman" panose="02020603050405020304" pitchFamily="18" charset="0"/>
              </a:rPr>
              <a:t>.</a:t>
            </a:r>
            <a:endParaRPr lang="en-US"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startAt="2"/>
              <a:tabLst>
                <a:tab pos="228600" algn="l"/>
              </a:tabLst>
            </a:pPr>
            <a:r>
              <a:rPr lang="en-US" b="1" dirty="0" smtClean="0">
                <a:latin typeface="Tempus Sans ITC" panose="04020404030D07020202" pitchFamily="82" charset="0"/>
                <a:ea typeface="Times New Roman" panose="02020603050405020304" pitchFamily="18" charset="0"/>
              </a:rPr>
              <a:t>Ratio </a:t>
            </a:r>
            <a:r>
              <a:rPr lang="en-US" b="1" dirty="0" err="1" smtClean="0">
                <a:latin typeface="Tempus Sans ITC" panose="04020404030D07020202" pitchFamily="82" charset="0"/>
                <a:ea typeface="Times New Roman" panose="02020603050405020304" pitchFamily="18" charset="0"/>
              </a:rPr>
              <a:t>adjusment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pemilihan</a:t>
            </a:r>
            <a:r>
              <a:rPr lang="en-US" dirty="0" smtClean="0">
                <a:latin typeface="Tempus Sans ITC" panose="04020404030D07020202" pitchFamily="82" charset="0"/>
                <a:ea typeface="Times New Roman" panose="02020603050405020304" pitchFamily="18" charset="0"/>
              </a:rPr>
              <a:t> ratio </a:t>
            </a:r>
            <a:r>
              <a:rPr lang="en-US" dirty="0" err="1" smtClean="0">
                <a:latin typeface="Tempus Sans ITC" panose="04020404030D07020202" pitchFamily="82" charset="0"/>
                <a:ea typeface="Times New Roman" panose="02020603050405020304" pitchFamily="18" charset="0"/>
              </a:rPr>
              <a:t>ct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atau</a:t>
            </a:r>
            <a:r>
              <a:rPr lang="en-US" dirty="0" smtClean="0">
                <a:latin typeface="Tempus Sans ITC" panose="04020404030D07020202" pitchFamily="82" charset="0"/>
                <a:ea typeface="Times New Roman" panose="02020603050405020304" pitchFamily="18" charset="0"/>
              </a:rPr>
              <a:t> tap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mengurangi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perbedaan</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mengalir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sirkit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operasi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228600" y="2921069"/>
            <a:ext cx="8534400" cy="707886"/>
          </a:xfrm>
          <a:prstGeom prst="rect">
            <a:avLst/>
          </a:prstGeom>
        </p:spPr>
        <p:txBody>
          <a:bodyPr wrap="square">
            <a:spAutoFit/>
          </a:bodyPr>
          <a:lstStyle/>
          <a:p>
            <a:pPr marL="179705">
              <a:spcAft>
                <a:spcPts val="0"/>
              </a:spcAft>
            </a:pPr>
            <a:r>
              <a:rPr lang="en-US" b="1" cap="all" dirty="0">
                <a:latin typeface="Tempus Sans ITC" panose="04020404030D07020202" pitchFamily="82" charset="0"/>
                <a:ea typeface="Times New Roman" panose="02020603050405020304" pitchFamily="18" charset="0"/>
              </a:rPr>
              <a:t>8. 6  CONTOH HUBUNGAN PROTEKSI DIFERENSIAL UNTUK BANK</a:t>
            </a:r>
            <a:endParaRPr lang="en-US" sz="1100" b="1" cap="all" dirty="0">
              <a:latin typeface="Times New Roman" panose="02020603050405020304" pitchFamily="18" charset="0"/>
              <a:ea typeface="Times New Roman" panose="02020603050405020304" pitchFamily="18" charset="0"/>
            </a:endParaRPr>
          </a:p>
          <a:p>
            <a:pPr marL="179705">
              <a:spcAft>
                <a:spcPts val="0"/>
              </a:spcAft>
            </a:pPr>
            <a:r>
              <a:rPr lang="en-US" b="1" cap="all" dirty="0">
                <a:latin typeface="Tempus Sans ITC" panose="04020404030D07020202" pitchFamily="82" charset="0"/>
                <a:ea typeface="Times New Roman" panose="02020603050405020304" pitchFamily="18" charset="0"/>
              </a:rPr>
              <a:t>        TRANSFORMATOR DUA BELITAN HUBUNGAN WYEI - DELTA</a:t>
            </a:r>
            <a:endParaRPr lang="en-US" sz="1100" b="1" cap="all"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605588" y="3733800"/>
            <a:ext cx="8081211" cy="2246769"/>
          </a:xfrm>
          <a:prstGeom prst="rect">
            <a:avLst/>
          </a:prstGeom>
        </p:spPr>
        <p:txBody>
          <a:bodyPr wrap="square">
            <a:spAutoFit/>
          </a:bodyPr>
          <a:lstStyle/>
          <a:p>
            <a:r>
              <a:rPr lang="en-US" dirty="0" err="1">
                <a:latin typeface="Tempus Sans ITC" panose="04020404030D07020202" pitchFamily="82" charset="0"/>
                <a:ea typeface="Times New Roman" panose="02020603050405020304" pitchFamily="18" charset="0"/>
                <a:cs typeface="Times New Roman" panose="02020603050405020304" pitchFamily="18" charset="0"/>
              </a:rPr>
              <a:t>Tinjau</a:t>
            </a:r>
            <a:r>
              <a:rPr lang="en-US" dirty="0">
                <a:latin typeface="Tempus Sans ITC" panose="04020404030D07020202" pitchFamily="82" charset="0"/>
                <a:ea typeface="Times New Roman" panose="02020603050405020304" pitchFamily="18" charset="0"/>
                <a:cs typeface="Times New Roman" panose="02020603050405020304" pitchFamily="18" charset="0"/>
              </a:rPr>
              <a:t> bank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Transformator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hubungan</a:t>
            </a:r>
            <a:r>
              <a:rPr lang="en-US" dirty="0">
                <a:latin typeface="Tempus Sans ITC" panose="04020404030D07020202" pitchFamily="82" charset="0"/>
                <a:ea typeface="Times New Roman" panose="02020603050405020304" pitchFamily="18" charset="0"/>
                <a:cs typeface="Times New Roman" panose="02020603050405020304" pitchFamily="18" charset="0"/>
              </a:rPr>
              <a:t> Y - </a:t>
            </a:r>
            <a:r>
              <a:rPr lang="en-US" dirty="0">
                <a:latin typeface="Tempus Sans ITC" panose="04020404030D07020202" pitchFamily="82" charset="0"/>
                <a:ea typeface="Times New Roman" panose="02020603050405020304" pitchFamily="18" charset="0"/>
                <a:cs typeface="Times New Roman" panose="02020603050405020304" pitchFamily="18" charset="0"/>
                <a:sym typeface="Symbol" panose="05050102010706020507" pitchFamily="18" charset="2"/>
              </a:rPr>
              <a: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seperti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diperlihatkan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Gambar</a:t>
            </a:r>
            <a:r>
              <a:rPr lang="en-US" dirty="0">
                <a:latin typeface="Tempus Sans ITC" panose="04020404030D07020202" pitchFamily="82" charset="0"/>
                <a:ea typeface="Times New Roman" panose="02020603050405020304" pitchFamily="18" charset="0"/>
                <a:cs typeface="Times New Roman" panose="02020603050405020304" pitchFamily="18" charset="0"/>
              </a:rPr>
              <a:t> 8-4.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Tegangan</a:t>
            </a:r>
            <a:r>
              <a:rPr lang="en-US" dirty="0">
                <a:latin typeface="Tempus Sans ITC" panose="04020404030D07020202" pitchFamily="82" charset="0"/>
                <a:ea typeface="Times New Roman" panose="02020603050405020304" pitchFamily="18" charset="0"/>
                <a:cs typeface="Times New Roman" panose="02020603050405020304" pitchFamily="18" charset="0"/>
              </a:rPr>
              <a:t> ABC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hubungan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a:latin typeface="Tempus Sans ITC" panose="04020404030D07020202" pitchFamily="82" charset="0"/>
                <a:ea typeface="Times New Roman" panose="02020603050405020304" pitchFamily="18" charset="0"/>
                <a:cs typeface="Times New Roman" panose="02020603050405020304" pitchFamily="18" charset="0"/>
                <a:sym typeface="Symbol" panose="05050102010706020507" pitchFamily="18" charset="2"/>
              </a:rPr>
              <a: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mendahului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tegangan</a:t>
            </a:r>
            <a:r>
              <a:rPr lang="en-US" dirty="0">
                <a:latin typeface="Tempus Sans ITC" panose="04020404030D07020202" pitchFamily="82" charset="0"/>
                <a:ea typeface="Times New Roman" panose="02020603050405020304" pitchFamily="18" charset="0"/>
                <a:cs typeface="Times New Roman" panose="02020603050405020304" pitchFamily="18" charset="0"/>
              </a:rPr>
              <a:t>/</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n-US" dirty="0">
                <a:latin typeface="Tempus Sans ITC" panose="04020404030D07020202" pitchFamily="82" charset="0"/>
                <a:ea typeface="Times New Roman" panose="02020603050405020304" pitchFamily="18" charset="0"/>
                <a:cs typeface="Times New Roman" panose="02020603050405020304" pitchFamily="18" charset="0"/>
              </a:rPr>
              <a:t> ABC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hubungan</a:t>
            </a:r>
            <a:r>
              <a:rPr lang="en-US" dirty="0">
                <a:latin typeface="Tempus Sans ITC" panose="04020404030D07020202" pitchFamily="82" charset="0"/>
                <a:ea typeface="Times New Roman" panose="02020603050405020304" pitchFamily="18" charset="0"/>
                <a:cs typeface="Times New Roman" panose="02020603050405020304" pitchFamily="18" charset="0"/>
              </a:rPr>
              <a:t> Y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sebesar</a:t>
            </a:r>
            <a:r>
              <a:rPr lang="en-US" dirty="0">
                <a:latin typeface="Tempus Sans ITC" panose="04020404030D07020202" pitchFamily="82" charset="0"/>
                <a:ea typeface="Times New Roman" panose="02020603050405020304" pitchFamily="18" charset="0"/>
                <a:cs typeface="Times New Roman" panose="02020603050405020304" pitchFamily="18" charset="0"/>
              </a:rPr>
              <a:t> 30</a:t>
            </a:r>
            <a:r>
              <a:rPr lang="en-US" baseline="30000" dirty="0">
                <a:latin typeface="Tempus Sans ITC" panose="04020404030D07020202" pitchFamily="82" charset="0"/>
                <a:ea typeface="Times New Roman" panose="02020603050405020304" pitchFamily="18" charset="0"/>
                <a:cs typeface="Times New Roman" panose="02020603050405020304" pitchFamily="18" charset="0"/>
              </a:rPr>
              <a:t>0</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mengikuti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standar</a:t>
            </a:r>
            <a:r>
              <a:rPr lang="en-US" dirty="0">
                <a:latin typeface="Tempus Sans ITC" panose="04020404030D07020202" pitchFamily="82" charset="0"/>
                <a:ea typeface="Times New Roman" panose="02020603050405020304" pitchFamily="18" charset="0"/>
                <a:cs typeface="Times New Roman" panose="02020603050405020304" pitchFamily="18" charset="0"/>
              </a:rPr>
              <a:t> ANSI,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fasa</a:t>
            </a:r>
            <a:r>
              <a:rPr lang="en-US" dirty="0">
                <a:latin typeface="Tempus Sans ITC" panose="04020404030D07020202" pitchFamily="82" charset="0"/>
                <a:ea typeface="Times New Roman" panose="02020603050405020304" pitchFamily="18" charset="0"/>
                <a:cs typeface="Times New Roman" panose="02020603050405020304" pitchFamily="18" charset="0"/>
              </a:rPr>
              <a:t> ABC di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sisi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tegangan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tinggi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abc</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disisi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tegangan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rendah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Arus-arus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fasa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sekunder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Diferensial</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dapat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diperoleh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menghubungkan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satu</a:t>
            </a:r>
            <a:r>
              <a:rPr lang="en-US" dirty="0">
                <a:latin typeface="Tempus Sans ITC" panose="04020404030D07020202" pitchFamily="82" charset="0"/>
                <a:ea typeface="Times New Roman" panose="02020603050405020304" pitchFamily="18" charset="0"/>
                <a:cs typeface="Times New Roman" panose="02020603050405020304" pitchFamily="18" charset="0"/>
              </a:rPr>
              <a:t> set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abc</a:t>
            </a:r>
            <a:r>
              <a:rPr lang="en-US" dirty="0">
                <a:latin typeface="Tempus Sans ITC" panose="04020404030D07020202" pitchFamily="82" charset="0"/>
                <a:ea typeface="Times New Roman" panose="02020603050405020304" pitchFamily="18" charset="0"/>
                <a:cs typeface="Times New Roman" panose="02020603050405020304" pitchFamily="18" charset="0"/>
              </a:rPr>
              <a:t> CT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dalam</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hubungan</a:t>
            </a:r>
            <a:r>
              <a:rPr lang="en-US" dirty="0">
                <a:latin typeface="Tempus Sans ITC" panose="04020404030D07020202" pitchFamily="82" charset="0"/>
                <a:ea typeface="Times New Roman" panose="02020603050405020304" pitchFamily="18" charset="0"/>
                <a:cs typeface="Times New Roman" panose="02020603050405020304" pitchFamily="18" charset="0"/>
              </a:rPr>
              <a:t> Y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atau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a:latin typeface="Tempus Sans ITC" panose="04020404030D07020202" pitchFamily="82" charset="0"/>
                <a:ea typeface="Times New Roman" panose="02020603050405020304" pitchFamily="18" charset="0"/>
                <a:cs typeface="Times New Roman" panose="02020603050405020304" pitchFamily="18" charset="0"/>
                <a:sym typeface="Symbol" panose="05050102010706020507" pitchFamily="18" charset="2"/>
              </a:rPr>
              <a: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satu</a:t>
            </a:r>
            <a:r>
              <a:rPr lang="en-US" dirty="0">
                <a:latin typeface="Tempus Sans ITC" panose="04020404030D07020202" pitchFamily="82" charset="0"/>
                <a:ea typeface="Times New Roman" panose="02020603050405020304" pitchFamily="18" charset="0"/>
                <a:cs typeface="Times New Roman" panose="02020603050405020304" pitchFamily="18" charset="0"/>
              </a:rPr>
              <a:t> set ABC CT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dalam</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hubungan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a:latin typeface="Tempus Sans ITC" panose="04020404030D07020202" pitchFamily="82" charset="0"/>
                <a:ea typeface="Times New Roman" panose="02020603050405020304" pitchFamily="18" charset="0"/>
                <a:cs typeface="Times New Roman" panose="02020603050405020304" pitchFamily="18" charset="0"/>
                <a:sym typeface="Symbol" panose="05050102010706020507" pitchFamily="18" charset="2"/>
              </a:rPr>
              <a: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Y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berturut-turut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177611804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193</a:t>
            </a:fld>
            <a:endParaRPr lang="en-US" altLang="id-ID"/>
          </a:p>
        </p:txBody>
      </p:sp>
      <p:pic>
        <p:nvPicPr>
          <p:cNvPr id="4098" name="Picture 2" descr="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311063"/>
            <a:ext cx="5379884"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04800" y="228600"/>
            <a:ext cx="4572000" cy="400110"/>
          </a:xfrm>
          <a:prstGeom prst="rect">
            <a:avLst/>
          </a:prstGeom>
        </p:spPr>
        <p:txBody>
          <a:bodyPr>
            <a:spAutoFit/>
          </a:bodyPr>
          <a:lstStyle/>
          <a:p>
            <a:pPr algn="just">
              <a:spcAft>
                <a:spcPts val="0"/>
              </a:spcAft>
            </a:pPr>
            <a:r>
              <a:rPr lang="en-US" b="1" dirty="0" smtClean="0">
                <a:latin typeface="Tempus Sans ITC" panose="04020404030D07020202" pitchFamily="82" charset="0"/>
                <a:ea typeface="Times New Roman" panose="02020603050405020304" pitchFamily="18" charset="0"/>
              </a:rPr>
              <a:t>8. 6. 1  </a:t>
            </a:r>
            <a:r>
              <a:rPr lang="en-US" b="1" dirty="0" err="1" smtClean="0">
                <a:latin typeface="Tempus Sans ITC" panose="04020404030D07020202" pitchFamily="82" charset="0"/>
                <a:ea typeface="Times New Roman" panose="02020603050405020304" pitchFamily="18" charset="0"/>
              </a:rPr>
              <a:t>langkah</a:t>
            </a:r>
            <a:r>
              <a:rPr lang="en-US" b="1" dirty="0" smtClean="0">
                <a:latin typeface="Tempus Sans ITC" panose="04020404030D07020202" pitchFamily="82" charset="0"/>
                <a:ea typeface="Times New Roman" panose="02020603050405020304" pitchFamily="18" charset="0"/>
              </a:rPr>
              <a:t> </a:t>
            </a:r>
            <a:r>
              <a:rPr lang="en-US" b="1" dirty="0" err="1" smtClean="0">
                <a:latin typeface="Tempus Sans ITC" panose="04020404030D07020202" pitchFamily="82" charset="0"/>
                <a:ea typeface="Times New Roman" panose="02020603050405020304" pitchFamily="18" charset="0"/>
              </a:rPr>
              <a:t>pertama</a:t>
            </a:r>
            <a:r>
              <a:rPr lang="en-US" b="1" dirty="0" smtClean="0">
                <a:latin typeface="Tempus Sans ITC" panose="04020404030D07020202" pitchFamily="82" charset="0"/>
                <a:ea typeface="Times New Roman" panose="02020603050405020304" pitchFamily="18" charset="0"/>
              </a:rPr>
              <a:t>: phasing</a:t>
            </a:r>
            <a:endParaRPr lang="en-US" b="1"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533400" y="781110"/>
            <a:ext cx="8458200" cy="1631216"/>
          </a:xfrm>
          <a:prstGeom prst="rect">
            <a:avLst/>
          </a:prstGeom>
        </p:spPr>
        <p:txBody>
          <a:bodyPr wrap="square">
            <a:spAutoFit/>
          </a:bodyPr>
          <a:lstStyle/>
          <a:p>
            <a:r>
              <a:rPr lang="en-US" dirty="0" err="1">
                <a:latin typeface="Tempus Sans ITC" panose="04020404030D07020202" pitchFamily="82" charset="0"/>
                <a:ea typeface="Times New Roman" panose="02020603050405020304" pitchFamily="18" charset="0"/>
                <a:cs typeface="Times New Roman" panose="02020603050405020304" pitchFamily="18" charset="0"/>
              </a:rPr>
              <a:t>Kedua</a:t>
            </a:r>
            <a:r>
              <a:rPr lang="en-US" dirty="0">
                <a:latin typeface="Tempus Sans ITC" panose="04020404030D07020202" pitchFamily="82" charset="0"/>
                <a:ea typeface="Times New Roman" panose="02020603050405020304" pitchFamily="18" charset="0"/>
                <a:cs typeface="Times New Roman" panose="02020603050405020304" pitchFamily="18" charset="0"/>
              </a:rPr>
              <a:t> set CT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harus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dihubungkan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sehingga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sekunder</a:t>
            </a:r>
            <a:r>
              <a:rPr lang="en-US" dirty="0">
                <a:latin typeface="Tempus Sans ITC" panose="04020404030D07020202" pitchFamily="82" charset="0"/>
                <a:ea typeface="Times New Roman" panose="02020603050405020304" pitchFamily="18" charset="0"/>
                <a:cs typeface="Times New Roman" panose="02020603050405020304" pitchFamily="18" charset="0"/>
              </a:rPr>
              <a:t> yang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menuju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belitan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penahan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sefasa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setiap</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beban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atau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gangguan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eksternal</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Bila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diasumsikan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tiga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fasa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seimbang</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mengalir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melalui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Transformator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Arah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tidaklah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penting</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selama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arus-arus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tersebut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mengalir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menuju</a:t>
            </a:r>
            <a:r>
              <a:rPr lang="en-US" dirty="0">
                <a:latin typeface="Tempus Sans ITC" panose="04020404030D07020202" pitchFamily="82" charset="0"/>
                <a:ea typeface="Times New Roman" panose="02020603050405020304" pitchFamily="18" charset="0"/>
                <a:cs typeface="Times New Roman" panose="02020603050405020304" pitchFamily="18" charset="0"/>
              </a:rPr>
              <a:t> bank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Transformator</a:t>
            </a:r>
            <a:r>
              <a:rPr lang="en-US" dirty="0">
                <a:latin typeface="Tempus Sans ITC" panose="04020404030D07020202" pitchFamily="82" charset="0"/>
                <a:ea typeface="Times New Roman" panose="02020603050405020304" pitchFamily="18" charset="0"/>
                <a:cs typeface="Times New Roman" panose="02020603050405020304" pitchFamily="18" charset="0"/>
              </a:rPr>
              <a:t>.</a:t>
            </a:r>
            <a:endParaRPr lang="en-US" dirty="0"/>
          </a:p>
        </p:txBody>
      </p:sp>
      <p:sp>
        <p:nvSpPr>
          <p:cNvPr id="6" name="Rectangle 5"/>
          <p:cNvSpPr/>
          <p:nvPr/>
        </p:nvSpPr>
        <p:spPr>
          <a:xfrm>
            <a:off x="6065684" y="2486581"/>
            <a:ext cx="2621116" cy="3970318"/>
          </a:xfrm>
          <a:prstGeom prst="rect">
            <a:avLst/>
          </a:prstGeom>
        </p:spPr>
        <p:txBody>
          <a:bodyPr wrap="square">
            <a:spAutoFit/>
          </a:bodyPr>
          <a:lstStyle/>
          <a:p>
            <a:pPr algn="just">
              <a:spcAft>
                <a:spcPts val="0"/>
              </a:spcAft>
            </a:pPr>
            <a:r>
              <a:rPr lang="en-US" sz="1800" dirty="0" err="1" smtClean="0">
                <a:latin typeface="Tempus Sans ITC" panose="04020404030D07020202" pitchFamily="82" charset="0"/>
                <a:ea typeface="Times New Roman" panose="02020603050405020304" pitchFamily="18" charset="0"/>
              </a:rPr>
              <a:t>Dalam</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gambar</a:t>
            </a:r>
            <a:r>
              <a:rPr lang="en-US" sz="1800" dirty="0" smtClean="0">
                <a:latin typeface="Tempus Sans ITC" panose="04020404030D07020202" pitchFamily="82" charset="0"/>
                <a:ea typeface="Times New Roman" panose="02020603050405020304" pitchFamily="18" charset="0"/>
              </a:rPr>
              <a:t> 8-4, </a:t>
            </a:r>
            <a:r>
              <a:rPr lang="en-US" sz="1800" dirty="0" err="1" smtClean="0">
                <a:latin typeface="Tempus Sans ITC" panose="04020404030D07020202" pitchFamily="82" charset="0"/>
                <a:ea typeface="Times New Roman" panose="02020603050405020304" pitchFamily="18" charset="0"/>
              </a:rPr>
              <a:t>bila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i</a:t>
            </a:r>
            <a:r>
              <a:rPr lang="en-US" sz="1800" baseline="-25000" dirty="0" err="1" smtClean="0">
                <a:latin typeface="Tempus Sans ITC" panose="04020404030D07020202" pitchFamily="82" charset="0"/>
                <a:ea typeface="Times New Roman" panose="02020603050405020304" pitchFamily="18" charset="0"/>
              </a:rPr>
              <a:t>a</a:t>
            </a:r>
            <a:r>
              <a:rPr lang="en-US" sz="1800" baseline="-25000" dirty="0" smtClean="0">
                <a:latin typeface="Tempus Sans ITC" panose="04020404030D07020202" pitchFamily="82" charset="0"/>
                <a:ea typeface="Times New Roman" panose="02020603050405020304" pitchFamily="18" charset="0"/>
              </a:rPr>
              <a:t> </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i</a:t>
            </a:r>
            <a:r>
              <a:rPr lang="en-US" sz="1800" baseline="-25000" dirty="0" err="1" smtClean="0">
                <a:latin typeface="Tempus Sans ITC" panose="04020404030D07020202" pitchFamily="82" charset="0"/>
                <a:ea typeface="Times New Roman" panose="02020603050405020304" pitchFamily="18" charset="0"/>
              </a:rPr>
              <a:t>b</a:t>
            </a:r>
            <a:r>
              <a:rPr lang="en-US" sz="1800" dirty="0" smtClean="0">
                <a:latin typeface="Tempus Sans ITC" panose="04020404030D07020202" pitchFamily="82" charset="0"/>
                <a:ea typeface="Times New Roman" panose="02020603050405020304" pitchFamily="18" charset="0"/>
              </a:rPr>
              <a:t> , </a:t>
            </a:r>
            <a:r>
              <a:rPr lang="en-US" sz="1800" dirty="0" err="1" smtClean="0">
                <a:latin typeface="Tempus Sans ITC" panose="04020404030D07020202" pitchFamily="82" charset="0"/>
                <a:ea typeface="Times New Roman" panose="02020603050405020304" pitchFamily="18" charset="0"/>
              </a:rPr>
              <a:t>dan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i</a:t>
            </a:r>
            <a:r>
              <a:rPr lang="en-US" sz="1800" baseline="-25000" dirty="0" err="1" smtClean="0">
                <a:latin typeface="Tempus Sans ITC" panose="04020404030D07020202" pitchFamily="82" charset="0"/>
                <a:ea typeface="Times New Roman" panose="02020603050405020304" pitchFamily="18" charset="0"/>
              </a:rPr>
              <a:t>c</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mengalir</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disisi</a:t>
            </a:r>
            <a:r>
              <a:rPr lang="en-US" sz="1800" dirty="0" smtClean="0">
                <a:latin typeface="Tempus Sans ITC" panose="04020404030D07020202" pitchFamily="82" charset="0"/>
                <a:ea typeface="Times New Roman" panose="02020603050405020304" pitchFamily="18" charset="0"/>
              </a:rPr>
              <a:t> Y </a:t>
            </a:r>
            <a:r>
              <a:rPr lang="en-US" sz="1800" dirty="0" err="1" smtClean="0">
                <a:latin typeface="Tempus Sans ITC" panose="04020404030D07020202" pitchFamily="82" charset="0"/>
                <a:ea typeface="Times New Roman" panose="02020603050405020304" pitchFamily="18" charset="0"/>
              </a:rPr>
              <a:t>dan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menuju</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kekanan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kedalam</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sistem</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abc</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dengan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polaritas</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transformator</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seperti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dalam</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gambar</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arus-arus</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tersebut</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mengalir</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pada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belitan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tegangan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tinggi</a:t>
            </a:r>
            <a:r>
              <a:rPr lang="en-US" sz="1800" dirty="0" smtClean="0">
                <a:latin typeface="Tempus Sans ITC" panose="04020404030D07020202" pitchFamily="82" charset="0"/>
                <a:ea typeface="Times New Roman" panose="02020603050405020304" pitchFamily="18" charset="0"/>
              </a:rPr>
              <a:t> ABC </a:t>
            </a:r>
            <a:r>
              <a:rPr lang="en-US" sz="1800" dirty="0" err="1" smtClean="0">
                <a:latin typeface="Tempus Sans ITC" panose="04020404030D07020202" pitchFamily="82" charset="0"/>
                <a:ea typeface="Times New Roman" panose="02020603050405020304" pitchFamily="18" charset="0"/>
              </a:rPr>
              <a:t>sebagai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i</a:t>
            </a:r>
            <a:r>
              <a:rPr lang="en-US" sz="1800" baseline="-25000" dirty="0" err="1" smtClean="0">
                <a:latin typeface="Tempus Sans ITC" panose="04020404030D07020202" pitchFamily="82" charset="0"/>
                <a:ea typeface="Times New Roman" panose="02020603050405020304" pitchFamily="18" charset="0"/>
              </a:rPr>
              <a:t>a</a:t>
            </a:r>
            <a:r>
              <a:rPr lang="en-US" sz="1800" dirty="0" smtClean="0">
                <a:latin typeface="Tempus Sans ITC" panose="04020404030D07020202" pitchFamily="82" charset="0"/>
                <a:ea typeface="Times New Roman" panose="02020603050405020304" pitchFamily="18" charset="0"/>
              </a:rPr>
              <a:t> - </a:t>
            </a:r>
            <a:r>
              <a:rPr lang="en-US" sz="1800" dirty="0" err="1" smtClean="0">
                <a:latin typeface="Tempus Sans ITC" panose="04020404030D07020202" pitchFamily="82" charset="0"/>
                <a:ea typeface="Times New Roman" panose="02020603050405020304" pitchFamily="18" charset="0"/>
              </a:rPr>
              <a:t>i</a:t>
            </a:r>
            <a:r>
              <a:rPr lang="en-US" sz="1800" baseline="-25000" dirty="0" err="1" smtClean="0">
                <a:latin typeface="Tempus Sans ITC" panose="04020404030D07020202" pitchFamily="82" charset="0"/>
                <a:ea typeface="Times New Roman" panose="02020603050405020304" pitchFamily="18" charset="0"/>
              </a:rPr>
              <a:t>b</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i</a:t>
            </a:r>
            <a:r>
              <a:rPr lang="en-US" sz="1800" baseline="-25000" dirty="0" err="1" smtClean="0">
                <a:latin typeface="Tempus Sans ITC" panose="04020404030D07020202" pitchFamily="82" charset="0"/>
                <a:ea typeface="Times New Roman" panose="02020603050405020304" pitchFamily="18" charset="0"/>
              </a:rPr>
              <a:t>b</a:t>
            </a:r>
            <a:r>
              <a:rPr lang="en-US" sz="1800" dirty="0" smtClean="0">
                <a:latin typeface="Tempus Sans ITC" panose="04020404030D07020202" pitchFamily="82" charset="0"/>
                <a:ea typeface="Times New Roman" panose="02020603050405020304" pitchFamily="18" charset="0"/>
              </a:rPr>
              <a:t> -  </a:t>
            </a:r>
            <a:r>
              <a:rPr lang="en-US" sz="1800" dirty="0" err="1" smtClean="0">
                <a:latin typeface="Tempus Sans ITC" panose="04020404030D07020202" pitchFamily="82" charset="0"/>
                <a:ea typeface="Times New Roman" panose="02020603050405020304" pitchFamily="18" charset="0"/>
              </a:rPr>
              <a:t>i</a:t>
            </a:r>
            <a:r>
              <a:rPr lang="en-US" sz="1800" baseline="-25000" dirty="0" err="1" smtClean="0">
                <a:latin typeface="Tempus Sans ITC" panose="04020404030D07020202" pitchFamily="82" charset="0"/>
                <a:ea typeface="Times New Roman" panose="02020603050405020304" pitchFamily="18" charset="0"/>
              </a:rPr>
              <a:t>c</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i</a:t>
            </a:r>
            <a:r>
              <a:rPr lang="en-US" sz="1800" baseline="-25000" dirty="0" err="1" smtClean="0">
                <a:latin typeface="Tempus Sans ITC" panose="04020404030D07020202" pitchFamily="82" charset="0"/>
                <a:ea typeface="Times New Roman" panose="02020603050405020304" pitchFamily="18" charset="0"/>
              </a:rPr>
              <a:t>c</a:t>
            </a:r>
            <a:r>
              <a:rPr lang="en-US" sz="1800" dirty="0" smtClean="0">
                <a:latin typeface="Tempus Sans ITC" panose="04020404030D07020202" pitchFamily="82" charset="0"/>
                <a:ea typeface="Times New Roman" panose="02020603050405020304" pitchFamily="18" charset="0"/>
              </a:rPr>
              <a:t> - </a:t>
            </a:r>
            <a:r>
              <a:rPr lang="en-US" sz="1800" dirty="0" err="1" smtClean="0">
                <a:latin typeface="Tempus Sans ITC" panose="04020404030D07020202" pitchFamily="82" charset="0"/>
                <a:ea typeface="Times New Roman" panose="02020603050405020304" pitchFamily="18" charset="0"/>
              </a:rPr>
              <a:t>i</a:t>
            </a:r>
            <a:r>
              <a:rPr lang="en-US" sz="1800" baseline="-25000" dirty="0" err="1" smtClean="0">
                <a:latin typeface="Tempus Sans ITC" panose="04020404030D07020202" pitchFamily="82" charset="0"/>
                <a:ea typeface="Times New Roman" panose="02020603050405020304" pitchFamily="18" charset="0"/>
              </a:rPr>
              <a:t>a</a:t>
            </a:r>
            <a:r>
              <a:rPr lang="en-US" sz="1800" dirty="0" smtClean="0">
                <a:latin typeface="Tempus Sans ITC" panose="04020404030D07020202" pitchFamily="82" charset="0"/>
                <a:ea typeface="Times New Roman" panose="02020603050405020304" pitchFamily="18" charset="0"/>
              </a:rPr>
              <a:t> , </a:t>
            </a:r>
            <a:r>
              <a:rPr lang="en-US" sz="1800" dirty="0" err="1" smtClean="0">
                <a:latin typeface="Tempus Sans ITC" panose="04020404030D07020202" pitchFamily="82" charset="0"/>
                <a:ea typeface="Times New Roman" panose="02020603050405020304" pitchFamily="18" charset="0"/>
              </a:rPr>
              <a:t>mengalir</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kekanan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pada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fasa</a:t>
            </a:r>
            <a:r>
              <a:rPr lang="en-US" sz="1800" dirty="0" smtClean="0">
                <a:latin typeface="Tempus Sans ITC" panose="04020404030D07020202" pitchFamily="82" charset="0"/>
                <a:ea typeface="Times New Roman" panose="02020603050405020304" pitchFamily="18" charset="0"/>
              </a:rPr>
              <a:t> A,B </a:t>
            </a:r>
            <a:r>
              <a:rPr lang="en-US" sz="1800" dirty="0" err="1" smtClean="0">
                <a:latin typeface="Tempus Sans ITC" panose="04020404030D07020202" pitchFamily="82" charset="0"/>
                <a:ea typeface="Times New Roman" panose="02020603050405020304" pitchFamily="18" charset="0"/>
              </a:rPr>
              <a:t>dan</a:t>
            </a:r>
            <a:r>
              <a:rPr lang="en-US" sz="1800" dirty="0" smtClean="0">
                <a:latin typeface="Tempus Sans ITC" panose="04020404030D07020202" pitchFamily="82" charset="0"/>
                <a:ea typeface="Times New Roman" panose="02020603050405020304" pitchFamily="18" charset="0"/>
              </a:rPr>
              <a:t> C </a:t>
            </a:r>
            <a:r>
              <a:rPr lang="en-US" sz="1800" dirty="0" err="1" smtClean="0">
                <a:latin typeface="Tempus Sans ITC" panose="04020404030D07020202" pitchFamily="82" charset="0"/>
                <a:ea typeface="Times New Roman" panose="02020603050405020304" pitchFamily="18" charset="0"/>
              </a:rPr>
              <a:t>berturut-turut</a:t>
            </a:r>
            <a:r>
              <a:rPr lang="en-US" sz="1800" dirty="0" smtClean="0">
                <a:latin typeface="Tempus Sans ITC" panose="04020404030D07020202" pitchFamily="82" charset="0"/>
                <a:ea typeface="Times New Roman" panose="02020603050405020304" pitchFamily="18" charset="0"/>
              </a:rPr>
              <a:t>.</a:t>
            </a:r>
            <a:endParaRPr lang="en-US" sz="1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5341757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194</a:t>
            </a:fld>
            <a:endParaRPr lang="en-US" altLang="id-ID"/>
          </a:p>
        </p:txBody>
      </p:sp>
      <p:sp>
        <p:nvSpPr>
          <p:cNvPr id="2" name="Rectangle 1"/>
          <p:cNvSpPr/>
          <p:nvPr/>
        </p:nvSpPr>
        <p:spPr>
          <a:xfrm>
            <a:off x="609600" y="381000"/>
            <a:ext cx="8229600" cy="1323439"/>
          </a:xfrm>
          <a:prstGeom prst="rect">
            <a:avLst/>
          </a:prstGeom>
        </p:spPr>
        <p:txBody>
          <a:bodyPr wrap="square">
            <a:spAutoFit/>
          </a:bodyPr>
          <a:lstStyle/>
          <a:p>
            <a:pPr algn="just">
              <a:spcAft>
                <a:spcPts val="0"/>
              </a:spcAft>
            </a:pPr>
            <a:r>
              <a:rPr lang="es-ES_tradnl" dirty="0" err="1" smtClean="0">
                <a:latin typeface="Tempus Sans ITC" panose="04020404030D07020202" pitchFamily="82" charset="0"/>
                <a:ea typeface="Times New Roman" panose="02020603050405020304" pitchFamily="18" charset="0"/>
              </a:rPr>
              <a:t>Dengan</a:t>
            </a:r>
            <a:r>
              <a:rPr lang="es-ES_tradnl" dirty="0" smtClean="0">
                <a:latin typeface="Tempus Sans ITC" panose="04020404030D07020202" pitchFamily="82" charset="0"/>
                <a:ea typeface="Times New Roman" panose="02020603050405020304" pitchFamily="18" charset="0"/>
              </a:rPr>
              <a:t> CT </a:t>
            </a:r>
            <a:r>
              <a:rPr lang="es-ES_tradnl" dirty="0" err="1" smtClean="0">
                <a:latin typeface="Tempus Sans ITC" panose="04020404030D07020202" pitchFamily="82" charset="0"/>
                <a:ea typeface="Times New Roman" panose="02020603050405020304" pitchFamily="18" charset="0"/>
              </a:rPr>
              <a:t>abc</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terhubung</a:t>
            </a:r>
            <a:r>
              <a:rPr lang="es-ES_tradnl" dirty="0" smtClean="0">
                <a:latin typeface="Tempus Sans ITC" panose="04020404030D07020202" pitchFamily="82" charset="0"/>
                <a:ea typeface="Times New Roman" panose="02020603050405020304" pitchFamily="18" charset="0"/>
              </a:rPr>
              <a:t> delta </a:t>
            </a:r>
            <a:r>
              <a:rPr lang="es-ES_tradnl" dirty="0" err="1" smtClean="0">
                <a:latin typeface="Tempus Sans ITC" panose="04020404030D07020202" pitchFamily="82" charset="0"/>
                <a:ea typeface="Times New Roman" panose="02020603050405020304" pitchFamily="18" charset="0"/>
              </a:rPr>
              <a:t>seperti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dijelaskan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diatas</a:t>
            </a:r>
            <a:r>
              <a:rPr lang="es-ES_tradnl" dirty="0" smtClean="0">
                <a:latin typeface="Tempus Sans ITC" panose="04020404030D07020202" pitchFamily="82" charset="0"/>
                <a:ea typeface="Times New Roman" panose="02020603050405020304" pitchFamily="18" charset="0"/>
              </a:rPr>
              <a:t>, CT ABC </a:t>
            </a:r>
            <a:r>
              <a:rPr lang="es-ES_tradnl" dirty="0" err="1" smtClean="0">
                <a:latin typeface="Tempus Sans ITC" panose="04020404030D07020202" pitchFamily="82" charset="0"/>
                <a:ea typeface="Times New Roman" panose="02020603050405020304" pitchFamily="18" charset="0"/>
              </a:rPr>
              <a:t>harus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dihubungkan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wyei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dengan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polaritas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masing-masing</a:t>
            </a:r>
            <a:r>
              <a:rPr lang="es-ES_tradnl" dirty="0" smtClean="0">
                <a:latin typeface="Tempus Sans ITC" panose="04020404030D07020202" pitchFamily="82" charset="0"/>
                <a:ea typeface="Times New Roman" panose="02020603050405020304" pitchFamily="18" charset="0"/>
              </a:rPr>
              <a:t> CT </a:t>
            </a:r>
            <a:r>
              <a:rPr lang="es-ES_tradnl" dirty="0" err="1" smtClean="0">
                <a:latin typeface="Tempus Sans ITC" panose="04020404030D07020202" pitchFamily="82" charset="0"/>
                <a:ea typeface="Times New Roman" panose="02020603050405020304" pitchFamily="18" charset="0"/>
              </a:rPr>
              <a:t>diperlihatkan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dalam</a:t>
            </a:r>
            <a:r>
              <a:rPr lang="es-ES_tradnl" dirty="0" smtClean="0">
                <a:latin typeface="Tempus Sans ITC" panose="04020404030D07020202" pitchFamily="82" charset="0"/>
                <a:ea typeface="Times New Roman" panose="02020603050405020304" pitchFamily="18" charset="0"/>
              </a:rPr>
              <a:t> gambar, </a:t>
            </a:r>
            <a:r>
              <a:rPr lang="es-ES_tradnl" dirty="0" err="1" smtClean="0">
                <a:latin typeface="Tempus Sans ITC" panose="04020404030D07020202" pitchFamily="82" charset="0"/>
                <a:ea typeface="Times New Roman" panose="02020603050405020304" pitchFamily="18" charset="0"/>
              </a:rPr>
              <a:t>arus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sekunder</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i</a:t>
            </a:r>
            <a:r>
              <a:rPr lang="es-ES_tradnl" baseline="-25000" dirty="0" err="1" smtClean="0">
                <a:latin typeface="Tempus Sans ITC" panose="04020404030D07020202" pitchFamily="82" charset="0"/>
                <a:ea typeface="Times New Roman" panose="02020603050405020304" pitchFamily="18" charset="0"/>
              </a:rPr>
              <a:t>a</a:t>
            </a:r>
            <a:r>
              <a:rPr lang="es-ES_tradnl" dirty="0" smtClean="0">
                <a:latin typeface="Tempus Sans ITC" panose="04020404030D07020202" pitchFamily="82" charset="0"/>
                <a:ea typeface="Times New Roman" panose="02020603050405020304" pitchFamily="18" charset="0"/>
              </a:rPr>
              <a:t> - </a:t>
            </a:r>
            <a:r>
              <a:rPr lang="es-ES_tradnl" dirty="0" err="1" smtClean="0">
                <a:latin typeface="Tempus Sans ITC" panose="04020404030D07020202" pitchFamily="82" charset="0"/>
                <a:ea typeface="Times New Roman" panose="02020603050405020304" pitchFamily="18" charset="0"/>
              </a:rPr>
              <a:t>i</a:t>
            </a:r>
            <a:r>
              <a:rPr lang="es-ES_tradnl" baseline="-25000" dirty="0" err="1" smtClean="0">
                <a:latin typeface="Tempus Sans ITC" panose="04020404030D07020202" pitchFamily="82" charset="0"/>
                <a:ea typeface="Times New Roman" panose="02020603050405020304" pitchFamily="18" charset="0"/>
              </a:rPr>
              <a:t>b</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i</a:t>
            </a:r>
            <a:r>
              <a:rPr lang="es-ES_tradnl" baseline="-25000" dirty="0" err="1" smtClean="0">
                <a:latin typeface="Tempus Sans ITC" panose="04020404030D07020202" pitchFamily="82" charset="0"/>
                <a:ea typeface="Times New Roman" panose="02020603050405020304" pitchFamily="18" charset="0"/>
              </a:rPr>
              <a:t>b</a:t>
            </a:r>
            <a:r>
              <a:rPr lang="es-ES_tradnl" dirty="0" smtClean="0">
                <a:latin typeface="Tempus Sans ITC" panose="04020404030D07020202" pitchFamily="82" charset="0"/>
                <a:ea typeface="Times New Roman" panose="02020603050405020304" pitchFamily="18" charset="0"/>
              </a:rPr>
              <a:t> -  </a:t>
            </a:r>
            <a:r>
              <a:rPr lang="es-ES_tradnl" dirty="0" err="1" smtClean="0">
                <a:latin typeface="Tempus Sans ITC" panose="04020404030D07020202" pitchFamily="82" charset="0"/>
                <a:ea typeface="Times New Roman" panose="02020603050405020304" pitchFamily="18" charset="0"/>
              </a:rPr>
              <a:t>i</a:t>
            </a:r>
            <a:r>
              <a:rPr lang="es-ES_tradnl" baseline="-25000" dirty="0" err="1" smtClean="0">
                <a:latin typeface="Tempus Sans ITC" panose="04020404030D07020202" pitchFamily="82" charset="0"/>
                <a:ea typeface="Times New Roman" panose="02020603050405020304" pitchFamily="18" charset="0"/>
              </a:rPr>
              <a:t>c</a:t>
            </a:r>
            <a:r>
              <a:rPr lang="es-ES_tradnl" dirty="0" smtClean="0">
                <a:latin typeface="Tempus Sans ITC" panose="04020404030D07020202" pitchFamily="82" charset="0"/>
                <a:ea typeface="Times New Roman" panose="02020603050405020304" pitchFamily="18" charset="0"/>
              </a:rPr>
              <a:t> dan </a:t>
            </a:r>
            <a:r>
              <a:rPr lang="es-ES_tradnl" dirty="0" err="1" smtClean="0">
                <a:latin typeface="Tempus Sans ITC" panose="04020404030D07020202" pitchFamily="82" charset="0"/>
                <a:ea typeface="Times New Roman" panose="02020603050405020304" pitchFamily="18" charset="0"/>
              </a:rPr>
              <a:t>i</a:t>
            </a:r>
            <a:r>
              <a:rPr lang="es-ES_tradnl" baseline="-25000" dirty="0" err="1" smtClean="0">
                <a:latin typeface="Tempus Sans ITC" panose="04020404030D07020202" pitchFamily="82" charset="0"/>
                <a:ea typeface="Times New Roman" panose="02020603050405020304" pitchFamily="18" charset="0"/>
              </a:rPr>
              <a:t>c</a:t>
            </a:r>
            <a:r>
              <a:rPr lang="es-ES_tradnl" dirty="0" smtClean="0">
                <a:latin typeface="Tempus Sans ITC" panose="04020404030D07020202" pitchFamily="82" charset="0"/>
                <a:ea typeface="Times New Roman" panose="02020603050405020304" pitchFamily="18" charset="0"/>
              </a:rPr>
              <a:t> - </a:t>
            </a:r>
            <a:r>
              <a:rPr lang="es-ES_tradnl" dirty="0" err="1" smtClean="0">
                <a:latin typeface="Tempus Sans ITC" panose="04020404030D07020202" pitchFamily="82" charset="0"/>
                <a:ea typeface="Times New Roman" panose="02020603050405020304" pitchFamily="18" charset="0"/>
              </a:rPr>
              <a:t>i</a:t>
            </a:r>
            <a:r>
              <a:rPr lang="es-ES_tradnl" baseline="-25000" dirty="0" err="1" smtClean="0">
                <a:latin typeface="Tempus Sans ITC" panose="04020404030D07020202" pitchFamily="82" charset="0"/>
                <a:ea typeface="Times New Roman" panose="02020603050405020304" pitchFamily="18" charset="0"/>
              </a:rPr>
              <a:t>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mengalir</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menuju</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belitan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penahan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rele</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diferensial</a:t>
            </a:r>
            <a:r>
              <a:rPr lang="es-ES_tradnl" dirty="0" smtClean="0">
                <a:latin typeface="Tempus Sans ITC" panose="04020404030D07020202" pitchFamily="82" charset="0"/>
                <a:ea typeface="Times New Roman" panose="02020603050405020304" pitchFamily="18" charset="0"/>
              </a:rPr>
              <a:t>. </a:t>
            </a:r>
            <a:endParaRPr lang="en-US" b="1"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625642" y="1828800"/>
            <a:ext cx="8061158" cy="1631216"/>
          </a:xfrm>
          <a:prstGeom prst="rect">
            <a:avLst/>
          </a:prstGeom>
        </p:spPr>
        <p:txBody>
          <a:bodyPr wrap="square">
            <a:spAutoFit/>
          </a:bodyPr>
          <a:lstStyle/>
          <a:p>
            <a:pPr algn="just">
              <a:spcAft>
                <a:spcPts val="0"/>
              </a:spcAft>
            </a:pPr>
            <a:r>
              <a:rPr lang="es-ES_tradnl" dirty="0" err="1">
                <a:latin typeface="Tempus Sans ITC" panose="04020404030D07020202" pitchFamily="82" charset="0"/>
                <a:ea typeface="Times New Roman" panose="02020603050405020304" pitchFamily="18" charset="0"/>
              </a:rPr>
              <a:t>Untuk</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gangguan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eksternal</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arus-arus</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ini</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harus</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mengalir</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keluar</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kesisi</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lain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belitan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penahan</a:t>
            </a:r>
            <a:r>
              <a:rPr lang="es-ES_tradnl" dirty="0">
                <a:latin typeface="Tempus Sans ITC" panose="04020404030D07020202" pitchFamily="82" charset="0"/>
                <a:ea typeface="Times New Roman" panose="02020603050405020304" pitchFamily="18" charset="0"/>
              </a:rPr>
              <a:t> dan </a:t>
            </a:r>
            <a:r>
              <a:rPr lang="es-ES_tradnl" dirty="0" err="1">
                <a:latin typeface="Tempus Sans ITC" panose="04020404030D07020202" pitchFamily="82" charset="0"/>
                <a:ea typeface="Times New Roman" panose="02020603050405020304" pitchFamily="18" charset="0"/>
              </a:rPr>
              <a:t>terus</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kekanan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kembali</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kesisi</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wyei</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abc</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sedankgan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i</a:t>
            </a:r>
            <a:r>
              <a:rPr lang="es-ES_tradnl" baseline="-25000" dirty="0" err="1">
                <a:latin typeface="Tempus Sans ITC" panose="04020404030D07020202" pitchFamily="82" charset="0"/>
                <a:ea typeface="Times New Roman" panose="02020603050405020304" pitchFamily="18" charset="0"/>
              </a:rPr>
              <a:t>a</a:t>
            </a:r>
            <a:r>
              <a:rPr lang="es-ES_tradnl" dirty="0">
                <a:latin typeface="Tempus Sans ITC" panose="04020404030D07020202" pitchFamily="82" charset="0"/>
                <a:ea typeface="Times New Roman" panose="02020603050405020304" pitchFamily="18" charset="0"/>
              </a:rPr>
              <a:t> , </a:t>
            </a:r>
            <a:r>
              <a:rPr lang="es-ES_tradnl" dirty="0" err="1">
                <a:latin typeface="Tempus Sans ITC" panose="04020404030D07020202" pitchFamily="82" charset="0"/>
                <a:ea typeface="Times New Roman" panose="02020603050405020304" pitchFamily="18" charset="0"/>
              </a:rPr>
              <a:t>i</a:t>
            </a:r>
            <a:r>
              <a:rPr lang="es-ES_tradnl" baseline="-25000" dirty="0" err="1">
                <a:latin typeface="Tempus Sans ITC" panose="04020404030D07020202" pitchFamily="82" charset="0"/>
                <a:ea typeface="Times New Roman" panose="02020603050405020304" pitchFamily="18" charset="0"/>
              </a:rPr>
              <a:t>b</a:t>
            </a:r>
            <a:r>
              <a:rPr lang="es-ES_tradnl" dirty="0">
                <a:latin typeface="Tempus Sans ITC" panose="04020404030D07020202" pitchFamily="82" charset="0"/>
                <a:ea typeface="Times New Roman" panose="02020603050405020304" pitchFamily="18" charset="0"/>
              </a:rPr>
              <a:t> , dan </a:t>
            </a:r>
            <a:r>
              <a:rPr lang="es-ES_tradnl" dirty="0" err="1">
                <a:latin typeface="Tempus Sans ITC" panose="04020404030D07020202" pitchFamily="82" charset="0"/>
                <a:ea typeface="Times New Roman" panose="02020603050405020304" pitchFamily="18" charset="0"/>
              </a:rPr>
              <a:t>i</a:t>
            </a:r>
            <a:r>
              <a:rPr lang="es-ES_tradnl" baseline="-25000" dirty="0" err="1">
                <a:latin typeface="Tempus Sans ITC" panose="04020404030D07020202" pitchFamily="82" charset="0"/>
                <a:ea typeface="Times New Roman" panose="02020603050405020304" pitchFamily="18" charset="0"/>
              </a:rPr>
              <a:t>c</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mengalir</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kearah</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kiri</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sekunder</a:t>
            </a:r>
            <a:r>
              <a:rPr lang="es-ES_tradnl" dirty="0">
                <a:latin typeface="Tempus Sans ITC" panose="04020404030D07020202" pitchFamily="82" charset="0"/>
                <a:ea typeface="Times New Roman" panose="02020603050405020304" pitchFamily="18" charset="0"/>
              </a:rPr>
              <a:t> CT. </a:t>
            </a:r>
            <a:r>
              <a:rPr lang="es-ES_tradnl" dirty="0" err="1">
                <a:latin typeface="Tempus Sans ITC" panose="04020404030D07020202" pitchFamily="82" charset="0"/>
                <a:ea typeface="Times New Roman" panose="02020603050405020304" pitchFamily="18" charset="0"/>
              </a:rPr>
              <a:t>Bagian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terakhir</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adalah</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menghubungkan</a:t>
            </a:r>
            <a:r>
              <a:rPr lang="es-ES_tradnl" dirty="0">
                <a:latin typeface="Tempus Sans ITC" panose="04020404030D07020202" pitchFamily="82" charset="0"/>
                <a:ea typeface="Times New Roman" panose="02020603050405020304" pitchFamily="18" charset="0"/>
              </a:rPr>
              <a:t> CT </a:t>
            </a:r>
            <a:r>
              <a:rPr lang="es-ES_tradnl" dirty="0" err="1">
                <a:latin typeface="Tempus Sans ITC" panose="04020404030D07020202" pitchFamily="82" charset="0"/>
                <a:ea typeface="Times New Roman" panose="02020603050405020304" pitchFamily="18" charset="0"/>
              </a:rPr>
              <a:t>abc</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dalam</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hubungan</a:t>
            </a:r>
            <a:r>
              <a:rPr lang="es-ES_tradnl" dirty="0">
                <a:latin typeface="Tempus Sans ITC" panose="04020404030D07020202" pitchFamily="82" charset="0"/>
                <a:ea typeface="Times New Roman" panose="02020603050405020304" pitchFamily="18" charset="0"/>
              </a:rPr>
              <a:t> delta </a:t>
            </a:r>
            <a:r>
              <a:rPr lang="es-ES_tradnl" dirty="0" err="1">
                <a:latin typeface="Tempus Sans ITC" panose="04020404030D07020202" pitchFamily="82" charset="0"/>
                <a:ea typeface="Times New Roman" panose="02020603050405020304" pitchFamily="18" charset="0"/>
              </a:rPr>
              <a:t>untuk</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memperoleh</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arus-arus</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sekunder</a:t>
            </a:r>
            <a:r>
              <a:rPr lang="es-ES_tradnl" dirty="0">
                <a:latin typeface="Tempus Sans ITC" panose="04020404030D07020202" pitchFamily="82" charset="0"/>
                <a:ea typeface="Times New Roman" panose="02020603050405020304" pitchFamily="18" charset="0"/>
              </a:rPr>
              <a:t> yang </a:t>
            </a:r>
            <a:r>
              <a:rPr lang="es-ES_tradnl" dirty="0" err="1">
                <a:latin typeface="Tempus Sans ITC" panose="04020404030D07020202" pitchFamily="82" charset="0"/>
                <a:ea typeface="Times New Roman" panose="02020603050405020304" pitchFamily="18" charset="0"/>
              </a:rPr>
              <a:t>tepat</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Ini</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adalah</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langkah</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pertama</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phasing</a:t>
            </a:r>
            <a:r>
              <a:rPr lang="es-ES_tradnl" dirty="0">
                <a:latin typeface="Tempus Sans ITC" panose="04020404030D07020202" pitchFamily="82" charset="0"/>
                <a:ea typeface="Times New Roman" panose="02020603050405020304" pitchFamily="18" charset="0"/>
              </a:rPr>
              <a:t>.</a:t>
            </a:r>
            <a:endParaRPr lang="en-US" b="1" dirty="0">
              <a:latin typeface="Times New Roman" panose="02020603050405020304" pitchFamily="18" charset="0"/>
              <a:ea typeface="Times New Roman" panose="02020603050405020304" pitchFamily="18" charset="0"/>
            </a:endParaRPr>
          </a:p>
        </p:txBody>
      </p:sp>
      <p:sp>
        <p:nvSpPr>
          <p:cNvPr id="6" name="Rectangle 5"/>
          <p:cNvSpPr/>
          <p:nvPr/>
        </p:nvSpPr>
        <p:spPr>
          <a:xfrm>
            <a:off x="620027" y="3584377"/>
            <a:ext cx="8686800" cy="1938992"/>
          </a:xfrm>
          <a:prstGeom prst="rect">
            <a:avLst/>
          </a:prstGeom>
        </p:spPr>
        <p:txBody>
          <a:bodyPr wrap="square">
            <a:spAutoFit/>
          </a:bodyPr>
          <a:lstStyle/>
          <a:p>
            <a:pPr algn="just">
              <a:spcAft>
                <a:spcPts val="0"/>
              </a:spcAft>
            </a:pPr>
            <a:r>
              <a:rPr lang="es-ES_tradnl" dirty="0" smtClean="0">
                <a:latin typeface="Tempus Sans ITC" panose="04020404030D07020202" pitchFamily="82" charset="0"/>
                <a:ea typeface="Times New Roman" panose="02020603050405020304" pitchFamily="18" charset="0"/>
              </a:rPr>
              <a:t>Secara </a:t>
            </a:r>
            <a:r>
              <a:rPr lang="es-ES_tradnl" dirty="0" err="1" smtClean="0">
                <a:latin typeface="Tempus Sans ITC" panose="04020404030D07020202" pitchFamily="82" charset="0"/>
                <a:ea typeface="Times New Roman" panose="02020603050405020304" pitchFamily="18" charset="0"/>
              </a:rPr>
              <a:t>ringkas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phasing</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dilakukan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dengan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asumsi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arus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seimbang</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mengalir</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disirkit</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wyei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transformator</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Arus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ditansfer</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melalui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transformator</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kesisi</a:t>
            </a:r>
            <a:r>
              <a:rPr lang="es-ES_tradnl" dirty="0" smtClean="0">
                <a:latin typeface="Tempus Sans ITC" panose="04020404030D07020202" pitchFamily="82" charset="0"/>
                <a:ea typeface="Times New Roman" panose="02020603050405020304" pitchFamily="18" charset="0"/>
              </a:rPr>
              <a:t> delta, </a:t>
            </a:r>
            <a:r>
              <a:rPr lang="es-ES_tradnl" dirty="0" err="1" smtClean="0">
                <a:latin typeface="Tempus Sans ITC" panose="04020404030D07020202" pitchFamily="82" charset="0"/>
                <a:ea typeface="Times New Roman" panose="02020603050405020304" pitchFamily="18" charset="0"/>
              </a:rPr>
              <a:t>hubungkan</a:t>
            </a:r>
            <a:r>
              <a:rPr lang="es-ES_tradnl" dirty="0" smtClean="0">
                <a:latin typeface="Tempus Sans ITC" panose="04020404030D07020202" pitchFamily="82" charset="0"/>
                <a:ea typeface="Times New Roman" panose="02020603050405020304" pitchFamily="18" charset="0"/>
              </a:rPr>
              <a:t> CT </a:t>
            </a:r>
            <a:r>
              <a:rPr lang="es-ES_tradnl" dirty="0" err="1" smtClean="0">
                <a:latin typeface="Tempus Sans ITC" panose="04020404030D07020202" pitchFamily="82" charset="0"/>
                <a:ea typeface="Times New Roman" panose="02020603050405020304" pitchFamily="18" charset="0"/>
              </a:rPr>
              <a:t>disisi</a:t>
            </a:r>
            <a:r>
              <a:rPr lang="es-ES_tradnl" dirty="0" smtClean="0">
                <a:latin typeface="Tempus Sans ITC" panose="04020404030D07020202" pitchFamily="82" charset="0"/>
                <a:ea typeface="Times New Roman" panose="02020603050405020304" pitchFamily="18" charset="0"/>
              </a:rPr>
              <a:t> delta </a:t>
            </a:r>
            <a:r>
              <a:rPr lang="es-ES_tradnl" dirty="0" err="1" smtClean="0">
                <a:latin typeface="Tempus Sans ITC" panose="04020404030D07020202" pitchFamily="82" charset="0"/>
                <a:ea typeface="Times New Roman" panose="02020603050405020304" pitchFamily="18" charset="0"/>
              </a:rPr>
              <a:t>dalam</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hubungan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wyei</a:t>
            </a:r>
            <a:r>
              <a:rPr lang="es-ES_tradnl" dirty="0" smtClean="0">
                <a:latin typeface="Tempus Sans ITC" panose="04020404030D07020202" pitchFamily="82" charset="0"/>
                <a:ea typeface="Times New Roman" panose="02020603050405020304" pitchFamily="18" charset="0"/>
              </a:rPr>
              <a:t> dan </a:t>
            </a:r>
            <a:r>
              <a:rPr lang="es-ES_tradnl" dirty="0" err="1" smtClean="0">
                <a:latin typeface="Tempus Sans ITC" panose="04020404030D07020202" pitchFamily="82" charset="0"/>
                <a:ea typeface="Times New Roman" panose="02020603050405020304" pitchFamily="18" charset="0"/>
              </a:rPr>
              <a:t>ke</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koil</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penahan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rele</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membawa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arus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tersebut</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melalui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rele</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kekoil</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penahan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lain</a:t>
            </a:r>
            <a:r>
              <a:rPr lang="es-ES_tradnl" dirty="0" smtClean="0">
                <a:latin typeface="Tempus Sans ITC" panose="04020404030D07020202" pitchFamily="82" charset="0"/>
                <a:ea typeface="Times New Roman" panose="02020603050405020304" pitchFamily="18" charset="0"/>
              </a:rPr>
              <a:t>, dan </a:t>
            </a:r>
            <a:r>
              <a:rPr lang="es-ES_tradnl" dirty="0" err="1" smtClean="0">
                <a:latin typeface="Tempus Sans ITC" panose="04020404030D07020202" pitchFamily="82" charset="0"/>
                <a:ea typeface="Times New Roman" panose="02020603050405020304" pitchFamily="18" charset="0"/>
              </a:rPr>
              <a:t>hubungan</a:t>
            </a:r>
            <a:r>
              <a:rPr lang="es-ES_tradnl" dirty="0" smtClean="0">
                <a:latin typeface="Tempus Sans ITC" panose="04020404030D07020202" pitchFamily="82" charset="0"/>
                <a:ea typeface="Times New Roman" panose="02020603050405020304" pitchFamily="18" charset="0"/>
              </a:rPr>
              <a:t> CT pada </a:t>
            </a:r>
            <a:r>
              <a:rPr lang="es-ES_tradnl" dirty="0" err="1" smtClean="0">
                <a:latin typeface="Tempus Sans ITC" panose="04020404030D07020202" pitchFamily="82" charset="0"/>
                <a:ea typeface="Times New Roman" panose="02020603050405020304" pitchFamily="18" charset="0"/>
              </a:rPr>
              <a:t>sisi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wyei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transformator</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dalam</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hubungan</a:t>
            </a:r>
            <a:r>
              <a:rPr lang="es-ES_tradnl" dirty="0" smtClean="0">
                <a:latin typeface="Tempus Sans ITC" panose="04020404030D07020202" pitchFamily="82" charset="0"/>
                <a:ea typeface="Times New Roman" panose="02020603050405020304" pitchFamily="18" charset="0"/>
              </a:rPr>
              <a:t> delta </a:t>
            </a:r>
            <a:r>
              <a:rPr lang="es-ES_tradnl" dirty="0" err="1" smtClean="0">
                <a:latin typeface="Tempus Sans ITC" panose="04020404030D07020202" pitchFamily="82" charset="0"/>
                <a:ea typeface="Times New Roman" panose="02020603050405020304" pitchFamily="18" charset="0"/>
              </a:rPr>
              <a:t>guna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mendapatkan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arus-arus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koil</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penahan</a:t>
            </a:r>
            <a:r>
              <a:rPr lang="es-ES_tradnl" dirty="0" smtClean="0">
                <a:latin typeface="Tempus Sans ITC" panose="04020404030D07020202" pitchFamily="82" charset="0"/>
                <a:ea typeface="Times New Roman" panose="02020603050405020304" pitchFamily="18" charset="0"/>
              </a:rPr>
              <a:t>. </a:t>
            </a:r>
            <a:endParaRPr lang="en-US"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1042462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195</a:t>
            </a:fld>
            <a:endParaRPr lang="en-US" altLang="id-ID"/>
          </a:p>
        </p:txBody>
      </p:sp>
      <p:sp>
        <p:nvSpPr>
          <p:cNvPr id="2" name="Rectangle 1"/>
          <p:cNvSpPr/>
          <p:nvPr/>
        </p:nvSpPr>
        <p:spPr>
          <a:xfrm>
            <a:off x="457200" y="381000"/>
            <a:ext cx="8229600" cy="1015663"/>
          </a:xfrm>
          <a:prstGeom prst="rect">
            <a:avLst/>
          </a:prstGeom>
        </p:spPr>
        <p:txBody>
          <a:bodyPr wrap="square">
            <a:spAutoFit/>
          </a:bodyPr>
          <a:lstStyle/>
          <a:p>
            <a:pPr algn="just">
              <a:spcAft>
                <a:spcPts val="0"/>
              </a:spcAft>
            </a:pPr>
            <a:r>
              <a:rPr lang="es-ES_tradnl" dirty="0">
                <a:latin typeface="Tempus Sans ITC" panose="04020404030D07020202" pitchFamily="82" charset="0"/>
                <a:ea typeface="Times New Roman" panose="02020603050405020304" pitchFamily="18" charset="0"/>
              </a:rPr>
              <a:t>Apabila </a:t>
            </a:r>
            <a:r>
              <a:rPr lang="es-ES_tradnl" dirty="0" err="1">
                <a:latin typeface="Tempus Sans ITC" panose="04020404030D07020202" pitchFamily="82" charset="0"/>
                <a:ea typeface="Times New Roman" panose="02020603050405020304" pitchFamily="18" charset="0"/>
              </a:rPr>
              <a:t>bank</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transformator</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dihubungkan</a:t>
            </a:r>
            <a:r>
              <a:rPr lang="es-ES_tradnl" dirty="0">
                <a:latin typeface="Tempus Sans ITC" panose="04020404030D07020202" pitchFamily="82" charset="0"/>
                <a:ea typeface="Times New Roman" panose="02020603050405020304" pitchFamily="18" charset="0"/>
              </a:rPr>
              <a:t> delta pada </a:t>
            </a:r>
            <a:r>
              <a:rPr lang="es-ES_tradnl" dirty="0" err="1">
                <a:latin typeface="Tempus Sans ITC" panose="04020404030D07020202" pitchFamily="82" charset="0"/>
                <a:ea typeface="Times New Roman" panose="02020603050405020304" pitchFamily="18" charset="0"/>
              </a:rPr>
              <a:t>kedua</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sisinya</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maka</a:t>
            </a:r>
            <a:r>
              <a:rPr lang="es-ES_tradnl" dirty="0">
                <a:latin typeface="Tempus Sans ITC" panose="04020404030D07020202" pitchFamily="82" charset="0"/>
                <a:ea typeface="Times New Roman" panose="02020603050405020304" pitchFamily="18" charset="0"/>
              </a:rPr>
              <a:t> CT pada </a:t>
            </a:r>
            <a:r>
              <a:rPr lang="es-ES_tradnl" dirty="0" err="1">
                <a:latin typeface="Tempus Sans ITC" panose="04020404030D07020202" pitchFamily="82" charset="0"/>
                <a:ea typeface="Times New Roman" panose="02020603050405020304" pitchFamily="18" charset="0"/>
              </a:rPr>
              <a:t>kedua</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sisi</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transformator</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harus</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dapat</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dihubungkan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wyei</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ke</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rele</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diferensial</a:t>
            </a:r>
            <a:r>
              <a:rPr lang="es-ES_tradnl" dirty="0">
                <a:latin typeface="Tempus Sans ITC" panose="04020404030D07020202" pitchFamily="82" charset="0"/>
                <a:ea typeface="Times New Roman" panose="02020603050405020304" pitchFamily="18" charset="0"/>
              </a:rPr>
              <a:t>. </a:t>
            </a:r>
            <a:endParaRPr lang="en-US" b="1" dirty="0">
              <a:latin typeface="Times New Roman" panose="02020603050405020304" pitchFamily="18" charset="0"/>
              <a:ea typeface="Times New Roman" panose="02020603050405020304" pitchFamily="18" charset="0"/>
            </a:endParaRPr>
          </a:p>
        </p:txBody>
      </p:sp>
      <p:sp>
        <p:nvSpPr>
          <p:cNvPr id="3" name="Rectangle 2"/>
          <p:cNvSpPr/>
          <p:nvPr/>
        </p:nvSpPr>
        <p:spPr>
          <a:xfrm>
            <a:off x="533400" y="1600200"/>
            <a:ext cx="8077200" cy="1323439"/>
          </a:xfrm>
          <a:prstGeom prst="rect">
            <a:avLst/>
          </a:prstGeom>
        </p:spPr>
        <p:txBody>
          <a:bodyPr wrap="square">
            <a:spAutoFit/>
          </a:bodyPr>
          <a:lstStyle/>
          <a:p>
            <a:pPr algn="just">
              <a:spcAft>
                <a:spcPts val="0"/>
              </a:spcAft>
            </a:pPr>
            <a:r>
              <a:rPr lang="es-ES_tradnl" dirty="0" err="1">
                <a:latin typeface="Tempus Sans ITC" panose="04020404030D07020202" pitchFamily="82" charset="0"/>
                <a:ea typeface="Times New Roman" panose="02020603050405020304" pitchFamily="18" charset="0"/>
              </a:rPr>
              <a:t>Untuk</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wyei</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ditanahkan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bank</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transformator</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wyei</a:t>
            </a:r>
            <a:r>
              <a:rPr lang="es-ES_tradnl" dirty="0">
                <a:latin typeface="Tempus Sans ITC" panose="04020404030D07020202" pitchFamily="82" charset="0"/>
                <a:ea typeface="Times New Roman" panose="02020603050405020304" pitchFamily="18" charset="0"/>
              </a:rPr>
              <a:t> - </a:t>
            </a:r>
            <a:r>
              <a:rPr lang="es-ES_tradnl" dirty="0" err="1">
                <a:latin typeface="Tempus Sans ITC" panose="04020404030D07020202" pitchFamily="82" charset="0"/>
                <a:ea typeface="Times New Roman" panose="02020603050405020304" pitchFamily="18" charset="0"/>
              </a:rPr>
              <a:t>ditanahkan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tanpa</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tersier</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atau</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dengan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tersier</a:t>
            </a:r>
            <a:r>
              <a:rPr lang="es-ES_tradnl" dirty="0">
                <a:latin typeface="Tempus Sans ITC" panose="04020404030D07020202" pitchFamily="82" charset="0"/>
                <a:ea typeface="Times New Roman" panose="02020603050405020304" pitchFamily="18" charset="0"/>
              </a:rPr>
              <a:t> yang </a:t>
            </a:r>
            <a:r>
              <a:rPr lang="es-ES_tradnl" dirty="0" err="1">
                <a:latin typeface="Tempus Sans ITC" panose="04020404030D07020202" pitchFamily="82" charset="0"/>
                <a:ea typeface="Times New Roman" panose="02020603050405020304" pitchFamily="18" charset="0"/>
              </a:rPr>
              <a:t>tidak</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dihubungkan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ke</a:t>
            </a:r>
            <a:r>
              <a:rPr lang="es-ES_tradnl" dirty="0">
                <a:latin typeface="Tempus Sans ITC" panose="04020404030D07020202" pitchFamily="82" charset="0"/>
                <a:ea typeface="Times New Roman" panose="02020603050405020304" pitchFamily="18" charset="0"/>
              </a:rPr>
              <a:t> terminal, </a:t>
            </a:r>
            <a:r>
              <a:rPr lang="es-ES_tradnl" dirty="0" err="1">
                <a:latin typeface="Tempus Sans ITC" panose="04020404030D07020202" pitchFamily="82" charset="0"/>
                <a:ea typeface="Times New Roman" panose="02020603050405020304" pitchFamily="18" charset="0"/>
              </a:rPr>
              <a:t>maka</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hubungan</a:t>
            </a:r>
            <a:r>
              <a:rPr lang="es-ES_tradnl" dirty="0">
                <a:latin typeface="Tempus Sans ITC" panose="04020404030D07020202" pitchFamily="82" charset="0"/>
                <a:ea typeface="Times New Roman" panose="02020603050405020304" pitchFamily="18" charset="0"/>
              </a:rPr>
              <a:t> CT yang </a:t>
            </a:r>
            <a:r>
              <a:rPr lang="es-ES_tradnl" dirty="0" err="1">
                <a:latin typeface="Tempus Sans ITC" panose="04020404030D07020202" pitchFamily="82" charset="0"/>
                <a:ea typeface="Times New Roman" panose="02020603050405020304" pitchFamily="18" charset="0"/>
              </a:rPr>
              <a:t>dibutuhkan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adalah</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hubungan</a:t>
            </a:r>
            <a:r>
              <a:rPr lang="es-ES_tradnl" dirty="0">
                <a:latin typeface="Tempus Sans ITC" panose="04020404030D07020202" pitchFamily="82" charset="0"/>
                <a:ea typeface="Times New Roman" panose="02020603050405020304" pitchFamily="18" charset="0"/>
              </a:rPr>
              <a:t> delta </a:t>
            </a:r>
            <a:r>
              <a:rPr lang="es-ES_tradnl" dirty="0" err="1">
                <a:latin typeface="Tempus Sans ITC" panose="04020404030D07020202" pitchFamily="82" charset="0"/>
                <a:ea typeface="Times New Roman" panose="02020603050405020304" pitchFamily="18" charset="0"/>
              </a:rPr>
              <a:t>untuk</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kedua</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sisi</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transformator</a:t>
            </a:r>
            <a:r>
              <a:rPr lang="es-ES_tradnl" dirty="0">
                <a:latin typeface="Tempus Sans ITC" panose="04020404030D07020202" pitchFamily="82" charset="0"/>
                <a:ea typeface="Times New Roman" panose="02020603050405020304" pitchFamily="18" charset="0"/>
              </a:rPr>
              <a:t>. </a:t>
            </a:r>
            <a:endParaRPr lang="en-US" b="1" dirty="0">
              <a:latin typeface="Times New Roman" panose="02020603050405020304" pitchFamily="18" charset="0"/>
              <a:ea typeface="Times New Roman" panose="02020603050405020304" pitchFamily="18" charset="0"/>
            </a:endParaRPr>
          </a:p>
        </p:txBody>
      </p:sp>
      <p:sp>
        <p:nvSpPr>
          <p:cNvPr id="6" name="Rectangle 5"/>
          <p:cNvSpPr/>
          <p:nvPr/>
        </p:nvSpPr>
        <p:spPr>
          <a:xfrm>
            <a:off x="533400" y="3136801"/>
            <a:ext cx="8001000" cy="1938992"/>
          </a:xfrm>
          <a:prstGeom prst="rect">
            <a:avLst/>
          </a:prstGeom>
        </p:spPr>
        <p:txBody>
          <a:bodyPr wrap="square">
            <a:spAutoFit/>
          </a:bodyPr>
          <a:lstStyle/>
          <a:p>
            <a:pPr algn="just">
              <a:spcAft>
                <a:spcPts val="0"/>
              </a:spcAft>
            </a:pPr>
            <a:r>
              <a:rPr lang="es-ES_tradnl" dirty="0" err="1">
                <a:latin typeface="Tempus Sans ITC" panose="04020404030D07020202" pitchFamily="82" charset="0"/>
                <a:ea typeface="Times New Roman" panose="02020603050405020304" pitchFamily="18" charset="0"/>
              </a:rPr>
              <a:t>Mungkkin</a:t>
            </a:r>
            <a:r>
              <a:rPr lang="es-ES_tradnl" dirty="0">
                <a:latin typeface="Tempus Sans ITC" panose="04020404030D07020202" pitchFamily="82" charset="0"/>
                <a:ea typeface="Times New Roman" panose="02020603050405020304" pitchFamily="18" charset="0"/>
              </a:rPr>
              <a:t> saja </a:t>
            </a:r>
            <a:r>
              <a:rPr lang="es-ES_tradnl" dirty="0" err="1">
                <a:latin typeface="Tempus Sans ITC" panose="04020404030D07020202" pitchFamily="82" charset="0"/>
                <a:ea typeface="Times New Roman" panose="02020603050405020304" pitchFamily="18" charset="0"/>
              </a:rPr>
              <a:t>digunakan</a:t>
            </a:r>
            <a:r>
              <a:rPr lang="es-ES_tradnl" dirty="0">
                <a:latin typeface="Tempus Sans ITC" panose="04020404030D07020202" pitchFamily="82" charset="0"/>
                <a:ea typeface="Times New Roman" panose="02020603050405020304" pitchFamily="18" charset="0"/>
              </a:rPr>
              <a:t> CT </a:t>
            </a:r>
            <a:r>
              <a:rPr lang="es-ES_tradnl" dirty="0" err="1">
                <a:latin typeface="Tempus Sans ITC" panose="04020404030D07020202" pitchFamily="82" charset="0"/>
                <a:ea typeface="Times New Roman" panose="02020603050405020304" pitchFamily="18" charset="0"/>
              </a:rPr>
              <a:t>hubungan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wyei</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jika</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bank</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transformator</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terdiri</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dari</a:t>
            </a:r>
            <a:r>
              <a:rPr lang="es-ES_tradnl" dirty="0">
                <a:latin typeface="Tempus Sans ITC" panose="04020404030D07020202" pitchFamily="82" charset="0"/>
                <a:ea typeface="Times New Roman" panose="02020603050405020304" pitchFamily="18" charset="0"/>
              </a:rPr>
              <a:t> 3 </a:t>
            </a:r>
            <a:r>
              <a:rPr lang="es-ES_tradnl" dirty="0" err="1">
                <a:latin typeface="Tempus Sans ITC" panose="04020404030D07020202" pitchFamily="82" charset="0"/>
                <a:ea typeface="Times New Roman" panose="02020603050405020304" pitchFamily="18" charset="0"/>
              </a:rPr>
              <a:t>transformator</a:t>
            </a:r>
            <a:r>
              <a:rPr lang="es-ES_tradnl" dirty="0">
                <a:latin typeface="Tempus Sans ITC" panose="04020404030D07020202" pitchFamily="82" charset="0"/>
                <a:ea typeface="Times New Roman" panose="02020603050405020304" pitchFamily="18" charset="0"/>
              </a:rPr>
              <a:t> 2 </a:t>
            </a:r>
            <a:r>
              <a:rPr lang="es-ES_tradnl" dirty="0" err="1">
                <a:latin typeface="Tempus Sans ITC" panose="04020404030D07020202" pitchFamily="82" charset="0"/>
                <a:ea typeface="Times New Roman" panose="02020603050405020304" pitchFamily="18" charset="0"/>
              </a:rPr>
              <a:t>belitan</a:t>
            </a:r>
            <a:r>
              <a:rPr lang="es-ES_tradnl" dirty="0">
                <a:latin typeface="Tempus Sans ITC" panose="04020404030D07020202" pitchFamily="82" charset="0"/>
                <a:ea typeface="Times New Roman" panose="02020603050405020304" pitchFamily="18" charset="0"/>
              </a:rPr>
              <a:t> independen </a:t>
            </a:r>
            <a:r>
              <a:rPr lang="es-ES_tradnl" dirty="0" err="1">
                <a:latin typeface="Tempus Sans ITC" panose="04020404030D07020202" pitchFamily="82" charset="0"/>
                <a:ea typeface="Times New Roman" panose="02020603050405020304" pitchFamily="18" charset="0"/>
              </a:rPr>
              <a:t>dihubungkan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wyei</a:t>
            </a:r>
            <a:r>
              <a:rPr lang="es-ES_tradnl" dirty="0">
                <a:latin typeface="Tempus Sans ITC" panose="04020404030D07020202" pitchFamily="82" charset="0"/>
                <a:ea typeface="Times New Roman" panose="02020603050405020304" pitchFamily="18" charset="0"/>
              </a:rPr>
              <a:t> - </a:t>
            </a:r>
            <a:r>
              <a:rPr lang="es-ES_tradnl" dirty="0" err="1">
                <a:latin typeface="Tempus Sans ITC" panose="04020404030D07020202" pitchFamily="82" charset="0"/>
                <a:ea typeface="Times New Roman" panose="02020603050405020304" pitchFamily="18" charset="0"/>
              </a:rPr>
              <a:t>wyei</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ditanahkan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keduanya</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Meski</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jenis</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transformato</a:t>
            </a:r>
            <a:r>
              <a:rPr lang="es-ES_tradnl" dirty="0">
                <a:latin typeface="Tempus Sans ITC" panose="04020404030D07020202" pitchFamily="82" charset="0"/>
                <a:ea typeface="Times New Roman" panose="02020603050405020304" pitchFamily="18" charset="0"/>
              </a:rPr>
              <a:t> yang </a:t>
            </a:r>
            <a:r>
              <a:rPr lang="es-ES_tradnl" dirty="0" err="1">
                <a:latin typeface="Tempus Sans ITC" panose="04020404030D07020202" pitchFamily="82" charset="0"/>
                <a:ea typeface="Times New Roman" panose="02020603050405020304" pitchFamily="18" charset="0"/>
              </a:rPr>
              <a:t>digunakan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adalah</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bank</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transformator</a:t>
            </a:r>
            <a:r>
              <a:rPr lang="es-ES_tradnl" dirty="0">
                <a:latin typeface="Tempus Sans ITC" panose="04020404030D07020202" pitchFamily="82" charset="0"/>
                <a:ea typeface="Times New Roman" panose="02020603050405020304" pitchFamily="18" charset="0"/>
              </a:rPr>
              <a:t> 3 </a:t>
            </a:r>
            <a:r>
              <a:rPr lang="es-ES_tradnl" dirty="0" err="1">
                <a:latin typeface="Tempus Sans ITC" panose="04020404030D07020202" pitchFamily="82" charset="0"/>
                <a:ea typeface="Times New Roman" panose="02020603050405020304" pitchFamily="18" charset="0"/>
              </a:rPr>
              <a:t>fasa</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maka</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direkomendasikan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menggunakan</a:t>
            </a:r>
            <a:r>
              <a:rPr lang="es-ES_tradnl" dirty="0">
                <a:latin typeface="Tempus Sans ITC" panose="04020404030D07020202" pitchFamily="82" charset="0"/>
                <a:ea typeface="Times New Roman" panose="02020603050405020304" pitchFamily="18" charset="0"/>
              </a:rPr>
              <a:t> CT </a:t>
            </a:r>
            <a:r>
              <a:rPr lang="es-ES_tradnl" dirty="0" err="1">
                <a:latin typeface="Tempus Sans ITC" panose="04020404030D07020202" pitchFamily="82" charset="0"/>
                <a:ea typeface="Times New Roman" panose="02020603050405020304" pitchFamily="18" charset="0"/>
              </a:rPr>
              <a:t>hubungan</a:t>
            </a:r>
            <a:r>
              <a:rPr lang="es-ES_tradnl" dirty="0">
                <a:latin typeface="Tempus Sans ITC" panose="04020404030D07020202" pitchFamily="82" charset="0"/>
                <a:ea typeface="Times New Roman" panose="02020603050405020304" pitchFamily="18" charset="0"/>
              </a:rPr>
              <a:t> delta. </a:t>
            </a:r>
            <a:r>
              <a:rPr lang="en-US" dirty="0" err="1">
                <a:latin typeface="Tempus Sans ITC" panose="04020404030D07020202" pitchFamily="82" charset="0"/>
                <a:ea typeface="Times New Roman" panose="02020603050405020304" pitchFamily="18" charset="0"/>
              </a:rPr>
              <a:t>Pada</a:t>
            </a:r>
            <a:r>
              <a:rPr lang="en-US" dirty="0">
                <a:latin typeface="Tempus Sans ITC" panose="04020404030D07020202" pitchFamily="82" charset="0"/>
                <a:ea typeface="Times New Roman" panose="02020603050405020304" pitchFamily="18" charset="0"/>
              </a:rPr>
              <a:t> bank </a:t>
            </a:r>
            <a:r>
              <a:rPr lang="en-US" dirty="0" err="1">
                <a:latin typeface="Tempus Sans ITC" panose="04020404030D07020202" pitchFamily="82" charset="0"/>
                <a:ea typeface="Times New Roman" panose="02020603050405020304" pitchFamily="18" charset="0"/>
              </a:rPr>
              <a:t>transformator</a:t>
            </a:r>
            <a:r>
              <a:rPr lang="en-US" dirty="0">
                <a:latin typeface="Tempus Sans ITC" panose="04020404030D07020202" pitchFamily="82" charset="0"/>
                <a:ea typeface="Times New Roman" panose="02020603050405020304" pitchFamily="18" charset="0"/>
              </a:rPr>
              <a:t> yang </a:t>
            </a:r>
            <a:r>
              <a:rPr lang="en-US" dirty="0" err="1">
                <a:latin typeface="Tempus Sans ITC" panose="04020404030D07020202" pitchFamily="82" charset="0"/>
                <a:ea typeface="Times New Roman" panose="02020603050405020304" pitchFamily="18" charset="0"/>
              </a:rPr>
              <a:t>dihasilkan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dari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interaksi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fluksi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karena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konstruksi</a:t>
            </a:r>
            <a:r>
              <a:rPr lang="en-US" dirty="0">
                <a:latin typeface="Tempus Sans ITC" panose="04020404030D07020202" pitchFamily="82" charset="0"/>
                <a:ea typeface="Times New Roman" panose="02020603050405020304" pitchFamily="18" charset="0"/>
              </a:rPr>
              <a:t>.</a:t>
            </a:r>
            <a:endParaRPr lang="en-US"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3341754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196</a:t>
            </a:fld>
            <a:endParaRPr lang="en-US" altLang="id-ID"/>
          </a:p>
        </p:txBody>
      </p:sp>
      <p:sp>
        <p:nvSpPr>
          <p:cNvPr id="2" name="Rectangle 1"/>
          <p:cNvSpPr/>
          <p:nvPr/>
        </p:nvSpPr>
        <p:spPr>
          <a:xfrm>
            <a:off x="457200" y="304800"/>
            <a:ext cx="8458200" cy="2554545"/>
          </a:xfrm>
          <a:prstGeom prst="rect">
            <a:avLst/>
          </a:prstGeom>
        </p:spPr>
        <p:txBody>
          <a:bodyPr wrap="square">
            <a:spAutoFit/>
          </a:bodyPr>
          <a:lstStyle/>
          <a:p>
            <a:pPr algn="just">
              <a:spcAft>
                <a:spcPts val="0"/>
              </a:spcAft>
            </a:pP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titik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muncul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sebuah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pertanyaan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dapatkah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diferensial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memberikan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proteksi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tanah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bilamana</a:t>
            </a:r>
            <a:r>
              <a:rPr lang="en-US" dirty="0" smtClean="0">
                <a:latin typeface="Tempus Sans ITC" panose="04020404030D07020202" pitchFamily="82" charset="0"/>
                <a:ea typeface="Times New Roman" panose="02020603050405020304" pitchFamily="18" charset="0"/>
              </a:rPr>
              <a:t> CT </a:t>
            </a:r>
            <a:r>
              <a:rPr lang="en-US" dirty="0" err="1" smtClean="0">
                <a:latin typeface="Tempus Sans ITC" panose="04020404030D07020202" pitchFamily="82" charset="0"/>
                <a:ea typeface="Times New Roman" panose="02020603050405020304" pitchFamily="18" charset="0"/>
              </a:rPr>
              <a:t>terhubung</a:t>
            </a:r>
            <a:r>
              <a:rPr lang="en-US" dirty="0" smtClean="0">
                <a:latin typeface="Tempus Sans ITC" panose="04020404030D07020202" pitchFamily="82" charset="0"/>
                <a:ea typeface="Times New Roman" panose="02020603050405020304" pitchFamily="18" charset="0"/>
              </a:rPr>
              <a:t> delta. </a:t>
            </a:r>
            <a:r>
              <a:rPr lang="en-US" dirty="0" err="1" smtClean="0">
                <a:latin typeface="Tempus Sans ITC" panose="04020404030D07020202" pitchFamily="82" charset="0"/>
                <a:ea typeface="Times New Roman" panose="02020603050405020304" pitchFamily="18" charset="0"/>
              </a:rPr>
              <a:t>Jawabannya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adalah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tanah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dapat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beroperasi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bilamana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urutan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positif</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negatif</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terlibat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tersebut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diferensial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beroperasi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komponene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rPr>
              <a:t> total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rPr>
              <a:t> internal </a:t>
            </a:r>
            <a:r>
              <a:rPr lang="en-US" dirty="0" err="1" smtClean="0">
                <a:latin typeface="Tempus Sans ITC" panose="04020404030D07020202" pitchFamily="82" charset="0"/>
                <a:ea typeface="Times New Roman" panose="02020603050405020304" pitchFamily="18" charset="0"/>
              </a:rPr>
              <a:t>jadi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saat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terjadi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satu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fasa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ketanah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rPr>
              <a:t> total </a:t>
            </a:r>
            <a:r>
              <a:rPr lang="en-US" dirty="0" err="1" smtClean="0">
                <a:latin typeface="Tempus Sans ITC" panose="04020404030D07020202" pitchFamily="82" charset="0"/>
                <a:ea typeface="Times New Roman" panose="02020603050405020304" pitchFamily="18" charset="0"/>
              </a:rPr>
              <a:t>adalah</a:t>
            </a:r>
            <a:r>
              <a:rPr lang="en-US" dirty="0" smtClean="0">
                <a:latin typeface="Tempus Sans ITC" panose="04020404030D07020202" pitchFamily="82" charset="0"/>
                <a:ea typeface="Times New Roman" panose="02020603050405020304" pitchFamily="18" charset="0"/>
              </a:rPr>
              <a:t> I</a:t>
            </a:r>
            <a:r>
              <a:rPr lang="en-US" baseline="-25000" dirty="0" smtClean="0">
                <a:latin typeface="Tempus Sans ITC" panose="04020404030D07020202" pitchFamily="82" charset="0"/>
                <a:ea typeface="Times New Roman" panose="02020603050405020304" pitchFamily="18" charset="0"/>
              </a:rPr>
              <a:t>1</a:t>
            </a:r>
            <a:r>
              <a:rPr lang="en-US" dirty="0" smtClean="0">
                <a:latin typeface="Tempus Sans ITC" panose="04020404030D07020202" pitchFamily="82" charset="0"/>
                <a:ea typeface="Times New Roman" panose="02020603050405020304" pitchFamily="18" charset="0"/>
              </a:rPr>
              <a:t>   + I</a:t>
            </a:r>
            <a:r>
              <a:rPr lang="en-US" baseline="-25000" dirty="0" smtClean="0">
                <a:latin typeface="Tempus Sans ITC" panose="04020404030D07020202" pitchFamily="82" charset="0"/>
                <a:ea typeface="Times New Roman" panose="02020603050405020304" pitchFamily="18" charset="0"/>
              </a:rPr>
              <a:t>2</a:t>
            </a:r>
            <a:r>
              <a:rPr lang="en-US" dirty="0" smtClean="0">
                <a:latin typeface="Tempus Sans ITC" panose="04020404030D07020202" pitchFamily="82" charset="0"/>
                <a:ea typeface="Times New Roman" panose="02020603050405020304" pitchFamily="18" charset="0"/>
              </a:rPr>
              <a:t>  + I</a:t>
            </a:r>
            <a:r>
              <a:rPr lang="en-US" baseline="-25000" dirty="0" smtClean="0">
                <a:latin typeface="Tempus Sans ITC" panose="04020404030D07020202" pitchFamily="82" charset="0"/>
                <a:ea typeface="Times New Roman" panose="02020603050405020304" pitchFamily="18" charset="0"/>
              </a:rPr>
              <a:t>0</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I</a:t>
            </a:r>
            <a:r>
              <a:rPr lang="en-US" baseline="-25000" dirty="0" smtClean="0">
                <a:latin typeface="Tempus Sans ITC" panose="04020404030D07020202" pitchFamily="82" charset="0"/>
                <a:ea typeface="Times New Roman" panose="02020603050405020304" pitchFamily="18" charset="0"/>
              </a:rPr>
              <a:t>1</a:t>
            </a:r>
            <a:r>
              <a:rPr lang="en-US" dirty="0" smtClean="0">
                <a:latin typeface="Tempus Sans ITC" panose="04020404030D07020202" pitchFamily="82" charset="0"/>
                <a:ea typeface="Times New Roman" panose="02020603050405020304" pitchFamily="18" charset="0"/>
              </a:rPr>
              <a:t>  = I</a:t>
            </a:r>
            <a:r>
              <a:rPr lang="en-US" baseline="-25000" dirty="0" smtClean="0">
                <a:latin typeface="Tempus Sans ITC" panose="04020404030D07020202" pitchFamily="82" charset="0"/>
                <a:ea typeface="Times New Roman" panose="02020603050405020304" pitchFamily="18" charset="0"/>
              </a:rPr>
              <a:t>2</a:t>
            </a:r>
            <a:r>
              <a:rPr lang="en-US" dirty="0" smtClean="0">
                <a:latin typeface="Tempus Sans ITC" panose="04020404030D07020202" pitchFamily="82" charset="0"/>
                <a:ea typeface="Times New Roman" panose="02020603050405020304" pitchFamily="18" charset="0"/>
              </a:rPr>
              <a:t>  =  I</a:t>
            </a:r>
            <a:r>
              <a:rPr lang="en-US" baseline="-25000" dirty="0" smtClean="0">
                <a:latin typeface="Tempus Sans ITC" panose="04020404030D07020202" pitchFamily="82" charset="0"/>
                <a:ea typeface="Times New Roman" panose="02020603050405020304" pitchFamily="18" charset="0"/>
              </a:rPr>
              <a:t>0</a:t>
            </a:r>
            <a:r>
              <a:rPr lang="en-US" dirty="0" smtClean="0">
                <a:latin typeface="Tempus Sans ITC" panose="04020404030D07020202" pitchFamily="82" charset="0"/>
                <a:ea typeface="Times New Roman" panose="02020603050405020304" pitchFamily="18" charset="0"/>
              </a:rPr>
              <a:t> , </a:t>
            </a:r>
            <a:r>
              <a:rPr lang="en-US" dirty="0" err="1" smtClean="0">
                <a:latin typeface="Tempus Sans ITC" panose="04020404030D07020202" pitchFamily="82" charset="0"/>
                <a:ea typeface="Times New Roman" panose="02020603050405020304" pitchFamily="18" charset="0"/>
              </a:rPr>
              <a:t>sehingga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dengan</a:t>
            </a:r>
            <a:r>
              <a:rPr lang="en-US" dirty="0" smtClean="0">
                <a:latin typeface="Tempus Sans ITC" panose="04020404030D07020202" pitchFamily="82" charset="0"/>
                <a:ea typeface="Times New Roman" panose="02020603050405020304" pitchFamily="18" charset="0"/>
              </a:rPr>
              <a:t> CT </a:t>
            </a:r>
            <a:r>
              <a:rPr lang="en-US" dirty="0" err="1" smtClean="0">
                <a:latin typeface="Tempus Sans ITC" panose="04020404030D07020202" pitchFamily="82" charset="0"/>
                <a:ea typeface="Times New Roman" panose="02020603050405020304" pitchFamily="18" charset="0"/>
              </a:rPr>
              <a:t>terhubung</a:t>
            </a:r>
            <a:r>
              <a:rPr lang="en-US" dirty="0" smtClean="0">
                <a:latin typeface="Tempus Sans ITC" panose="04020404030D07020202" pitchFamily="82" charset="0"/>
                <a:ea typeface="Times New Roman" panose="02020603050405020304" pitchFamily="18" charset="0"/>
              </a:rPr>
              <a:t> delta </a:t>
            </a:r>
            <a:r>
              <a:rPr lang="en-US" dirty="0" err="1" smtClean="0">
                <a:latin typeface="Tempus Sans ITC" panose="04020404030D07020202" pitchFamily="82" charset="0"/>
                <a:ea typeface="Times New Roman" panose="02020603050405020304" pitchFamily="18" charset="0"/>
              </a:rPr>
              <a:t>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menerima</a:t>
            </a:r>
            <a:r>
              <a:rPr lang="en-US" dirty="0" smtClean="0">
                <a:latin typeface="Tempus Sans ITC" panose="04020404030D07020202" pitchFamily="82" charset="0"/>
                <a:ea typeface="Times New Roman" panose="02020603050405020304" pitchFamily="18" charset="0"/>
              </a:rPr>
              <a:t> I</a:t>
            </a:r>
            <a:r>
              <a:rPr lang="en-US" baseline="-25000" dirty="0" smtClean="0">
                <a:latin typeface="Tempus Sans ITC" panose="04020404030D07020202" pitchFamily="82" charset="0"/>
                <a:ea typeface="Times New Roman" panose="02020603050405020304" pitchFamily="18" charset="0"/>
              </a:rPr>
              <a:t>1</a:t>
            </a:r>
            <a:r>
              <a:rPr lang="en-US" dirty="0" smtClean="0">
                <a:latin typeface="Tempus Sans ITC" panose="04020404030D07020202" pitchFamily="82" charset="0"/>
                <a:ea typeface="Times New Roman" panose="02020603050405020304" pitchFamily="18" charset="0"/>
              </a:rPr>
              <a:t>  + I</a:t>
            </a:r>
            <a:r>
              <a:rPr lang="en-US" baseline="-25000" dirty="0" smtClean="0">
                <a:latin typeface="Tempus Sans ITC" panose="04020404030D07020202" pitchFamily="82" charset="0"/>
                <a:ea typeface="Times New Roman" panose="02020603050405020304" pitchFamily="18" charset="0"/>
              </a:rPr>
              <a:t>2</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atau</a:t>
            </a:r>
            <a:r>
              <a:rPr lang="en-US" dirty="0" smtClean="0">
                <a:latin typeface="Tempus Sans ITC" panose="04020404030D07020202" pitchFamily="82" charset="0"/>
                <a:ea typeface="Times New Roman" panose="02020603050405020304" pitchFamily="18" charset="0"/>
              </a:rPr>
              <a:t> 2 I</a:t>
            </a:r>
            <a:r>
              <a:rPr lang="en-US" baseline="-25000" dirty="0" smtClean="0">
                <a:latin typeface="Tempus Sans ITC" panose="04020404030D07020202" pitchFamily="82" charset="0"/>
                <a:ea typeface="Times New Roman" panose="02020603050405020304" pitchFamily="18" charset="0"/>
              </a:rPr>
              <a:t>1</a:t>
            </a:r>
            <a:r>
              <a:rPr lang="en-US" dirty="0" smtClean="0">
                <a:latin typeface="Tempus Sans ITC" panose="04020404030D07020202" pitchFamily="82" charset="0"/>
                <a:ea typeface="Times New Roman" panose="02020603050405020304" pitchFamily="18" charset="0"/>
              </a:rPr>
              <a:t> , </a:t>
            </a: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rPr>
              <a:t> internal. </a:t>
            </a:r>
            <a:endParaRPr lang="en-US" b="1"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490086" y="2859345"/>
            <a:ext cx="8229600" cy="3477875"/>
          </a:xfrm>
          <a:prstGeom prst="rect">
            <a:avLst/>
          </a:prstGeom>
        </p:spPr>
        <p:txBody>
          <a:bodyPr wrap="square">
            <a:spAutoFit/>
          </a:bodyPr>
          <a:lstStyle/>
          <a:p>
            <a:pPr algn="just">
              <a:spcAft>
                <a:spcPts val="0"/>
              </a:spcAft>
            </a:pPr>
            <a:r>
              <a:rPr lang="en-US" dirty="0" err="1">
                <a:latin typeface="Tempus Sans ITC" panose="04020404030D07020202" pitchFamily="82" charset="0"/>
                <a:ea typeface="Times New Roman" panose="02020603050405020304" pitchFamily="18" charset="0"/>
              </a:rPr>
              <a:t>S</a:t>
            </a:r>
            <a:r>
              <a:rPr lang="en-US" dirty="0" err="1" smtClean="0">
                <a:latin typeface="Tempus Sans ITC" panose="04020404030D07020202" pitchFamily="82" charset="0"/>
                <a:ea typeface="Times New Roman" panose="02020603050405020304" pitchFamily="18" charset="0"/>
              </a:rPr>
              <a:t>ebuah</a:t>
            </a:r>
            <a:r>
              <a:rPr lang="en-US" dirty="0" smtClean="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gangguan</a:t>
            </a:r>
            <a:r>
              <a:rPr lang="en-US" dirty="0">
                <a:latin typeface="Tempus Sans ITC" panose="04020404030D07020202" pitchFamily="82" charset="0"/>
                <a:ea typeface="Times New Roman" panose="02020603050405020304" pitchFamily="18" charset="0"/>
              </a:rPr>
              <a:t> internal </a:t>
            </a:r>
            <a:r>
              <a:rPr lang="en-US" dirty="0" err="1">
                <a:latin typeface="Tempus Sans ITC" panose="04020404030D07020202" pitchFamily="82" charset="0"/>
                <a:ea typeface="Times New Roman" panose="02020603050405020304" pitchFamily="18" charset="0"/>
              </a:rPr>
              <a:t>satu</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fasa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ketanah</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disisi</a:t>
            </a:r>
            <a:r>
              <a:rPr lang="en-US" dirty="0">
                <a:latin typeface="Tempus Sans ITC" panose="04020404030D07020202" pitchFamily="82" charset="0"/>
                <a:ea typeface="Times New Roman" panose="02020603050405020304" pitchFamily="18" charset="0"/>
              </a:rPr>
              <a:t> 69 </a:t>
            </a:r>
            <a:r>
              <a:rPr lang="en-US" dirty="0" err="1">
                <a:latin typeface="Tempus Sans ITC" panose="04020404030D07020202" pitchFamily="82" charset="0"/>
                <a:ea typeface="Times New Roman" panose="02020603050405020304" pitchFamily="18" charset="0"/>
              </a:rPr>
              <a:t>kv</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memberi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masukan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arus</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urutan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positif</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neatif</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dari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sisi</a:t>
            </a:r>
            <a:r>
              <a:rPr lang="en-US" dirty="0">
                <a:latin typeface="Tempus Sans ITC" panose="04020404030D07020202" pitchFamily="82" charset="0"/>
                <a:ea typeface="Times New Roman" panose="02020603050405020304" pitchFamily="18" charset="0"/>
              </a:rPr>
              <a:t> 138 </a:t>
            </a:r>
            <a:r>
              <a:rPr lang="en-US" dirty="0" err="1">
                <a:latin typeface="Tempus Sans ITC" panose="04020404030D07020202" pitchFamily="82" charset="0"/>
                <a:ea typeface="Times New Roman" panose="02020603050405020304" pitchFamily="18" charset="0"/>
              </a:rPr>
              <a:t>kv</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arus</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urutan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positif</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negatif</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nol</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dari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sisi</a:t>
            </a:r>
            <a:r>
              <a:rPr lang="en-US" dirty="0">
                <a:latin typeface="Tempus Sans ITC" panose="04020404030D07020202" pitchFamily="82" charset="0"/>
                <a:ea typeface="Times New Roman" panose="02020603050405020304" pitchFamily="18" charset="0"/>
              </a:rPr>
              <a:t> 69 </a:t>
            </a:r>
            <a:r>
              <a:rPr lang="en-US" dirty="0" err="1">
                <a:latin typeface="Tempus Sans ITC" panose="04020404030D07020202" pitchFamily="82" charset="0"/>
                <a:ea typeface="Times New Roman" panose="02020603050405020304" pitchFamily="18" charset="0"/>
              </a:rPr>
              <a:t>kv</a:t>
            </a:r>
            <a:r>
              <a:rPr lang="en-US" dirty="0">
                <a:latin typeface="Tempus Sans ITC" panose="04020404030D07020202" pitchFamily="82" charset="0"/>
                <a:ea typeface="Times New Roman" panose="02020603050405020304" pitchFamily="18" charset="0"/>
              </a:rPr>
              <a:t>. CT yang </a:t>
            </a:r>
            <a:r>
              <a:rPr lang="en-US" dirty="0" err="1">
                <a:latin typeface="Tempus Sans ITC" panose="04020404030D07020202" pitchFamily="82" charset="0"/>
                <a:ea typeface="Times New Roman" panose="02020603050405020304" pitchFamily="18" charset="0"/>
              </a:rPr>
              <a:t>terhubung</a:t>
            </a:r>
            <a:r>
              <a:rPr lang="en-US" dirty="0">
                <a:latin typeface="Tempus Sans ITC" panose="04020404030D07020202" pitchFamily="82" charset="0"/>
                <a:ea typeface="Times New Roman" panose="02020603050405020304" pitchFamily="18" charset="0"/>
              </a:rPr>
              <a:t> delta </a:t>
            </a:r>
            <a:r>
              <a:rPr lang="en-US" dirty="0" err="1">
                <a:latin typeface="Tempus Sans ITC" panose="04020404030D07020202" pitchFamily="82" charset="0"/>
                <a:ea typeface="Times New Roman" panose="02020603050405020304" pitchFamily="18" charset="0"/>
              </a:rPr>
              <a:t>disisi</a:t>
            </a:r>
            <a:r>
              <a:rPr lang="en-US" dirty="0">
                <a:latin typeface="Tempus Sans ITC" panose="04020404030D07020202" pitchFamily="82" charset="0"/>
                <a:ea typeface="Times New Roman" panose="02020603050405020304" pitchFamily="18" charset="0"/>
              </a:rPr>
              <a:t> 69 </a:t>
            </a:r>
            <a:r>
              <a:rPr lang="en-US" dirty="0" err="1">
                <a:latin typeface="Tempus Sans ITC" panose="04020404030D07020202" pitchFamily="82" charset="0"/>
                <a:ea typeface="Times New Roman" panose="02020603050405020304" pitchFamily="18" charset="0"/>
              </a:rPr>
              <a:t>kv</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mengeliminir</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arus</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urutan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nol</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dari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sisi</a:t>
            </a:r>
            <a:r>
              <a:rPr lang="en-US" dirty="0">
                <a:latin typeface="Tempus Sans ITC" panose="04020404030D07020202" pitchFamily="82" charset="0"/>
                <a:ea typeface="Times New Roman" panose="02020603050405020304" pitchFamily="18" charset="0"/>
              </a:rPr>
              <a:t> 69 </a:t>
            </a:r>
            <a:r>
              <a:rPr lang="en-US" dirty="0" err="1">
                <a:latin typeface="Tempus Sans ITC" panose="04020404030D07020202" pitchFamily="82" charset="0"/>
                <a:ea typeface="Times New Roman" panose="02020603050405020304" pitchFamily="18" charset="0"/>
              </a:rPr>
              <a:t>kv</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namun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penjumlahan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dari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arus-arus</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urutan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positif</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negatif</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dari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kedua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sisi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penjumlahan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keduanya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mengalir</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melalui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belitan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operasi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pada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rele</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diferensial</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Untuk</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gangguan</a:t>
            </a:r>
            <a:r>
              <a:rPr lang="en-US" dirty="0">
                <a:latin typeface="Tempus Sans ITC" panose="04020404030D07020202" pitchFamily="82" charset="0"/>
                <a:ea typeface="Times New Roman" panose="02020603050405020304" pitchFamily="18" charset="0"/>
              </a:rPr>
              <a:t> internal </a:t>
            </a:r>
            <a:r>
              <a:rPr lang="en-US" dirty="0" err="1">
                <a:latin typeface="Tempus Sans ITC" panose="04020404030D07020202" pitchFamily="82" charset="0"/>
                <a:ea typeface="Times New Roman" panose="02020603050405020304" pitchFamily="18" charset="0"/>
              </a:rPr>
              <a:t>satu</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fasa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ke</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tanah</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pada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sisi</a:t>
            </a:r>
            <a:r>
              <a:rPr lang="en-US" dirty="0">
                <a:latin typeface="Tempus Sans ITC" panose="04020404030D07020202" pitchFamily="82" charset="0"/>
                <a:ea typeface="Times New Roman" panose="02020603050405020304" pitchFamily="18" charset="0"/>
              </a:rPr>
              <a:t> 138 </a:t>
            </a:r>
            <a:r>
              <a:rPr lang="en-US" dirty="0" err="1">
                <a:latin typeface="Tempus Sans ITC" panose="04020404030D07020202" pitchFamily="82" charset="0"/>
                <a:ea typeface="Times New Roman" panose="02020603050405020304" pitchFamily="18" charset="0"/>
              </a:rPr>
              <a:t>kv</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arus-arus</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urutan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positif</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negatif</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disuplai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dari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sisi</a:t>
            </a:r>
            <a:r>
              <a:rPr lang="en-US" dirty="0">
                <a:latin typeface="Tempus Sans ITC" panose="04020404030D07020202" pitchFamily="82" charset="0"/>
                <a:ea typeface="Times New Roman" panose="02020603050405020304" pitchFamily="18" charset="0"/>
              </a:rPr>
              <a:t> 69 </a:t>
            </a:r>
            <a:r>
              <a:rPr lang="en-US" dirty="0" err="1">
                <a:latin typeface="Tempus Sans ITC" panose="04020404030D07020202" pitchFamily="82" charset="0"/>
                <a:ea typeface="Times New Roman" panose="02020603050405020304" pitchFamily="18" charset="0"/>
              </a:rPr>
              <a:t>kv</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komponen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urutan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positif</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negatif</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nol</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disuplai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dari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sisi</a:t>
            </a:r>
            <a:r>
              <a:rPr lang="en-US" dirty="0">
                <a:latin typeface="Tempus Sans ITC" panose="04020404030D07020202" pitchFamily="82" charset="0"/>
                <a:ea typeface="Times New Roman" panose="02020603050405020304" pitchFamily="18" charset="0"/>
              </a:rPr>
              <a:t> 138 </a:t>
            </a:r>
            <a:r>
              <a:rPr lang="en-US" dirty="0" err="1">
                <a:latin typeface="Tempus Sans ITC" panose="04020404030D07020202" pitchFamily="82" charset="0"/>
                <a:ea typeface="Times New Roman" panose="02020603050405020304" pitchFamily="18" charset="0"/>
              </a:rPr>
              <a:t>kv</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Pada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keadaan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ini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rele</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diferensial</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menerima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penjumlahan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semua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arus-arus</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urutan</a:t>
            </a:r>
            <a:r>
              <a:rPr lang="en-US" dirty="0">
                <a:latin typeface="Tempus Sans ITC" panose="04020404030D07020202" pitchFamily="82" charset="0"/>
                <a:ea typeface="Times New Roman" panose="02020603050405020304" pitchFamily="18" charset="0"/>
              </a:rPr>
              <a:t> I</a:t>
            </a:r>
            <a:r>
              <a:rPr lang="en-US" baseline="-25000" dirty="0">
                <a:latin typeface="Tempus Sans ITC" panose="04020404030D07020202" pitchFamily="82" charset="0"/>
                <a:ea typeface="Times New Roman" panose="02020603050405020304" pitchFamily="18" charset="0"/>
              </a:rPr>
              <a:t>1</a:t>
            </a:r>
            <a:r>
              <a:rPr lang="en-US" dirty="0">
                <a:latin typeface="Tempus Sans ITC" panose="04020404030D07020202" pitchFamily="82" charset="0"/>
                <a:ea typeface="Times New Roman" panose="02020603050405020304" pitchFamily="18" charset="0"/>
              </a:rPr>
              <a:t>   + I</a:t>
            </a:r>
            <a:r>
              <a:rPr lang="en-US" baseline="-25000" dirty="0">
                <a:latin typeface="Tempus Sans ITC" panose="04020404030D07020202" pitchFamily="82" charset="0"/>
                <a:ea typeface="Times New Roman" panose="02020603050405020304" pitchFamily="18" charset="0"/>
              </a:rPr>
              <a:t>2</a:t>
            </a:r>
            <a:r>
              <a:rPr lang="en-US" dirty="0">
                <a:latin typeface="Tempus Sans ITC" panose="04020404030D07020202" pitchFamily="82" charset="0"/>
                <a:ea typeface="Times New Roman" panose="02020603050405020304" pitchFamily="18" charset="0"/>
              </a:rPr>
              <a:t>  + I</a:t>
            </a:r>
            <a:r>
              <a:rPr lang="en-US" baseline="-25000" dirty="0">
                <a:latin typeface="Tempus Sans ITC" panose="04020404030D07020202" pitchFamily="82" charset="0"/>
                <a:ea typeface="Times New Roman" panose="02020603050405020304" pitchFamily="18" charset="0"/>
              </a:rPr>
              <a:t>0</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karena</a:t>
            </a:r>
            <a:r>
              <a:rPr lang="en-US" dirty="0">
                <a:latin typeface="Tempus Sans ITC" panose="04020404030D07020202" pitchFamily="82" charset="0"/>
                <a:ea typeface="Times New Roman" panose="02020603050405020304" pitchFamily="18" charset="0"/>
              </a:rPr>
              <a:t> CT </a:t>
            </a:r>
            <a:r>
              <a:rPr lang="en-US" dirty="0" err="1">
                <a:latin typeface="Tempus Sans ITC" panose="04020404030D07020202" pitchFamily="82" charset="0"/>
                <a:ea typeface="Times New Roman" panose="02020603050405020304" pitchFamily="18" charset="0"/>
              </a:rPr>
              <a:t>terhubung</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wyei</a:t>
            </a:r>
            <a:r>
              <a:rPr lang="en-US" dirty="0">
                <a:latin typeface="Tempus Sans ITC" panose="04020404030D07020202" pitchFamily="82" charset="0"/>
                <a:ea typeface="Times New Roman" panose="02020603050405020304" pitchFamily="18" charset="0"/>
              </a:rPr>
              <a:t>.</a:t>
            </a:r>
            <a:endParaRPr lang="en-US"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4911029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197</a:t>
            </a:fld>
            <a:endParaRPr lang="en-US" altLang="id-ID"/>
          </a:p>
        </p:txBody>
      </p:sp>
      <p:sp>
        <p:nvSpPr>
          <p:cNvPr id="2" name="Rectangle 1"/>
          <p:cNvSpPr/>
          <p:nvPr/>
        </p:nvSpPr>
        <p:spPr>
          <a:xfrm>
            <a:off x="294373" y="228600"/>
            <a:ext cx="5649227" cy="400110"/>
          </a:xfrm>
          <a:prstGeom prst="rect">
            <a:avLst/>
          </a:prstGeom>
        </p:spPr>
        <p:txBody>
          <a:bodyPr wrap="square">
            <a:spAutoFit/>
          </a:bodyPr>
          <a:lstStyle/>
          <a:p>
            <a:pPr algn="just">
              <a:spcAft>
                <a:spcPts val="0"/>
              </a:spcAft>
            </a:pPr>
            <a:r>
              <a:rPr lang="fi-FI" b="1" cap="all" dirty="0">
                <a:latin typeface="Tempus Sans ITC" panose="04020404030D07020202" pitchFamily="82" charset="0"/>
                <a:ea typeface="Times New Roman" panose="02020603050405020304" pitchFamily="18" charset="0"/>
              </a:rPr>
              <a:t>8.6.2 </a:t>
            </a:r>
            <a:r>
              <a:rPr lang="fi-FI" b="1" dirty="0" smtClean="0">
                <a:latin typeface="Tempus Sans ITC" panose="04020404030D07020202" pitchFamily="82" charset="0"/>
                <a:ea typeface="Times New Roman" panose="02020603050405020304" pitchFamily="18" charset="0"/>
              </a:rPr>
              <a:t>  Langkah kedua: pemilihan tap dan ratio CT</a:t>
            </a:r>
            <a:endParaRPr lang="en-US" b="1"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457200" y="762000"/>
            <a:ext cx="8229600" cy="1200329"/>
          </a:xfrm>
          <a:prstGeom prst="rect">
            <a:avLst/>
          </a:prstGeom>
        </p:spPr>
        <p:txBody>
          <a:bodyPr wrap="square">
            <a:spAutoFit/>
          </a:bodyPr>
          <a:lstStyle/>
          <a:p>
            <a:pPr algn="just">
              <a:spcAft>
                <a:spcPts val="0"/>
              </a:spcAft>
            </a:pPr>
            <a:r>
              <a:rPr lang="fi-FI" sz="1800" dirty="0" smtClean="0">
                <a:latin typeface="Tempus Sans ITC" panose="04020404030D07020202" pitchFamily="82" charset="0"/>
                <a:ea typeface="Times New Roman" panose="02020603050405020304" pitchFamily="18" charset="0"/>
              </a:rPr>
              <a:t>Sangat penting untuk mengurangi ketidak seimbangan arus yang mengalir melalui koil operasi pada waktu operasi normal dan gangguan eksternal. Kebanyakan rele diferensial transformator memiliki tap untuk memudahkan tujuan diatas. Hal ini untuk memberikan perbedaan pada arus penahan dalam orde 2 atau 3 sampai L. </a:t>
            </a:r>
            <a:endParaRPr lang="en-US" sz="1800" b="1" dirty="0">
              <a:effectLst/>
              <a:latin typeface="Times New Roman" panose="02020603050405020304" pitchFamily="18" charset="0"/>
              <a:ea typeface="Times New Roman" panose="02020603050405020304" pitchFamily="18" charset="0"/>
            </a:endParaRPr>
          </a:p>
        </p:txBody>
      </p:sp>
      <p:graphicFrame>
        <p:nvGraphicFramePr>
          <p:cNvPr id="7" name="Object 6"/>
          <p:cNvGraphicFramePr>
            <a:graphicFrameLocks noChangeAspect="1"/>
          </p:cNvGraphicFramePr>
          <p:nvPr>
            <p:extLst/>
          </p:nvPr>
        </p:nvGraphicFramePr>
        <p:xfrm>
          <a:off x="1004235" y="2474200"/>
          <a:ext cx="2875340" cy="704850"/>
        </p:xfrm>
        <a:graphic>
          <a:graphicData uri="http://schemas.openxmlformats.org/presentationml/2006/ole">
            <mc:AlternateContent xmlns:mc="http://schemas.openxmlformats.org/markup-compatibility/2006">
              <mc:Choice xmlns:v="urn:schemas-microsoft-com:vml" Requires="v">
                <p:oleObj spid="_x0000_s51204" name="Equation" r:id="rId3" imgW="1624895" imgH="406224" progId="Equation.3">
                  <p:embed/>
                </p:oleObj>
              </mc:Choice>
              <mc:Fallback>
                <p:oleObj name="Equation" r:id="rId3" imgW="1624895" imgH="40622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235" y="2474200"/>
                        <a:ext cx="2875340" cy="704850"/>
                      </a:xfrm>
                      <a:prstGeom prst="rect">
                        <a:avLst/>
                      </a:prstGeom>
                      <a:noFill/>
                    </p:spPr>
                  </p:pic>
                </p:oleObj>
              </mc:Fallback>
            </mc:AlternateContent>
          </a:graphicData>
        </a:graphic>
      </p:graphicFrame>
      <p:sp>
        <p:nvSpPr>
          <p:cNvPr id="8" name="Rectangle 7"/>
          <p:cNvSpPr/>
          <p:nvPr/>
        </p:nvSpPr>
        <p:spPr>
          <a:xfrm>
            <a:off x="457200" y="2056944"/>
            <a:ext cx="8001000" cy="369332"/>
          </a:xfrm>
          <a:prstGeom prst="rect">
            <a:avLst/>
          </a:prstGeom>
        </p:spPr>
        <p:txBody>
          <a:bodyPr wrap="square">
            <a:spAutoFit/>
          </a:bodyPr>
          <a:lstStyle/>
          <a:p>
            <a:pPr algn="just">
              <a:spcAft>
                <a:spcPts val="0"/>
              </a:spcAft>
            </a:pPr>
            <a:r>
              <a:rPr lang="fi-FI" sz="1800" dirty="0">
                <a:latin typeface="Tempus Sans ITC" panose="04020404030D07020202" pitchFamily="82" charset="0"/>
                <a:ea typeface="Times New Roman" panose="02020603050405020304" pitchFamily="18" charset="0"/>
              </a:rPr>
              <a:t>Persen ketidak seimbangan M, dapat dinyatakan sebagai berikut:</a:t>
            </a:r>
            <a:endParaRPr lang="en-US" sz="1800" b="1" dirty="0">
              <a:latin typeface="Times New Roman" panose="02020603050405020304" pitchFamily="18" charset="0"/>
              <a:ea typeface="Times New Roman" panose="02020603050405020304" pitchFamily="18" charset="0"/>
            </a:endParaRPr>
          </a:p>
        </p:txBody>
      </p:sp>
      <p:sp>
        <p:nvSpPr>
          <p:cNvPr id="9" name="Rectangle 8"/>
          <p:cNvSpPr/>
          <p:nvPr/>
        </p:nvSpPr>
        <p:spPr>
          <a:xfrm>
            <a:off x="533400" y="3277156"/>
            <a:ext cx="8355531" cy="1754326"/>
          </a:xfrm>
          <a:prstGeom prst="rect">
            <a:avLst/>
          </a:prstGeom>
        </p:spPr>
        <p:txBody>
          <a:bodyPr wrap="square">
            <a:spAutoFit/>
          </a:bodyPr>
          <a:lstStyle/>
          <a:p>
            <a:pPr algn="just">
              <a:spcAft>
                <a:spcPts val="0"/>
              </a:spcAft>
            </a:pPr>
            <a:r>
              <a:rPr lang="en-US" sz="1800" dirty="0" err="1" smtClean="0">
                <a:latin typeface="Tempus Sans ITC" panose="04020404030D07020202" pitchFamily="82" charset="0"/>
                <a:ea typeface="Times New Roman" panose="02020603050405020304" pitchFamily="18" charset="0"/>
              </a:rPr>
              <a:t>Dimana</a:t>
            </a:r>
            <a:r>
              <a:rPr lang="en-US" sz="1800" dirty="0" smtClean="0">
                <a:latin typeface="Tempus Sans ITC" panose="04020404030D07020202" pitchFamily="82" charset="0"/>
                <a:ea typeface="Times New Roman" panose="02020603050405020304" pitchFamily="18" charset="0"/>
              </a:rPr>
              <a:t> I</a:t>
            </a:r>
            <a:r>
              <a:rPr lang="en-US" sz="1800" baseline="-25000" dirty="0" smtClean="0">
                <a:latin typeface="Tempus Sans ITC" panose="04020404030D07020202" pitchFamily="82" charset="0"/>
                <a:ea typeface="Times New Roman" panose="02020603050405020304" pitchFamily="18" charset="0"/>
              </a:rPr>
              <a:t>H</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dan</a:t>
            </a:r>
            <a:r>
              <a:rPr lang="en-US" sz="1800" dirty="0" smtClean="0">
                <a:latin typeface="Tempus Sans ITC" panose="04020404030D07020202" pitchFamily="82" charset="0"/>
                <a:ea typeface="Times New Roman" panose="02020603050405020304" pitchFamily="18" charset="0"/>
              </a:rPr>
              <a:t> T</a:t>
            </a:r>
            <a:r>
              <a:rPr lang="en-US" sz="1800" baseline="-25000" dirty="0" smtClean="0">
                <a:latin typeface="Tempus Sans ITC" panose="04020404030D07020202" pitchFamily="82" charset="0"/>
                <a:ea typeface="Times New Roman" panose="02020603050405020304" pitchFamily="18" charset="0"/>
              </a:rPr>
              <a:t>L</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adalah</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arus</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sekunder</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dan</a:t>
            </a:r>
            <a:r>
              <a:rPr lang="en-US" sz="1800" dirty="0" smtClean="0">
                <a:latin typeface="Tempus Sans ITC" panose="04020404030D07020202" pitchFamily="82" charset="0"/>
                <a:ea typeface="Times New Roman" panose="02020603050405020304" pitchFamily="18" charset="0"/>
              </a:rPr>
              <a:t> tap </a:t>
            </a:r>
            <a:r>
              <a:rPr lang="en-US" sz="1800" dirty="0" err="1" smtClean="0">
                <a:latin typeface="Tempus Sans ITC" panose="04020404030D07020202" pitchFamily="82" charset="0"/>
                <a:ea typeface="Times New Roman" panose="02020603050405020304" pitchFamily="18" charset="0"/>
              </a:rPr>
              <a:t>rele</a:t>
            </a:r>
            <a:r>
              <a:rPr lang="en-US" sz="1800" dirty="0" smtClean="0">
                <a:latin typeface="Tempus Sans ITC" panose="04020404030D07020202" pitchFamily="82" charset="0"/>
                <a:ea typeface="Times New Roman" panose="02020603050405020304" pitchFamily="18" charset="0"/>
              </a:rPr>
              <a:t>. H </a:t>
            </a:r>
            <a:r>
              <a:rPr lang="en-US" sz="1800" dirty="0" err="1" smtClean="0">
                <a:latin typeface="Tempus Sans ITC" panose="04020404030D07020202" pitchFamily="82" charset="0"/>
                <a:ea typeface="Times New Roman" panose="02020603050405020304" pitchFamily="18" charset="0"/>
              </a:rPr>
              <a:t>dan</a:t>
            </a:r>
            <a:r>
              <a:rPr lang="en-US" sz="1800" dirty="0" smtClean="0">
                <a:latin typeface="Tempus Sans ITC" panose="04020404030D07020202" pitchFamily="82" charset="0"/>
                <a:ea typeface="Times New Roman" panose="02020603050405020304" pitchFamily="18" charset="0"/>
              </a:rPr>
              <a:t> L </a:t>
            </a:r>
            <a:r>
              <a:rPr lang="en-US" sz="1800" dirty="0" err="1" smtClean="0">
                <a:latin typeface="Tempus Sans ITC" panose="04020404030D07020202" pitchFamily="82" charset="0"/>
                <a:ea typeface="Times New Roman" panose="02020603050405020304" pitchFamily="18" charset="0"/>
              </a:rPr>
              <a:t>menunjukkan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sisi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transformator</a:t>
            </a:r>
            <a:r>
              <a:rPr lang="en-US" sz="1800" dirty="0" smtClean="0">
                <a:latin typeface="Tempus Sans ITC" panose="04020404030D07020202" pitchFamily="82" charset="0"/>
                <a:ea typeface="Times New Roman" panose="02020603050405020304" pitchFamily="18" charset="0"/>
              </a:rPr>
              <a:t>. H </a:t>
            </a:r>
            <a:r>
              <a:rPr lang="en-US" sz="1800" dirty="0" err="1" smtClean="0">
                <a:latin typeface="Tempus Sans ITC" panose="04020404030D07020202" pitchFamily="82" charset="0"/>
                <a:ea typeface="Times New Roman" panose="02020603050405020304" pitchFamily="18" charset="0"/>
              </a:rPr>
              <a:t>utuk</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sisi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tegangan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tinggi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dan</a:t>
            </a:r>
            <a:r>
              <a:rPr lang="en-US" sz="1800" dirty="0" smtClean="0">
                <a:latin typeface="Tempus Sans ITC" panose="04020404030D07020202" pitchFamily="82" charset="0"/>
                <a:ea typeface="Times New Roman" panose="02020603050405020304" pitchFamily="18" charset="0"/>
              </a:rPr>
              <a:t> L </a:t>
            </a:r>
            <a:r>
              <a:rPr lang="en-US" sz="1800" dirty="0" err="1" smtClean="0">
                <a:latin typeface="Tempus Sans ITC" panose="04020404030D07020202" pitchFamily="82" charset="0"/>
                <a:ea typeface="Times New Roman" panose="02020603050405020304" pitchFamily="18" charset="0"/>
              </a:rPr>
              <a:t>untuk</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sisi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tegangan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rendah</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dari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belitan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transformator</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sedangkan</a:t>
            </a:r>
            <a:r>
              <a:rPr lang="en-US" sz="1800" dirty="0" smtClean="0">
                <a:latin typeface="Tempus Sans ITC" panose="04020404030D07020202" pitchFamily="82" charset="0"/>
                <a:ea typeface="Times New Roman" panose="02020603050405020304" pitchFamily="18" charset="0"/>
              </a:rPr>
              <a:t> S </a:t>
            </a:r>
            <a:r>
              <a:rPr lang="en-US" sz="1800" dirty="0" err="1" smtClean="0">
                <a:latin typeface="Tempus Sans ITC" panose="04020404030D07020202" pitchFamily="82" charset="0"/>
                <a:ea typeface="Times New Roman" panose="02020603050405020304" pitchFamily="18" charset="0"/>
              </a:rPr>
              <a:t>adalah</a:t>
            </a:r>
            <a:r>
              <a:rPr lang="en-US" sz="1800" dirty="0" smtClean="0">
                <a:latin typeface="Tempus Sans ITC" panose="04020404030D07020202" pitchFamily="82" charset="0"/>
                <a:ea typeface="Times New Roman" panose="02020603050405020304" pitchFamily="18" charset="0"/>
              </a:rPr>
              <a:t> ratio tap </a:t>
            </a:r>
            <a:r>
              <a:rPr lang="en-US" sz="1800" dirty="0" err="1" smtClean="0">
                <a:latin typeface="Tempus Sans ITC" panose="04020404030D07020202" pitchFamily="82" charset="0"/>
                <a:ea typeface="Times New Roman" panose="02020603050405020304" pitchFamily="18" charset="0"/>
              </a:rPr>
              <a:t>sisi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tegangan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tinggi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terhadap</a:t>
            </a:r>
            <a:r>
              <a:rPr lang="en-US" sz="1800" dirty="0" smtClean="0">
                <a:latin typeface="Tempus Sans ITC" panose="04020404030D07020202" pitchFamily="82" charset="0"/>
                <a:ea typeface="Times New Roman" panose="02020603050405020304" pitchFamily="18" charset="0"/>
              </a:rPr>
              <a:t> tap </a:t>
            </a:r>
            <a:r>
              <a:rPr lang="en-US" sz="1800" dirty="0" err="1" smtClean="0">
                <a:latin typeface="Tempus Sans ITC" panose="04020404030D07020202" pitchFamily="82" charset="0"/>
                <a:ea typeface="Times New Roman" panose="02020603050405020304" pitchFamily="18" charset="0"/>
              </a:rPr>
              <a:t>sisi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tegangan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rendah</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Tanda</a:t>
            </a:r>
            <a:r>
              <a:rPr lang="en-US" sz="1800" dirty="0" smtClean="0">
                <a:latin typeface="Tempus Sans ITC" panose="04020404030D07020202" pitchFamily="82" charset="0"/>
                <a:ea typeface="Times New Roman" panose="02020603050405020304" pitchFamily="18" charset="0"/>
              </a:rPr>
              <a:t> minus </a:t>
            </a:r>
            <a:r>
              <a:rPr lang="en-US" sz="1800" dirty="0" err="1" smtClean="0">
                <a:latin typeface="Tempus Sans ITC" panose="04020404030D07020202" pitchFamily="82" charset="0"/>
                <a:ea typeface="Times New Roman" panose="02020603050405020304" pitchFamily="18" charset="0"/>
              </a:rPr>
              <a:t>tidaklah</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penting</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sehingga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bila</a:t>
            </a:r>
            <a:r>
              <a:rPr lang="en-US" sz="1800" dirty="0" smtClean="0">
                <a:latin typeface="Tempus Sans ITC" panose="04020404030D07020202" pitchFamily="82" charset="0"/>
                <a:ea typeface="Times New Roman" panose="02020603050405020304" pitchFamily="18" charset="0"/>
              </a:rPr>
              <a:t> T</a:t>
            </a:r>
            <a:r>
              <a:rPr lang="en-US" sz="1800" baseline="-25000" dirty="0" smtClean="0">
                <a:latin typeface="Tempus Sans ITC" panose="04020404030D07020202" pitchFamily="82" charset="0"/>
                <a:ea typeface="Times New Roman" panose="02020603050405020304" pitchFamily="18" charset="0"/>
              </a:rPr>
              <a:t>H</a:t>
            </a:r>
            <a:r>
              <a:rPr lang="en-US" sz="1800" dirty="0" smtClean="0">
                <a:latin typeface="Tempus Sans ITC" panose="04020404030D07020202" pitchFamily="82" charset="0"/>
                <a:ea typeface="Times New Roman" panose="02020603050405020304" pitchFamily="18" charset="0"/>
              </a:rPr>
              <a:t>/T</a:t>
            </a:r>
            <a:r>
              <a:rPr lang="en-US" sz="1800" baseline="-25000" dirty="0" smtClean="0">
                <a:latin typeface="Tempus Sans ITC" panose="04020404030D07020202" pitchFamily="82" charset="0"/>
                <a:ea typeface="Times New Roman" panose="02020603050405020304" pitchFamily="18" charset="0"/>
              </a:rPr>
              <a:t>L</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lebih</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besar</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dari</a:t>
            </a:r>
            <a:r>
              <a:rPr lang="en-US" sz="1800" dirty="0" smtClean="0">
                <a:latin typeface="Tempus Sans ITC" panose="04020404030D07020202" pitchFamily="82" charset="0"/>
                <a:ea typeface="Times New Roman" panose="02020603050405020304" pitchFamily="18" charset="0"/>
              </a:rPr>
              <a:t> I</a:t>
            </a:r>
            <a:r>
              <a:rPr lang="en-US" sz="1800" baseline="-25000" dirty="0" smtClean="0">
                <a:latin typeface="Tempus Sans ITC" panose="04020404030D07020202" pitchFamily="82" charset="0"/>
                <a:ea typeface="Times New Roman" panose="02020603050405020304" pitchFamily="18" charset="0"/>
              </a:rPr>
              <a:t>H</a:t>
            </a:r>
            <a:r>
              <a:rPr lang="en-US" sz="1800" dirty="0" smtClean="0">
                <a:latin typeface="Tempus Sans ITC" panose="04020404030D07020202" pitchFamily="82" charset="0"/>
                <a:ea typeface="Times New Roman" panose="02020603050405020304" pitchFamily="18" charset="0"/>
              </a:rPr>
              <a:t>/I</a:t>
            </a:r>
            <a:r>
              <a:rPr lang="en-US" sz="1800" baseline="-25000" dirty="0" smtClean="0">
                <a:latin typeface="Tempus Sans ITC" panose="04020404030D07020202" pitchFamily="82" charset="0"/>
                <a:ea typeface="Times New Roman" panose="02020603050405020304" pitchFamily="18" charset="0"/>
              </a:rPr>
              <a:t>L</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tanda</a:t>
            </a:r>
            <a:r>
              <a:rPr lang="en-US" sz="1800" dirty="0" smtClean="0">
                <a:latin typeface="Tempus Sans ITC" panose="04020404030D07020202" pitchFamily="82" charset="0"/>
                <a:ea typeface="Times New Roman" panose="02020603050405020304" pitchFamily="18" charset="0"/>
              </a:rPr>
              <a:t> minus </a:t>
            </a:r>
            <a:r>
              <a:rPr lang="en-US" sz="1800" dirty="0" err="1" smtClean="0">
                <a:latin typeface="Tempus Sans ITC" panose="04020404030D07020202" pitchFamily="82" charset="0"/>
                <a:ea typeface="Times New Roman" panose="02020603050405020304" pitchFamily="18" charset="0"/>
              </a:rPr>
              <a:t>akan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tetap</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memberikan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angka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positif</a:t>
            </a:r>
            <a:r>
              <a:rPr lang="en-US" sz="1800" dirty="0" smtClean="0">
                <a:latin typeface="Tempus Sans ITC" panose="04020404030D07020202" pitchFamily="82" charset="0"/>
                <a:ea typeface="Times New Roman" panose="02020603050405020304" pitchFamily="18" charset="0"/>
              </a:rPr>
              <a:t>. Rating </a:t>
            </a:r>
            <a:r>
              <a:rPr lang="en-US" sz="1800" dirty="0" err="1" smtClean="0">
                <a:latin typeface="Tempus Sans ITC" panose="04020404030D07020202" pitchFamily="82" charset="0"/>
                <a:ea typeface="Times New Roman" panose="02020603050405020304" pitchFamily="18" charset="0"/>
              </a:rPr>
              <a:t>arus</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untuk</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transformator</a:t>
            </a:r>
            <a:r>
              <a:rPr lang="en-US" sz="1800" dirty="0" smtClean="0">
                <a:latin typeface="Tempus Sans ITC" panose="04020404030D07020202" pitchFamily="82" charset="0"/>
                <a:ea typeface="Times New Roman" panose="02020603050405020304" pitchFamily="18" charset="0"/>
              </a:rPr>
              <a:t> 50 MVA </a:t>
            </a:r>
            <a:r>
              <a:rPr lang="en-US" sz="1800" dirty="0" err="1" smtClean="0">
                <a:latin typeface="Tempus Sans ITC" panose="04020404030D07020202" pitchFamily="82" charset="0"/>
                <a:ea typeface="Times New Roman" panose="02020603050405020304" pitchFamily="18" charset="0"/>
              </a:rPr>
              <a:t>adalah</a:t>
            </a:r>
            <a:r>
              <a:rPr lang="en-US" sz="1800" dirty="0" smtClean="0">
                <a:latin typeface="Tempus Sans ITC" panose="04020404030D07020202" pitchFamily="82" charset="0"/>
                <a:ea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endParaRPr>
          </a:p>
        </p:txBody>
      </p:sp>
      <p:graphicFrame>
        <p:nvGraphicFramePr>
          <p:cNvPr id="13" name="Object 12"/>
          <p:cNvGraphicFramePr>
            <a:graphicFrameLocks noChangeAspect="1"/>
          </p:cNvGraphicFramePr>
          <p:nvPr>
            <p:extLst/>
          </p:nvPr>
        </p:nvGraphicFramePr>
        <p:xfrm>
          <a:off x="1143000" y="5232757"/>
          <a:ext cx="2362200" cy="649605"/>
        </p:xfrm>
        <a:graphic>
          <a:graphicData uri="http://schemas.openxmlformats.org/presentationml/2006/ole">
            <mc:AlternateContent xmlns:mc="http://schemas.openxmlformats.org/markup-compatibility/2006">
              <mc:Choice xmlns:v="urn:schemas-microsoft-com:vml" Requires="v">
                <p:oleObj spid="_x0000_s51205" name="Equation" r:id="rId5" imgW="1524000" imgH="419100" progId="Equation.3">
                  <p:embed/>
                </p:oleObj>
              </mc:Choice>
              <mc:Fallback>
                <p:oleObj name="Equation" r:id="rId5" imgW="15240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5232757"/>
                        <a:ext cx="2362200" cy="649605"/>
                      </a:xfrm>
                      <a:prstGeom prst="rect">
                        <a:avLst/>
                      </a:prstGeom>
                      <a:noFill/>
                    </p:spPr>
                  </p:pic>
                </p:oleObj>
              </mc:Fallback>
            </mc:AlternateContent>
          </a:graphicData>
        </a:graphic>
      </p:graphicFrame>
    </p:spTree>
    <p:extLst>
      <p:ext uri="{BB962C8B-B14F-4D97-AF65-F5344CB8AC3E}">
        <p14:creationId xmlns:p14="http://schemas.microsoft.com/office/powerpoint/2010/main" val="38113295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198</a:t>
            </a:fld>
            <a:endParaRPr lang="en-US" altLang="id-ID"/>
          </a:p>
        </p:txBody>
      </p:sp>
      <p:sp>
        <p:nvSpPr>
          <p:cNvPr id="2" name="Rectangle 1"/>
          <p:cNvSpPr/>
          <p:nvPr/>
        </p:nvSpPr>
        <p:spPr>
          <a:xfrm>
            <a:off x="457200" y="228600"/>
            <a:ext cx="4572000" cy="400110"/>
          </a:xfrm>
          <a:prstGeom prst="rect">
            <a:avLst/>
          </a:prstGeom>
        </p:spPr>
        <p:txBody>
          <a:bodyPr>
            <a:spAutoFit/>
          </a:bodyPr>
          <a:lstStyle/>
          <a:p>
            <a:pPr algn="just">
              <a:spcAft>
                <a:spcPts val="0"/>
              </a:spcAft>
            </a:pPr>
            <a:r>
              <a:rPr lang="en-US" dirty="0" err="1" smtClean="0">
                <a:latin typeface="Tempus Sans ITC" panose="04020404030D07020202" pitchFamily="82" charset="0"/>
                <a:ea typeface="Times New Roman" panose="02020603050405020304" pitchFamily="18" charset="0"/>
              </a:rPr>
              <a:t>Bilamana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dipilih</a:t>
            </a:r>
            <a:r>
              <a:rPr lang="en-US" dirty="0" smtClean="0">
                <a:latin typeface="Tempus Sans ITC" panose="04020404030D07020202" pitchFamily="82" charset="0"/>
                <a:ea typeface="Times New Roman" panose="02020603050405020304" pitchFamily="18" charset="0"/>
              </a:rPr>
              <a:t> ratio CT 250:5, </a:t>
            </a:r>
            <a:r>
              <a:rPr lang="en-US" dirty="0" err="1" smtClean="0">
                <a:latin typeface="Tempus Sans ITC" panose="04020404030D07020202" pitchFamily="82" charset="0"/>
                <a:ea typeface="Times New Roman" panose="02020603050405020304" pitchFamily="18" charset="0"/>
              </a:rPr>
              <a:t>maka</a:t>
            </a:r>
            <a:endParaRPr lang="en-US" b="1" dirty="0">
              <a:effectLst/>
              <a:latin typeface="Times New Roman" panose="02020603050405020304" pitchFamily="18" charset="0"/>
              <a:ea typeface="Times New Roman" panose="02020603050405020304" pitchFamily="18" charset="0"/>
            </a:endParaRPr>
          </a:p>
        </p:txBody>
      </p:sp>
      <p:graphicFrame>
        <p:nvGraphicFramePr>
          <p:cNvPr id="6" name="Object 5"/>
          <p:cNvGraphicFramePr>
            <a:graphicFrameLocks noChangeAspect="1"/>
          </p:cNvGraphicFramePr>
          <p:nvPr>
            <p:extLst/>
          </p:nvPr>
        </p:nvGraphicFramePr>
        <p:xfrm>
          <a:off x="1066800" y="762000"/>
          <a:ext cx="1600200" cy="508475"/>
        </p:xfrm>
        <a:graphic>
          <a:graphicData uri="http://schemas.openxmlformats.org/presentationml/2006/ole">
            <mc:AlternateContent xmlns:mc="http://schemas.openxmlformats.org/markup-compatibility/2006">
              <mc:Choice xmlns:v="urn:schemas-microsoft-com:vml" Requires="v">
                <p:oleObj spid="_x0000_s52231" name="Equation" r:id="rId3" imgW="1358310" imgH="431613" progId="Equation.3">
                  <p:embed/>
                </p:oleObj>
              </mc:Choice>
              <mc:Fallback>
                <p:oleObj name="Equation" r:id="rId3" imgW="1358310" imgH="4316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762000"/>
                        <a:ext cx="1600200" cy="508475"/>
                      </a:xfrm>
                      <a:prstGeom prst="rect">
                        <a:avLst/>
                      </a:prstGeom>
                      <a:noFill/>
                    </p:spPr>
                  </p:pic>
                </p:oleObj>
              </mc:Fallback>
            </mc:AlternateContent>
          </a:graphicData>
        </a:graphic>
      </p:graphicFrame>
      <p:sp>
        <p:nvSpPr>
          <p:cNvPr id="7" name="Rectangle 6"/>
          <p:cNvSpPr/>
          <p:nvPr/>
        </p:nvSpPr>
        <p:spPr>
          <a:xfrm>
            <a:off x="415489" y="1314750"/>
            <a:ext cx="8305800" cy="400110"/>
          </a:xfrm>
          <a:prstGeom prst="rect">
            <a:avLst/>
          </a:prstGeom>
        </p:spPr>
        <p:txBody>
          <a:bodyPr wrap="square">
            <a:spAutoFit/>
          </a:bodyPr>
          <a:lstStyle/>
          <a:p>
            <a:pPr algn="just">
              <a:spcAft>
                <a:spcPts val="0"/>
              </a:spcAft>
            </a:pP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adalah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sekunder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disisi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kiri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belitan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penahan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gambar</a:t>
            </a:r>
            <a:r>
              <a:rPr lang="en-US" dirty="0" smtClean="0">
                <a:latin typeface="Tempus Sans ITC" panose="04020404030D07020202" pitchFamily="82" charset="0"/>
                <a:ea typeface="Times New Roman" panose="02020603050405020304" pitchFamily="18" charset="0"/>
              </a:rPr>
              <a:t> 8-4 :</a:t>
            </a:r>
            <a:endParaRPr lang="en-US" b="1" dirty="0">
              <a:effectLst/>
              <a:latin typeface="Times New Roman" panose="02020603050405020304" pitchFamily="18" charset="0"/>
              <a:ea typeface="Times New Roman" panose="02020603050405020304" pitchFamily="18" charset="0"/>
            </a:endParaRPr>
          </a:p>
        </p:txBody>
      </p:sp>
      <p:graphicFrame>
        <p:nvGraphicFramePr>
          <p:cNvPr id="8" name="Object 7"/>
          <p:cNvGraphicFramePr>
            <a:graphicFrameLocks noChangeAspect="1"/>
          </p:cNvGraphicFramePr>
          <p:nvPr>
            <p:extLst/>
          </p:nvPr>
        </p:nvGraphicFramePr>
        <p:xfrm>
          <a:off x="1066799" y="1865653"/>
          <a:ext cx="1701265" cy="462072"/>
        </p:xfrm>
        <a:graphic>
          <a:graphicData uri="http://schemas.openxmlformats.org/presentationml/2006/ole">
            <mc:AlternateContent xmlns:mc="http://schemas.openxmlformats.org/markup-compatibility/2006">
              <mc:Choice xmlns:v="urn:schemas-microsoft-com:vml" Requires="v">
                <p:oleObj spid="_x0000_s52232" name="Equation" r:id="rId5" imgW="1549400" imgH="419100" progId="Equation.3">
                  <p:embed/>
                </p:oleObj>
              </mc:Choice>
              <mc:Fallback>
                <p:oleObj name="Equation" r:id="rId5" imgW="15494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799" y="1865653"/>
                        <a:ext cx="1701265" cy="462072"/>
                      </a:xfrm>
                      <a:prstGeom prst="rect">
                        <a:avLst/>
                      </a:prstGeom>
                      <a:noFill/>
                    </p:spPr>
                  </p:pic>
                </p:oleObj>
              </mc:Fallback>
            </mc:AlternateContent>
          </a:graphicData>
        </a:graphic>
      </p:graphicFrame>
      <p:sp>
        <p:nvSpPr>
          <p:cNvPr id="9" name="Rectangle 8"/>
          <p:cNvSpPr/>
          <p:nvPr/>
        </p:nvSpPr>
        <p:spPr>
          <a:xfrm>
            <a:off x="457200" y="2408701"/>
            <a:ext cx="6400800" cy="400110"/>
          </a:xfrm>
          <a:prstGeom prst="rect">
            <a:avLst/>
          </a:prstGeom>
        </p:spPr>
        <p:txBody>
          <a:bodyPr wrap="square">
            <a:spAutoFit/>
          </a:bodyPr>
          <a:lstStyle/>
          <a:p>
            <a:pPr algn="just">
              <a:spcAft>
                <a:spcPts val="0"/>
              </a:spcAft>
            </a:pPr>
            <a:r>
              <a:rPr lang="en-US" dirty="0" err="1" smtClean="0">
                <a:latin typeface="Tempus Sans ITC" panose="04020404030D07020202" pitchFamily="82" charset="0"/>
                <a:ea typeface="Times New Roman" panose="02020603050405020304" pitchFamily="18" charset="0"/>
              </a:rPr>
              <a:t>Bila</a:t>
            </a:r>
            <a:r>
              <a:rPr lang="en-US" dirty="0" smtClean="0">
                <a:latin typeface="Tempus Sans ITC" panose="04020404030D07020202" pitchFamily="82" charset="0"/>
                <a:ea typeface="Times New Roman" panose="02020603050405020304" pitchFamily="18" charset="0"/>
              </a:rPr>
              <a:t> CT yang </a:t>
            </a:r>
            <a:r>
              <a:rPr lang="en-US" dirty="0" err="1" smtClean="0">
                <a:latin typeface="Tempus Sans ITC" panose="04020404030D07020202" pitchFamily="82" charset="0"/>
                <a:ea typeface="Times New Roman" panose="02020603050405020304" pitchFamily="18" charset="0"/>
              </a:rPr>
              <a:t>dipakai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adalah</a:t>
            </a:r>
            <a:r>
              <a:rPr lang="en-US" dirty="0" smtClean="0">
                <a:latin typeface="Tempus Sans ITC" panose="04020404030D07020202" pitchFamily="82" charset="0"/>
                <a:ea typeface="Times New Roman" panose="02020603050405020304" pitchFamily="18" charset="0"/>
              </a:rPr>
              <a:t> CT </a:t>
            </a:r>
            <a:r>
              <a:rPr lang="en-US" dirty="0" err="1" smtClean="0">
                <a:latin typeface="Tempus Sans ITC" panose="04020404030D07020202" pitchFamily="82" charset="0"/>
                <a:ea typeface="Times New Roman" panose="02020603050405020304" pitchFamily="18" charset="0"/>
              </a:rPr>
              <a:t>dengan</a:t>
            </a:r>
            <a:r>
              <a:rPr lang="en-US" dirty="0" smtClean="0">
                <a:latin typeface="Tempus Sans ITC" panose="04020404030D07020202" pitchFamily="82" charset="0"/>
                <a:ea typeface="Times New Roman" panose="02020603050405020304" pitchFamily="18" charset="0"/>
              </a:rPr>
              <a:t> ratio 500:5, </a:t>
            </a:r>
            <a:r>
              <a:rPr lang="en-US" dirty="0" err="1" smtClean="0">
                <a:latin typeface="Tempus Sans ITC" panose="04020404030D07020202" pitchFamily="82" charset="0"/>
                <a:ea typeface="Times New Roman" panose="02020603050405020304" pitchFamily="18" charset="0"/>
              </a:rPr>
              <a:t>maka</a:t>
            </a:r>
            <a:r>
              <a:rPr lang="en-US" dirty="0" smtClean="0">
                <a:latin typeface="Tempus Sans ITC" panose="04020404030D07020202" pitchFamily="82" charset="0"/>
                <a:ea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endParaRPr>
          </a:p>
        </p:txBody>
      </p:sp>
      <p:graphicFrame>
        <p:nvGraphicFramePr>
          <p:cNvPr id="12" name="Object 11"/>
          <p:cNvGraphicFramePr>
            <a:graphicFrameLocks noChangeAspect="1"/>
          </p:cNvGraphicFramePr>
          <p:nvPr>
            <p:extLst/>
          </p:nvPr>
        </p:nvGraphicFramePr>
        <p:xfrm>
          <a:off x="1114925" y="2935900"/>
          <a:ext cx="1575336" cy="500574"/>
        </p:xfrm>
        <a:graphic>
          <a:graphicData uri="http://schemas.openxmlformats.org/presentationml/2006/ole">
            <mc:AlternateContent xmlns:mc="http://schemas.openxmlformats.org/markup-compatibility/2006">
              <mc:Choice xmlns:v="urn:schemas-microsoft-com:vml" Requires="v">
                <p:oleObj spid="_x0000_s52233" name="Equation" r:id="rId7" imgW="1358310" imgH="431613" progId="Equation.3">
                  <p:embed/>
                </p:oleObj>
              </mc:Choice>
              <mc:Fallback>
                <p:oleObj name="Equation" r:id="rId7" imgW="1358310" imgH="431613"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4925" y="2935900"/>
                        <a:ext cx="1575336" cy="500574"/>
                      </a:xfrm>
                      <a:prstGeom prst="rect">
                        <a:avLst/>
                      </a:prstGeom>
                      <a:noFill/>
                    </p:spPr>
                  </p:pic>
                </p:oleObj>
              </mc:Fallback>
            </mc:AlternateContent>
          </a:graphicData>
        </a:graphic>
      </p:graphicFrame>
      <p:sp>
        <p:nvSpPr>
          <p:cNvPr id="13" name="Rectangle 12"/>
          <p:cNvSpPr/>
          <p:nvPr/>
        </p:nvSpPr>
        <p:spPr>
          <a:xfrm>
            <a:off x="457200" y="3423895"/>
            <a:ext cx="6777789" cy="400110"/>
          </a:xfrm>
          <a:prstGeom prst="rect">
            <a:avLst/>
          </a:prstGeom>
        </p:spPr>
        <p:txBody>
          <a:bodyPr wrap="square">
            <a:spAutoFit/>
          </a:bodyPr>
          <a:lstStyle/>
          <a:p>
            <a:pPr algn="just">
              <a:spcAft>
                <a:spcPts val="0"/>
              </a:spcAft>
            </a:pP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adalah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sekunder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sisi</a:t>
            </a:r>
            <a:r>
              <a:rPr lang="en-US" dirty="0" smtClean="0">
                <a:latin typeface="Tempus Sans ITC" panose="04020404030D07020202" pitchFamily="82" charset="0"/>
                <a:ea typeface="Times New Roman" panose="02020603050405020304" pitchFamily="18" charset="0"/>
              </a:rPr>
              <a:t> 69 </a:t>
            </a:r>
            <a:r>
              <a:rPr lang="en-US" dirty="0" err="1" smtClean="0">
                <a:latin typeface="Tempus Sans ITC" panose="04020404030D07020202" pitchFamily="82" charset="0"/>
                <a:ea typeface="Times New Roman" panose="02020603050405020304" pitchFamily="18" charset="0"/>
              </a:rPr>
              <a:t>kv</a:t>
            </a:r>
            <a:r>
              <a:rPr lang="en-US" dirty="0" smtClean="0">
                <a:latin typeface="Tempus Sans ITC" panose="04020404030D07020202" pitchFamily="82" charset="0"/>
                <a:ea typeface="Times New Roman" panose="02020603050405020304" pitchFamily="18" charset="0"/>
              </a:rPr>
              <a:t> di </a:t>
            </a:r>
            <a:r>
              <a:rPr lang="en-US" dirty="0" err="1" smtClean="0">
                <a:latin typeface="Tempus Sans ITC" panose="04020404030D07020202" pitchFamily="82" charset="0"/>
                <a:ea typeface="Times New Roman" panose="02020603050405020304" pitchFamily="18" charset="0"/>
              </a:rPr>
              <a:t>sekunder</a:t>
            </a:r>
            <a:r>
              <a:rPr lang="en-US" dirty="0" smtClean="0">
                <a:latin typeface="Tempus Sans ITC" panose="04020404030D07020202" pitchFamily="82" charset="0"/>
                <a:ea typeface="Times New Roman" panose="02020603050405020304" pitchFamily="18" charset="0"/>
              </a:rPr>
              <a:t> CT </a:t>
            </a:r>
            <a:r>
              <a:rPr lang="en-US" dirty="0" err="1" smtClean="0">
                <a:latin typeface="Tempus Sans ITC" panose="04020404030D07020202" pitchFamily="82" charset="0"/>
                <a:ea typeface="Times New Roman" panose="02020603050405020304" pitchFamily="18" charset="0"/>
              </a:rPr>
              <a:t>atau</a:t>
            </a:r>
            <a:r>
              <a:rPr lang="en-US" dirty="0" smtClean="0">
                <a:latin typeface="Tempus Sans ITC" panose="04020404030D07020202" pitchFamily="82" charset="0"/>
                <a:ea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endParaRPr>
          </a:p>
        </p:txBody>
      </p:sp>
      <p:graphicFrame>
        <p:nvGraphicFramePr>
          <p:cNvPr id="15" name="Object 14"/>
          <p:cNvGraphicFramePr>
            <a:graphicFrameLocks noChangeAspect="1"/>
          </p:cNvGraphicFramePr>
          <p:nvPr>
            <p:extLst/>
          </p:nvPr>
        </p:nvGraphicFramePr>
        <p:xfrm>
          <a:off x="1091664" y="3933292"/>
          <a:ext cx="1676400" cy="431800"/>
        </p:xfrm>
        <a:graphic>
          <a:graphicData uri="http://schemas.openxmlformats.org/presentationml/2006/ole">
            <mc:AlternateContent xmlns:mc="http://schemas.openxmlformats.org/markup-compatibility/2006">
              <mc:Choice xmlns:v="urn:schemas-microsoft-com:vml" Requires="v">
                <p:oleObj spid="_x0000_s52234" name="Equation" r:id="rId9" imgW="1676400" imgH="431800" progId="Equation.3">
                  <p:embed/>
                </p:oleObj>
              </mc:Choice>
              <mc:Fallback>
                <p:oleObj name="Equation" r:id="rId9" imgW="1676400" imgH="431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1664" y="3933292"/>
                        <a:ext cx="16764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15"/>
          <p:cNvSpPr/>
          <p:nvPr/>
        </p:nvSpPr>
        <p:spPr>
          <a:xfrm>
            <a:off x="482064" y="4495800"/>
            <a:ext cx="8052336" cy="707886"/>
          </a:xfrm>
          <a:prstGeom prst="rect">
            <a:avLst/>
          </a:prstGeom>
        </p:spPr>
        <p:txBody>
          <a:bodyPr wrap="square">
            <a:spAutoFit/>
          </a:bodyPr>
          <a:lstStyle/>
          <a:p>
            <a:pPr algn="just">
              <a:spcAft>
                <a:spcPts val="0"/>
              </a:spcAft>
            </a:pPr>
            <a:r>
              <a:rPr lang="en-US" dirty="0" err="1" smtClean="0">
                <a:latin typeface="Tempus Sans ITC" panose="04020404030D07020202" pitchFamily="82" charset="0"/>
                <a:ea typeface="Times New Roman" panose="02020603050405020304" pitchFamily="18" charset="0"/>
              </a:rPr>
              <a:t>Adalah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sekunder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disisi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kanan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belitan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penahan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gambar</a:t>
            </a:r>
            <a:r>
              <a:rPr lang="en-US" dirty="0" smtClean="0">
                <a:latin typeface="Tempus Sans ITC" panose="04020404030D07020202" pitchFamily="82" charset="0"/>
                <a:ea typeface="Times New Roman" panose="02020603050405020304" pitchFamily="18" charset="0"/>
              </a:rPr>
              <a:t> 8-4, </a:t>
            </a:r>
            <a:r>
              <a:rPr lang="en-US" dirty="0" err="1" smtClean="0">
                <a:latin typeface="Tempus Sans ITC" panose="04020404030D07020202" pitchFamily="82" charset="0"/>
                <a:ea typeface="Times New Roman" panose="02020603050405020304" pitchFamily="18" charset="0"/>
              </a:rPr>
              <a:t>dengan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demikian</a:t>
            </a:r>
            <a:r>
              <a:rPr lang="en-US" dirty="0" smtClean="0">
                <a:latin typeface="Tempus Sans ITC" panose="04020404030D07020202" pitchFamily="82" charset="0"/>
                <a:ea typeface="Times New Roman" panose="02020603050405020304" pitchFamily="18" charset="0"/>
              </a:rPr>
              <a:t> :</a:t>
            </a:r>
            <a:endParaRPr lang="en-US" b="1" dirty="0">
              <a:effectLst/>
              <a:latin typeface="Times New Roman" panose="02020603050405020304" pitchFamily="18" charset="0"/>
              <a:ea typeface="Times New Roman" panose="02020603050405020304" pitchFamily="18" charset="0"/>
            </a:endParaRPr>
          </a:p>
        </p:txBody>
      </p:sp>
      <p:graphicFrame>
        <p:nvGraphicFramePr>
          <p:cNvPr id="18" name="Object 17"/>
          <p:cNvGraphicFramePr>
            <a:graphicFrameLocks noChangeAspect="1"/>
          </p:cNvGraphicFramePr>
          <p:nvPr>
            <p:extLst/>
          </p:nvPr>
        </p:nvGraphicFramePr>
        <p:xfrm>
          <a:off x="1104899" y="5310790"/>
          <a:ext cx="1174750" cy="444500"/>
        </p:xfrm>
        <a:graphic>
          <a:graphicData uri="http://schemas.openxmlformats.org/presentationml/2006/ole">
            <mc:AlternateContent xmlns:mc="http://schemas.openxmlformats.org/markup-compatibility/2006">
              <mc:Choice xmlns:v="urn:schemas-microsoft-com:vml" Requires="v">
                <p:oleObj spid="_x0000_s52235" name="Equation" r:id="rId11" imgW="1167893" imgH="444307" progId="Equation.3">
                  <p:embed/>
                </p:oleObj>
              </mc:Choice>
              <mc:Fallback>
                <p:oleObj name="Equation" r:id="rId11" imgW="1167893" imgH="444307"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4899" y="5310790"/>
                        <a:ext cx="117475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65680927"/>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199</a:t>
            </a:fld>
            <a:endParaRPr lang="en-US" altLang="id-ID"/>
          </a:p>
        </p:txBody>
      </p:sp>
      <p:sp>
        <p:nvSpPr>
          <p:cNvPr id="2" name="Rectangle 1"/>
          <p:cNvSpPr/>
          <p:nvPr/>
        </p:nvSpPr>
        <p:spPr>
          <a:xfrm>
            <a:off x="381000" y="228600"/>
            <a:ext cx="7924800" cy="707886"/>
          </a:xfrm>
          <a:prstGeom prst="rect">
            <a:avLst/>
          </a:prstGeom>
        </p:spPr>
        <p:txBody>
          <a:bodyPr wrap="square">
            <a:spAutoFit/>
          </a:bodyPr>
          <a:lstStyle/>
          <a:p>
            <a:pPr algn="just">
              <a:spcAft>
                <a:spcPts val="0"/>
              </a:spcAft>
            </a:pPr>
            <a:r>
              <a:rPr lang="en-US" dirty="0" err="1" smtClean="0">
                <a:latin typeface="Tempus Sans ITC" panose="04020404030D07020202" pitchFamily="82" charset="0"/>
                <a:ea typeface="Times New Roman" panose="02020603050405020304" pitchFamily="18" charset="0"/>
              </a:rPr>
              <a:t>Seandainya</a:t>
            </a:r>
            <a:r>
              <a:rPr lang="en-US" dirty="0" smtClean="0">
                <a:latin typeface="Tempus Sans ITC" panose="04020404030D07020202" pitchFamily="82" charset="0"/>
                <a:ea typeface="Times New Roman" panose="02020603050405020304" pitchFamily="18" charset="0"/>
              </a:rPr>
              <a:t> tap yang </a:t>
            </a:r>
            <a:r>
              <a:rPr lang="en-US" dirty="0" err="1" smtClean="0">
                <a:latin typeface="Tempus Sans ITC" panose="04020404030D07020202" pitchFamily="82" charset="0"/>
                <a:ea typeface="Times New Roman" panose="02020603050405020304" pitchFamily="18" charset="0"/>
              </a:rPr>
              <a:t>terdapat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dapat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siset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T</a:t>
            </a:r>
            <a:r>
              <a:rPr lang="en-US" baseline="-25000" dirty="0" smtClean="0">
                <a:latin typeface="Tempus Sans ITC" panose="04020404030D07020202" pitchFamily="82" charset="0"/>
                <a:ea typeface="Times New Roman" panose="02020603050405020304" pitchFamily="18" charset="0"/>
              </a:rPr>
              <a:t>H</a:t>
            </a:r>
            <a:r>
              <a:rPr lang="en-US" dirty="0" smtClean="0">
                <a:latin typeface="Tempus Sans ITC" panose="04020404030D07020202" pitchFamily="82" charset="0"/>
                <a:ea typeface="Times New Roman" panose="02020603050405020304" pitchFamily="18" charset="0"/>
              </a:rPr>
              <a:t> = 5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T</a:t>
            </a:r>
            <a:r>
              <a:rPr lang="en-US" baseline="-25000" dirty="0" smtClean="0">
                <a:latin typeface="Tempus Sans ITC" panose="04020404030D07020202" pitchFamily="82" charset="0"/>
                <a:ea typeface="Times New Roman" panose="02020603050405020304" pitchFamily="18" charset="0"/>
              </a:rPr>
              <a:t>L</a:t>
            </a:r>
            <a:r>
              <a:rPr lang="en-US" dirty="0" smtClean="0">
                <a:latin typeface="Tempus Sans ITC" panose="04020404030D07020202" pitchFamily="82" charset="0"/>
                <a:ea typeface="Times New Roman" panose="02020603050405020304" pitchFamily="18" charset="0"/>
              </a:rPr>
              <a:t> = 9, </a:t>
            </a:r>
            <a:r>
              <a:rPr lang="en-US" dirty="0" err="1" smtClean="0">
                <a:latin typeface="Tempus Sans ITC" panose="04020404030D07020202" pitchFamily="82" charset="0"/>
                <a:ea typeface="Times New Roman" panose="02020603050405020304" pitchFamily="18" charset="0"/>
              </a:rPr>
              <a:t>maka</a:t>
            </a:r>
            <a:r>
              <a:rPr lang="en-US" dirty="0" smtClean="0">
                <a:latin typeface="Tempus Sans ITC" panose="04020404030D07020202" pitchFamily="82" charset="0"/>
                <a:ea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endParaRPr>
          </a:p>
        </p:txBody>
      </p:sp>
      <p:graphicFrame>
        <p:nvGraphicFramePr>
          <p:cNvPr id="6" name="Object 5"/>
          <p:cNvGraphicFramePr>
            <a:graphicFrameLocks noChangeAspect="1"/>
          </p:cNvGraphicFramePr>
          <p:nvPr>
            <p:extLst/>
          </p:nvPr>
        </p:nvGraphicFramePr>
        <p:xfrm>
          <a:off x="762000" y="1066800"/>
          <a:ext cx="1085850" cy="444500"/>
        </p:xfrm>
        <a:graphic>
          <a:graphicData uri="http://schemas.openxmlformats.org/presentationml/2006/ole">
            <mc:AlternateContent xmlns:mc="http://schemas.openxmlformats.org/markup-compatibility/2006">
              <mc:Choice xmlns:v="urn:schemas-microsoft-com:vml" Requires="v">
                <p:oleObj spid="_x0000_s53252" name="Equation" r:id="rId3" imgW="1079032" imgH="444307" progId="Equation.3">
                  <p:embed/>
                </p:oleObj>
              </mc:Choice>
              <mc:Fallback>
                <p:oleObj name="Equation" r:id="rId3" imgW="1079032" imgH="44430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066800"/>
                        <a:ext cx="108585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381000" y="1641614"/>
            <a:ext cx="6400800" cy="400110"/>
          </a:xfrm>
          <a:prstGeom prst="rect">
            <a:avLst/>
          </a:prstGeom>
        </p:spPr>
        <p:txBody>
          <a:bodyPr wrap="square">
            <a:spAutoFit/>
          </a:bodyPr>
          <a:lstStyle/>
          <a:p>
            <a:pPr algn="just">
              <a:spcAft>
                <a:spcPts val="0"/>
              </a:spcAft>
            </a:pPr>
            <a:r>
              <a:rPr lang="en-US" dirty="0" err="1" smtClean="0">
                <a:latin typeface="Tempus Sans ITC" panose="04020404030D07020202" pitchFamily="82" charset="0"/>
                <a:ea typeface="Times New Roman" panose="02020603050405020304" pitchFamily="18" charset="0"/>
              </a:rPr>
              <a:t>Dengan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demikian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persen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ketidak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cocokan</a:t>
            </a:r>
            <a:r>
              <a:rPr lang="en-US" dirty="0" smtClean="0">
                <a:latin typeface="Tempus Sans ITC" panose="04020404030D07020202" pitchFamily="82" charset="0"/>
                <a:ea typeface="Times New Roman" panose="02020603050405020304" pitchFamily="18" charset="0"/>
              </a:rPr>
              <a:t>  M </a:t>
            </a:r>
            <a:r>
              <a:rPr lang="en-US" dirty="0" err="1" smtClean="0">
                <a:latin typeface="Tempus Sans ITC" panose="04020404030D07020202" pitchFamily="82" charset="0"/>
                <a:ea typeface="Times New Roman" panose="02020603050405020304" pitchFamily="18" charset="0"/>
              </a:rPr>
              <a:t>adalah</a:t>
            </a:r>
            <a:r>
              <a:rPr lang="en-US" dirty="0" smtClean="0">
                <a:latin typeface="Tempus Sans ITC" panose="04020404030D07020202" pitchFamily="82" charset="0"/>
                <a:ea typeface="Times New Roman" panose="02020603050405020304" pitchFamily="18" charset="0"/>
              </a:rPr>
              <a:t> :</a:t>
            </a:r>
            <a:endParaRPr lang="en-US" b="1" dirty="0">
              <a:effectLst/>
              <a:latin typeface="Times New Roman" panose="02020603050405020304" pitchFamily="18" charset="0"/>
              <a:ea typeface="Times New Roman" panose="02020603050405020304" pitchFamily="18" charset="0"/>
            </a:endParaRPr>
          </a:p>
        </p:txBody>
      </p:sp>
      <p:graphicFrame>
        <p:nvGraphicFramePr>
          <p:cNvPr id="9" name="Object 8"/>
          <p:cNvGraphicFramePr>
            <a:graphicFrameLocks noChangeAspect="1"/>
          </p:cNvGraphicFramePr>
          <p:nvPr>
            <p:extLst/>
          </p:nvPr>
        </p:nvGraphicFramePr>
        <p:xfrm>
          <a:off x="762000" y="2216428"/>
          <a:ext cx="2051050" cy="419100"/>
        </p:xfrm>
        <a:graphic>
          <a:graphicData uri="http://schemas.openxmlformats.org/presentationml/2006/ole">
            <mc:AlternateContent xmlns:mc="http://schemas.openxmlformats.org/markup-compatibility/2006">
              <mc:Choice xmlns:v="urn:schemas-microsoft-com:vml" Requires="v">
                <p:oleObj spid="_x0000_s53253" name="Equation" r:id="rId5" imgW="2044700" imgH="419100" progId="Equation.3">
                  <p:embed/>
                </p:oleObj>
              </mc:Choice>
              <mc:Fallback>
                <p:oleObj name="Equation" r:id="rId5" imgW="20447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216428"/>
                        <a:ext cx="205105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a:xfrm>
            <a:off x="362552" y="2635528"/>
            <a:ext cx="8476648" cy="3477875"/>
          </a:xfrm>
          <a:prstGeom prst="rect">
            <a:avLst/>
          </a:prstGeom>
        </p:spPr>
        <p:txBody>
          <a:bodyPr wrap="square">
            <a:spAutoFit/>
          </a:bodyPr>
          <a:lstStyle/>
          <a:p>
            <a:pPr algn="just">
              <a:spcAft>
                <a:spcPts val="0"/>
              </a:spcAft>
            </a:pPr>
            <a:r>
              <a:rPr lang="en-US" dirty="0" err="1" smtClean="0">
                <a:latin typeface="Tempus Sans ITC" panose="04020404030D07020202" pitchFamily="82" charset="0"/>
                <a:ea typeface="Times New Roman" panose="02020603050405020304" pitchFamily="18" charset="0"/>
              </a:rPr>
              <a:t>Hasil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menunjukkan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kecocokan</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baik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dengan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karakteristik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diferensial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antara</a:t>
            </a:r>
            <a:r>
              <a:rPr lang="en-US" dirty="0" smtClean="0">
                <a:latin typeface="Tempus Sans ITC" panose="04020404030D07020202" pitchFamily="82" charset="0"/>
                <a:ea typeface="Times New Roman" panose="02020603050405020304" pitchFamily="18" charset="0"/>
              </a:rPr>
              <a:t> 20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60%. </a:t>
            </a:r>
            <a:r>
              <a:rPr lang="en-US" dirty="0" err="1" smtClean="0">
                <a:latin typeface="Tempus Sans ITC" panose="04020404030D07020202" pitchFamily="82" charset="0"/>
                <a:ea typeface="Times New Roman" panose="02020603050405020304" pitchFamily="18" charset="0"/>
              </a:rPr>
              <a:t>Angka</a:t>
            </a:r>
            <a:r>
              <a:rPr lang="en-US" dirty="0" smtClean="0">
                <a:latin typeface="Tempus Sans ITC" panose="04020404030D07020202" pitchFamily="82" charset="0"/>
                <a:ea typeface="Times New Roman" panose="02020603050405020304" pitchFamily="18" charset="0"/>
              </a:rPr>
              <a:t> 3,78% </a:t>
            </a:r>
            <a:r>
              <a:rPr lang="en-US" dirty="0" err="1" smtClean="0">
                <a:latin typeface="Tempus Sans ITC" panose="04020404030D07020202" pitchFamily="82" charset="0"/>
                <a:ea typeface="Times New Roman" panose="02020603050405020304" pitchFamily="18" charset="0"/>
              </a:rPr>
              <a:t>memberikan</a:t>
            </a:r>
            <a:r>
              <a:rPr lang="en-US" dirty="0" smtClean="0">
                <a:latin typeface="Tempus Sans ITC" panose="04020404030D07020202" pitchFamily="82" charset="0"/>
                <a:ea typeface="Times New Roman" panose="02020603050405020304" pitchFamily="18" charset="0"/>
              </a:rPr>
              <a:t> margin </a:t>
            </a:r>
            <a:r>
              <a:rPr lang="en-US" dirty="0" err="1" smtClean="0">
                <a:latin typeface="Tempus Sans ITC" panose="04020404030D07020202" pitchFamily="82" charset="0"/>
                <a:ea typeface="Times New Roman" panose="02020603050405020304" pitchFamily="18" charset="0"/>
              </a:rPr>
              <a:t>keamanan</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cukup</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mengantisipasi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kesalahan</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dapat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terjadi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CT. </a:t>
            </a:r>
            <a:r>
              <a:rPr lang="en-US" dirty="0" err="1" smtClean="0">
                <a:latin typeface="Tempus Sans ITC" panose="04020404030D07020202" pitchFamily="82" charset="0"/>
                <a:ea typeface="Times New Roman" panose="02020603050405020304" pitchFamily="18" charset="0"/>
              </a:rPr>
              <a:t>Teoritis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persen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ketidakcocokan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dapat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mendekati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persentase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dari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diferensial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namun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tentu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saja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hal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mengurangi</a:t>
            </a:r>
            <a:r>
              <a:rPr lang="en-US" dirty="0" smtClean="0">
                <a:latin typeface="Tempus Sans ITC" panose="04020404030D07020202" pitchFamily="82" charset="0"/>
                <a:ea typeface="Times New Roman" panose="02020603050405020304" pitchFamily="18" charset="0"/>
              </a:rPr>
              <a:t> margin </a:t>
            </a:r>
            <a:r>
              <a:rPr lang="en-US" dirty="0" err="1" smtClean="0">
                <a:latin typeface="Tempus Sans ITC" panose="04020404030D07020202" pitchFamily="82" charset="0"/>
                <a:ea typeface="Times New Roman" panose="02020603050405020304" pitchFamily="18" charset="0"/>
              </a:rPr>
              <a:t>keamanan</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Dalam</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pemilihan</a:t>
            </a:r>
            <a:r>
              <a:rPr lang="en-US" dirty="0" smtClean="0">
                <a:latin typeface="Tempus Sans ITC" panose="04020404030D07020202" pitchFamily="82" charset="0"/>
                <a:ea typeface="Times New Roman" panose="02020603050405020304" pitchFamily="18" charset="0"/>
              </a:rPr>
              <a:t> ratio CT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sangat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penting</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menjaga</a:t>
            </a:r>
            <a:r>
              <a:rPr lang="en-US" dirty="0" smtClean="0">
                <a:latin typeface="Tempus Sans ITC" panose="04020404030D07020202" pitchFamily="82" charset="0"/>
                <a:ea typeface="Times New Roman" panose="02020603050405020304" pitchFamily="18" charset="0"/>
              </a:rPr>
              <a:t> ratio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serendah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mungkin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mendapatkan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sensitivitas</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tinggi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tetapi</a:t>
            </a:r>
            <a:r>
              <a:rPr lang="en-US" dirty="0" smtClean="0">
                <a:latin typeface="Tempus Sans ITC" panose="04020404030D07020202" pitchFamily="82" charset="0"/>
                <a:ea typeface="Times New Roman" panose="02020603050405020304" pitchFamily="18" charset="0"/>
              </a:rPr>
              <a:t> (1). </a:t>
            </a:r>
            <a:r>
              <a:rPr lang="en-US" dirty="0" err="1" smtClean="0">
                <a:latin typeface="Tempus Sans ITC" panose="04020404030D07020202" pitchFamily="82" charset="0"/>
                <a:ea typeface="Times New Roman" panose="02020603050405020304" pitchFamily="18" charset="0"/>
              </a:rPr>
              <a:t>Tidak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mengizinkan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beban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maksimum</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melebihi</a:t>
            </a:r>
            <a:r>
              <a:rPr lang="en-US" dirty="0" smtClean="0">
                <a:latin typeface="Tempus Sans ITC" panose="04020404030D07020202" pitchFamily="82" charset="0"/>
                <a:ea typeface="Times New Roman" panose="02020603050405020304" pitchFamily="18" charset="0"/>
              </a:rPr>
              <a:t> rating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kontinyu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atau</a:t>
            </a:r>
            <a:r>
              <a:rPr lang="en-US" dirty="0" smtClean="0">
                <a:latin typeface="Tempus Sans ITC" panose="04020404030D07020202" pitchFamily="82" charset="0"/>
                <a:ea typeface="Times New Roman" panose="02020603050405020304" pitchFamily="18" charset="0"/>
              </a:rPr>
              <a:t> CT </a:t>
            </a:r>
            <a:r>
              <a:rPr lang="en-US" dirty="0" err="1" smtClean="0">
                <a:latin typeface="Tempus Sans ITC" panose="04020404030D07020202" pitchFamily="82" charset="0"/>
                <a:ea typeface="Times New Roman" panose="02020603050405020304" pitchFamily="18" charset="0"/>
              </a:rPr>
              <a:t>sebagaimana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dinyatakan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oleh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pabrikan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(2). </a:t>
            </a:r>
            <a:r>
              <a:rPr lang="en-US" dirty="0" err="1" smtClean="0">
                <a:latin typeface="Tempus Sans ITC" panose="04020404030D07020202" pitchFamily="82" charset="0"/>
                <a:ea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eksternal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simetris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maksimum</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tidak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menyebabkan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kesalahan</a:t>
            </a:r>
            <a:r>
              <a:rPr lang="en-US" dirty="0" smtClean="0">
                <a:latin typeface="Tempus Sans ITC" panose="04020404030D07020202" pitchFamily="82" charset="0"/>
                <a:ea typeface="Times New Roman" panose="02020603050405020304" pitchFamily="18" charset="0"/>
              </a:rPr>
              <a:t> ratio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transformer </a:t>
            </a:r>
            <a:r>
              <a:rPr lang="en-US" dirty="0" err="1" smtClean="0">
                <a:latin typeface="Tempus Sans ITC" panose="04020404030D07020202" pitchFamily="82" charset="0"/>
                <a:ea typeface="Times New Roman" panose="02020603050405020304" pitchFamily="18" charset="0"/>
              </a:rPr>
              <a:t>lebih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dari</a:t>
            </a:r>
            <a:r>
              <a:rPr lang="en-US" dirty="0" smtClean="0">
                <a:latin typeface="Tempus Sans ITC" panose="04020404030D07020202" pitchFamily="82" charset="0"/>
                <a:ea typeface="Times New Roman" panose="02020603050405020304" pitchFamily="18" charset="0"/>
              </a:rPr>
              <a:t> 10%.</a:t>
            </a:r>
            <a:endParaRPr lang="en-US"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30571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EF8B95-5528-431B-9665-66306DAF23C2}" type="datetime1">
              <a:rPr lang="en-US" altLang="id-ID" smtClean="0"/>
              <a:t>5/15/2017</a:t>
            </a:fld>
            <a:endParaRPr lang="en-US" altLang="id-ID"/>
          </a:p>
        </p:txBody>
      </p:sp>
      <p:sp>
        <p:nvSpPr>
          <p:cNvPr id="9" name="Slide Number Placeholder 5"/>
          <p:cNvSpPr>
            <a:spLocks noGrp="1"/>
          </p:cNvSpPr>
          <p:nvPr>
            <p:ph type="sldNum" sz="quarter" idx="12"/>
          </p:nvPr>
        </p:nvSpPr>
        <p:spPr/>
        <p:txBody>
          <a:bodyPr/>
          <a:lstStyle/>
          <a:p>
            <a:fld id="{9D7023C2-265C-4951-874B-D5A5C01D5552}" type="slidenum">
              <a:rPr lang="en-US" altLang="id-ID"/>
              <a:pPr/>
              <a:t>2</a:t>
            </a:fld>
            <a:endParaRPr lang="en-US" altLang="id-ID"/>
          </a:p>
        </p:txBody>
      </p:sp>
      <p:sp>
        <p:nvSpPr>
          <p:cNvPr id="2059" name="Rectangle 11"/>
          <p:cNvSpPr>
            <a:spLocks noChangeArrowheads="1"/>
          </p:cNvSpPr>
          <p:nvPr/>
        </p:nvSpPr>
        <p:spPr bwMode="auto">
          <a:xfrm>
            <a:off x="0" y="2957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d-ID"/>
          </a:p>
        </p:txBody>
      </p:sp>
      <p:sp>
        <p:nvSpPr>
          <p:cNvPr id="2061" name="Rectangle 13"/>
          <p:cNvSpPr>
            <a:spLocks noChangeArrowheads="1"/>
          </p:cNvSpPr>
          <p:nvPr/>
        </p:nvSpPr>
        <p:spPr bwMode="auto">
          <a:xfrm>
            <a:off x="114300" y="214313"/>
            <a:ext cx="4914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id-ID" altLang="id-ID" sz="1800" b="1"/>
              <a:t>PENDAHULUAN DAN PHILOSOFI UMUM</a:t>
            </a:r>
          </a:p>
        </p:txBody>
      </p:sp>
      <p:sp>
        <p:nvSpPr>
          <p:cNvPr id="2062" name="Rectangle 14"/>
          <p:cNvSpPr>
            <a:spLocks noChangeArrowheads="1"/>
          </p:cNvSpPr>
          <p:nvPr/>
        </p:nvSpPr>
        <p:spPr bwMode="auto">
          <a:xfrm>
            <a:off x="457200" y="685800"/>
            <a:ext cx="8458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sz="1600"/>
              <a:t>Kegunaan sistem tenaga elektrik adalah untuk mendistribusikan energi elektrik ke berbagai titik beban. </a:t>
            </a:r>
            <a:endParaRPr lang="id-ID" altLang="id-ID" sz="1600" b="1"/>
          </a:p>
        </p:txBody>
      </p:sp>
      <p:sp>
        <p:nvSpPr>
          <p:cNvPr id="2063" name="Rectangle 15"/>
          <p:cNvSpPr>
            <a:spLocks noChangeArrowheads="1"/>
          </p:cNvSpPr>
          <p:nvPr/>
        </p:nvSpPr>
        <p:spPr bwMode="auto">
          <a:xfrm>
            <a:off x="457200" y="1371600"/>
            <a:ext cx="8458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sz="1600"/>
              <a:t>Sistem tenaga elektrik harus didesain dan dikelola sehingga dapat mendistribusikan energi elektrik dengan tingkat ketersedian yang tinggi dan ekonomis.</a:t>
            </a:r>
            <a:r>
              <a:rPr lang="id-ID" altLang="id-ID" sz="1600" b="1"/>
              <a:t> </a:t>
            </a:r>
          </a:p>
        </p:txBody>
      </p:sp>
      <p:sp>
        <p:nvSpPr>
          <p:cNvPr id="2064" name="Rectangle 16"/>
          <p:cNvSpPr>
            <a:spLocks noChangeArrowheads="1"/>
          </p:cNvSpPr>
          <p:nvPr/>
        </p:nvSpPr>
        <p:spPr bwMode="auto">
          <a:xfrm>
            <a:off x="6248400" y="2341960"/>
            <a:ext cx="9906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id-ID" altLang="id-ID" sz="1600" dirty="0"/>
              <a:t>Dua hal ini merupakan suatu yang sangat kontradiktif</a:t>
            </a:r>
            <a:r>
              <a:rPr lang="en-US" altLang="id-ID" sz="1600" b="1" dirty="0"/>
              <a:t> </a:t>
            </a:r>
          </a:p>
        </p:txBody>
      </p:sp>
      <p:pic>
        <p:nvPicPr>
          <p:cNvPr id="2065" name="Picture 17"/>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457200" y="2057400"/>
            <a:ext cx="5550568" cy="37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061"/>
                                        </p:tgtEl>
                                        <p:attrNameLst>
                                          <p:attrName>style.visibility</p:attrName>
                                        </p:attrNameLst>
                                      </p:cBhvr>
                                      <p:to>
                                        <p:strVal val="visible"/>
                                      </p:to>
                                    </p:set>
                                    <p:anim calcmode="lin" valueType="num">
                                      <p:cBhvr>
                                        <p:cTn id="7" dur="1000" fill="hold"/>
                                        <p:tgtEl>
                                          <p:spTgt spid="2061"/>
                                        </p:tgtEl>
                                        <p:attrNameLst>
                                          <p:attrName>ppt_x</p:attrName>
                                        </p:attrNameLst>
                                      </p:cBhvr>
                                      <p:tavLst>
                                        <p:tav tm="0">
                                          <p:val>
                                            <p:strVal val="#ppt_x-.2"/>
                                          </p:val>
                                        </p:tav>
                                        <p:tav tm="100000">
                                          <p:val>
                                            <p:strVal val="#ppt_x"/>
                                          </p:val>
                                        </p:tav>
                                      </p:tavLst>
                                    </p:anim>
                                    <p:anim calcmode="lin" valueType="num">
                                      <p:cBhvr>
                                        <p:cTn id="8" dur="1000" fill="hold"/>
                                        <p:tgtEl>
                                          <p:spTgt spid="2061"/>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6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3" fill="hold" grpId="0" nodeType="clickEffect">
                                  <p:stCondLst>
                                    <p:cond delay="0"/>
                                  </p:stCondLst>
                                  <p:childTnLst>
                                    <p:set>
                                      <p:cBhvr>
                                        <p:cTn id="13" dur="1" fill="hold">
                                          <p:stCondLst>
                                            <p:cond delay="0"/>
                                          </p:stCondLst>
                                        </p:cTn>
                                        <p:tgtEl>
                                          <p:spTgt spid="2062"/>
                                        </p:tgtEl>
                                        <p:attrNameLst>
                                          <p:attrName>style.visibility</p:attrName>
                                        </p:attrNameLst>
                                      </p:cBhvr>
                                      <p:to>
                                        <p:strVal val="visible"/>
                                      </p:to>
                                    </p:set>
                                    <p:animEffect transition="in" filter="strips(upRight)">
                                      <p:cBhvr>
                                        <p:cTn id="14" dur="3000"/>
                                        <p:tgtEl>
                                          <p:spTgt spid="206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3" fill="hold" grpId="0" nodeType="clickEffect">
                                  <p:stCondLst>
                                    <p:cond delay="0"/>
                                  </p:stCondLst>
                                  <p:childTnLst>
                                    <p:set>
                                      <p:cBhvr>
                                        <p:cTn id="18" dur="1" fill="hold">
                                          <p:stCondLst>
                                            <p:cond delay="0"/>
                                          </p:stCondLst>
                                        </p:cTn>
                                        <p:tgtEl>
                                          <p:spTgt spid="2063"/>
                                        </p:tgtEl>
                                        <p:attrNameLst>
                                          <p:attrName>style.visibility</p:attrName>
                                        </p:attrNameLst>
                                      </p:cBhvr>
                                      <p:to>
                                        <p:strVal val="visible"/>
                                      </p:to>
                                    </p:set>
                                    <p:animEffect transition="in" filter="strips(upRight)">
                                      <p:cBhvr>
                                        <p:cTn id="19" dur="3000"/>
                                        <p:tgtEl>
                                          <p:spTgt spid="206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2064"/>
                                        </p:tgtEl>
                                        <p:attrNameLst>
                                          <p:attrName>style.visibility</p:attrName>
                                        </p:attrNameLst>
                                      </p:cBhvr>
                                      <p:to>
                                        <p:strVal val="visible"/>
                                      </p:to>
                                    </p:set>
                                    <p:anim calcmode="lin" valueType="num">
                                      <p:cBhvr>
                                        <p:cTn id="24" dur="1000" fill="hold"/>
                                        <p:tgtEl>
                                          <p:spTgt spid="2064"/>
                                        </p:tgtEl>
                                        <p:attrNameLst>
                                          <p:attrName>ppt_x</p:attrName>
                                        </p:attrNameLst>
                                      </p:cBhvr>
                                      <p:tavLst>
                                        <p:tav tm="0">
                                          <p:val>
                                            <p:strVal val="#ppt_x-.2"/>
                                          </p:val>
                                        </p:tav>
                                        <p:tav tm="100000">
                                          <p:val>
                                            <p:strVal val="#ppt_x"/>
                                          </p:val>
                                        </p:tav>
                                      </p:tavLst>
                                    </p:anim>
                                    <p:anim calcmode="lin" valueType="num">
                                      <p:cBhvr>
                                        <p:cTn id="25" dur="1000" fill="hold"/>
                                        <p:tgtEl>
                                          <p:spTgt spid="2064"/>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06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5" presetClass="entr" presetSubtype="0" fill="hold" nodeType="clickEffect">
                                  <p:stCondLst>
                                    <p:cond delay="0"/>
                                  </p:stCondLst>
                                  <p:childTnLst>
                                    <p:set>
                                      <p:cBhvr>
                                        <p:cTn id="30" dur="1" fill="hold">
                                          <p:stCondLst>
                                            <p:cond delay="0"/>
                                          </p:stCondLst>
                                        </p:cTn>
                                        <p:tgtEl>
                                          <p:spTgt spid="2065"/>
                                        </p:tgtEl>
                                        <p:attrNameLst>
                                          <p:attrName>style.visibility</p:attrName>
                                        </p:attrNameLst>
                                      </p:cBhvr>
                                      <p:to>
                                        <p:strVal val="visible"/>
                                      </p:to>
                                    </p:set>
                                    <p:anim calcmode="lin" valueType="num">
                                      <p:cBhvr>
                                        <p:cTn id="31" dur="1000" fill="hold"/>
                                        <p:tgtEl>
                                          <p:spTgt spid="2065"/>
                                        </p:tgtEl>
                                        <p:attrNameLst>
                                          <p:attrName>ppt_w</p:attrName>
                                        </p:attrNameLst>
                                      </p:cBhvr>
                                      <p:tavLst>
                                        <p:tav tm="0">
                                          <p:val>
                                            <p:strVal val="#ppt_w*0.70"/>
                                          </p:val>
                                        </p:tav>
                                        <p:tav tm="100000">
                                          <p:val>
                                            <p:strVal val="#ppt_w"/>
                                          </p:val>
                                        </p:tav>
                                      </p:tavLst>
                                    </p:anim>
                                    <p:anim calcmode="lin" valueType="num">
                                      <p:cBhvr>
                                        <p:cTn id="32" dur="1000" fill="hold"/>
                                        <p:tgtEl>
                                          <p:spTgt spid="2065"/>
                                        </p:tgtEl>
                                        <p:attrNameLst>
                                          <p:attrName>ppt_h</p:attrName>
                                        </p:attrNameLst>
                                      </p:cBhvr>
                                      <p:tavLst>
                                        <p:tav tm="0">
                                          <p:val>
                                            <p:strVal val="#ppt_h"/>
                                          </p:val>
                                        </p:tav>
                                        <p:tav tm="100000">
                                          <p:val>
                                            <p:strVal val="#ppt_h"/>
                                          </p:val>
                                        </p:tav>
                                      </p:tavLst>
                                    </p:anim>
                                    <p:animEffect transition="in" filter="fade">
                                      <p:cBhvr>
                                        <p:cTn id="33" dur="1000"/>
                                        <p:tgtEl>
                                          <p:spTgt spid="2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1" grpId="0"/>
      <p:bldP spid="2062" grpId="0"/>
      <p:bldP spid="2063" grpId="0"/>
      <p:bldP spid="206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19751-63B9-40E0-8313-7A90A0D6F7C8}" type="datetime1">
              <a:rPr lang="en-US" altLang="id-ID" smtClean="0"/>
              <a:t>5/15/2017</a:t>
            </a:fld>
            <a:endParaRPr lang="en-US" altLang="id-ID"/>
          </a:p>
        </p:txBody>
      </p:sp>
      <p:sp>
        <p:nvSpPr>
          <p:cNvPr id="15" name="Slide Number Placeholder 5"/>
          <p:cNvSpPr>
            <a:spLocks noGrp="1"/>
          </p:cNvSpPr>
          <p:nvPr>
            <p:ph type="sldNum" sz="quarter" idx="12"/>
          </p:nvPr>
        </p:nvSpPr>
        <p:spPr/>
        <p:txBody>
          <a:bodyPr/>
          <a:lstStyle/>
          <a:p>
            <a:fld id="{F904E08D-5FA8-430B-870D-623B3A386D8F}" type="slidenum">
              <a:rPr lang="en-US" altLang="id-ID"/>
              <a:pPr/>
              <a:t>20</a:t>
            </a:fld>
            <a:endParaRPr lang="en-US" altLang="id-ID"/>
          </a:p>
        </p:txBody>
      </p:sp>
      <p:sp>
        <p:nvSpPr>
          <p:cNvPr id="140290" name="Rectangle 2"/>
          <p:cNvSpPr>
            <a:spLocks noChangeArrowheads="1"/>
          </p:cNvSpPr>
          <p:nvPr/>
        </p:nvSpPr>
        <p:spPr bwMode="auto">
          <a:xfrm>
            <a:off x="155575" y="136525"/>
            <a:ext cx="8683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b="1">
                <a:solidFill>
                  <a:schemeClr val="accent2"/>
                </a:solidFill>
              </a:rPr>
              <a:t>1.10 FAKTOR-FAKTOR YANG MEMPENGARUHI SISTEM PROTEKSI</a:t>
            </a:r>
            <a:r>
              <a:rPr lang="en-US" altLang="id-ID">
                <a:solidFill>
                  <a:schemeClr val="accent2"/>
                </a:solidFill>
              </a:rPr>
              <a:t> </a:t>
            </a:r>
          </a:p>
        </p:txBody>
      </p:sp>
      <p:sp>
        <p:nvSpPr>
          <p:cNvPr id="140291" name="Rectangle 3"/>
          <p:cNvSpPr>
            <a:spLocks noChangeArrowheads="1"/>
          </p:cNvSpPr>
          <p:nvPr/>
        </p:nvSpPr>
        <p:spPr bwMode="auto">
          <a:xfrm>
            <a:off x="152400" y="685800"/>
            <a:ext cx="8069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a:t>Ada 4 faktor utama yang mempengaruhi suatu sistem proteksi, yaitu:</a:t>
            </a:r>
            <a:r>
              <a:rPr lang="en-US" altLang="id-ID"/>
              <a:t> </a:t>
            </a:r>
          </a:p>
        </p:txBody>
      </p:sp>
      <p:sp>
        <p:nvSpPr>
          <p:cNvPr id="140292" name="Rectangle 4"/>
          <p:cNvSpPr>
            <a:spLocks noChangeArrowheads="1"/>
          </p:cNvSpPr>
          <p:nvPr/>
        </p:nvSpPr>
        <p:spPr bwMode="auto">
          <a:xfrm>
            <a:off x="533400" y="1143000"/>
            <a:ext cx="1306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b="1"/>
              <a:t>Ekonomi</a:t>
            </a:r>
            <a:r>
              <a:rPr lang="en-US" altLang="id-ID"/>
              <a:t> </a:t>
            </a:r>
          </a:p>
        </p:txBody>
      </p:sp>
      <p:sp>
        <p:nvSpPr>
          <p:cNvPr id="140293" name="Rectangle 5"/>
          <p:cNvSpPr>
            <a:spLocks noChangeArrowheads="1"/>
          </p:cNvSpPr>
          <p:nvPr/>
        </p:nvSpPr>
        <p:spPr bwMode="auto">
          <a:xfrm>
            <a:off x="533400" y="1508125"/>
            <a:ext cx="2468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t-IT" altLang="id-ID" b="1"/>
              <a:t>Faktor Personalitas</a:t>
            </a:r>
            <a:r>
              <a:rPr lang="en-US" altLang="id-ID"/>
              <a:t> </a:t>
            </a:r>
          </a:p>
        </p:txBody>
      </p:sp>
      <p:sp>
        <p:nvSpPr>
          <p:cNvPr id="140294" name="Rectangle 6"/>
          <p:cNvSpPr>
            <a:spLocks noChangeArrowheads="1"/>
          </p:cNvSpPr>
          <p:nvPr/>
        </p:nvSpPr>
        <p:spPr bwMode="auto">
          <a:xfrm>
            <a:off x="533400" y="1905000"/>
            <a:ext cx="4905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_tradnl" altLang="id-ID" b="1"/>
              <a:t>Lokasi Pemutus dan Peralatan Masukan</a:t>
            </a:r>
            <a:r>
              <a:rPr lang="en-US" altLang="id-ID"/>
              <a:t> </a:t>
            </a:r>
          </a:p>
        </p:txBody>
      </p:sp>
      <p:sp>
        <p:nvSpPr>
          <p:cNvPr id="140295" name="Rectangle 7"/>
          <p:cNvSpPr>
            <a:spLocks noChangeArrowheads="1"/>
          </p:cNvSpPr>
          <p:nvPr/>
        </p:nvSpPr>
        <p:spPr bwMode="auto">
          <a:xfrm>
            <a:off x="549275" y="2286000"/>
            <a:ext cx="2498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t-IT" altLang="id-ID" b="1"/>
              <a:t>Indikasi Gangguan</a:t>
            </a:r>
            <a:r>
              <a:rPr lang="en-US" altLang="id-ID"/>
              <a:t> </a:t>
            </a:r>
          </a:p>
        </p:txBody>
      </p:sp>
      <p:sp>
        <p:nvSpPr>
          <p:cNvPr id="140296" name="Rectangle 8"/>
          <p:cNvSpPr>
            <a:spLocks noChangeArrowheads="1"/>
          </p:cNvSpPr>
          <p:nvPr/>
        </p:nvSpPr>
        <p:spPr bwMode="auto">
          <a:xfrm>
            <a:off x="152400" y="3032125"/>
            <a:ext cx="32242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b="1">
                <a:solidFill>
                  <a:schemeClr val="accent2"/>
                </a:solidFill>
              </a:rPr>
              <a:t>1.11  KLASIFIKASI RELE</a:t>
            </a:r>
            <a:r>
              <a:rPr lang="en-US" altLang="id-ID">
                <a:solidFill>
                  <a:schemeClr val="accent2"/>
                </a:solidFill>
              </a:rPr>
              <a:t> </a:t>
            </a:r>
          </a:p>
        </p:txBody>
      </p:sp>
      <p:sp>
        <p:nvSpPr>
          <p:cNvPr id="140297" name="Rectangle 9"/>
          <p:cNvSpPr>
            <a:spLocks noChangeArrowheads="1"/>
          </p:cNvSpPr>
          <p:nvPr/>
        </p:nvSpPr>
        <p:spPr bwMode="auto">
          <a:xfrm>
            <a:off x="152400" y="3505200"/>
            <a:ext cx="5762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a:t>Rele dapat diklasifikasikan dengan berbagai cara</a:t>
            </a:r>
            <a:r>
              <a:rPr lang="en-US" altLang="id-ID"/>
              <a:t> </a:t>
            </a:r>
          </a:p>
        </p:txBody>
      </p:sp>
      <p:sp>
        <p:nvSpPr>
          <p:cNvPr id="140298" name="Rectangle 10"/>
          <p:cNvSpPr>
            <a:spLocks noChangeArrowheads="1"/>
          </p:cNvSpPr>
          <p:nvPr/>
        </p:nvSpPr>
        <p:spPr bwMode="auto">
          <a:xfrm>
            <a:off x="533400" y="3962400"/>
            <a:ext cx="2416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a:t>berdasarkan fungsi</a:t>
            </a:r>
            <a:r>
              <a:rPr lang="en-US" altLang="id-ID"/>
              <a:t> </a:t>
            </a:r>
          </a:p>
        </p:txBody>
      </p:sp>
      <p:sp>
        <p:nvSpPr>
          <p:cNvPr id="140299" name="Rectangle 11"/>
          <p:cNvSpPr>
            <a:spLocks noChangeArrowheads="1"/>
          </p:cNvSpPr>
          <p:nvPr/>
        </p:nvSpPr>
        <p:spPr bwMode="auto">
          <a:xfrm>
            <a:off x="533400" y="4343400"/>
            <a:ext cx="1274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a:t>masukan</a:t>
            </a:r>
            <a:r>
              <a:rPr lang="en-US" altLang="id-ID"/>
              <a:t> </a:t>
            </a:r>
          </a:p>
        </p:txBody>
      </p:sp>
      <p:sp>
        <p:nvSpPr>
          <p:cNvPr id="140300" name="Rectangle 12"/>
          <p:cNvSpPr>
            <a:spLocks noChangeArrowheads="1"/>
          </p:cNvSpPr>
          <p:nvPr/>
        </p:nvSpPr>
        <p:spPr bwMode="auto">
          <a:xfrm>
            <a:off x="533400" y="4724400"/>
            <a:ext cx="2346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a:t>karakteristik kerja </a:t>
            </a:r>
            <a:r>
              <a:rPr lang="en-US" altLang="id-ID"/>
              <a:t> </a:t>
            </a:r>
          </a:p>
        </p:txBody>
      </p:sp>
      <p:sp>
        <p:nvSpPr>
          <p:cNvPr id="140301" name="Rectangle 13"/>
          <p:cNvSpPr>
            <a:spLocks noChangeArrowheads="1"/>
          </p:cNvSpPr>
          <p:nvPr/>
        </p:nvSpPr>
        <p:spPr bwMode="auto">
          <a:xfrm>
            <a:off x="533400" y="5105400"/>
            <a:ext cx="340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a:t>berdasarkan prinsip operasi</a:t>
            </a:r>
            <a:r>
              <a:rPr lang="en-US" altLang="id-ID"/>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40290"/>
                                        </p:tgtEl>
                                        <p:attrNameLst>
                                          <p:attrName>style.visibility</p:attrName>
                                        </p:attrNameLst>
                                      </p:cBhvr>
                                      <p:to>
                                        <p:strVal val="visible"/>
                                      </p:to>
                                    </p:set>
                                    <p:anim calcmode="lin" valueType="num">
                                      <p:cBhvr>
                                        <p:cTn id="7" dur="1000" fill="hold"/>
                                        <p:tgtEl>
                                          <p:spTgt spid="140290"/>
                                        </p:tgtEl>
                                        <p:attrNameLst>
                                          <p:attrName>ppt_x</p:attrName>
                                        </p:attrNameLst>
                                      </p:cBhvr>
                                      <p:tavLst>
                                        <p:tav tm="0">
                                          <p:val>
                                            <p:strVal val="#ppt_x-.2"/>
                                          </p:val>
                                        </p:tav>
                                        <p:tav tm="100000">
                                          <p:val>
                                            <p:strVal val="#ppt_x"/>
                                          </p:val>
                                        </p:tav>
                                      </p:tavLst>
                                    </p:anim>
                                    <p:anim calcmode="lin" valueType="num">
                                      <p:cBhvr>
                                        <p:cTn id="8" dur="1000" fill="hold"/>
                                        <p:tgtEl>
                                          <p:spTgt spid="1402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02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40291"/>
                                        </p:tgtEl>
                                        <p:attrNameLst>
                                          <p:attrName>style.visibility</p:attrName>
                                        </p:attrNameLst>
                                      </p:cBhvr>
                                      <p:to>
                                        <p:strVal val="visible"/>
                                      </p:to>
                                    </p:set>
                                    <p:anim calcmode="lin" valueType="num">
                                      <p:cBhvr>
                                        <p:cTn id="14" dur="1000" fill="hold"/>
                                        <p:tgtEl>
                                          <p:spTgt spid="140291"/>
                                        </p:tgtEl>
                                        <p:attrNameLst>
                                          <p:attrName>ppt_x</p:attrName>
                                        </p:attrNameLst>
                                      </p:cBhvr>
                                      <p:tavLst>
                                        <p:tav tm="0">
                                          <p:val>
                                            <p:strVal val="#ppt_x-.2"/>
                                          </p:val>
                                        </p:tav>
                                        <p:tav tm="100000">
                                          <p:val>
                                            <p:strVal val="#ppt_x"/>
                                          </p:val>
                                        </p:tav>
                                      </p:tavLst>
                                    </p:anim>
                                    <p:anim calcmode="lin" valueType="num">
                                      <p:cBhvr>
                                        <p:cTn id="15" dur="1000" fill="hold"/>
                                        <p:tgtEl>
                                          <p:spTgt spid="14029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4029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40292"/>
                                        </p:tgtEl>
                                        <p:attrNameLst>
                                          <p:attrName>style.visibility</p:attrName>
                                        </p:attrNameLst>
                                      </p:cBhvr>
                                      <p:to>
                                        <p:strVal val="visible"/>
                                      </p:to>
                                    </p:set>
                                    <p:anim calcmode="lin" valueType="num">
                                      <p:cBhvr>
                                        <p:cTn id="21" dur="1000" fill="hold"/>
                                        <p:tgtEl>
                                          <p:spTgt spid="140292"/>
                                        </p:tgtEl>
                                        <p:attrNameLst>
                                          <p:attrName>ppt_x</p:attrName>
                                        </p:attrNameLst>
                                      </p:cBhvr>
                                      <p:tavLst>
                                        <p:tav tm="0">
                                          <p:val>
                                            <p:strVal val="#ppt_x-.2"/>
                                          </p:val>
                                        </p:tav>
                                        <p:tav tm="100000">
                                          <p:val>
                                            <p:strVal val="#ppt_x"/>
                                          </p:val>
                                        </p:tav>
                                      </p:tavLst>
                                    </p:anim>
                                    <p:anim calcmode="lin" valueType="num">
                                      <p:cBhvr>
                                        <p:cTn id="22" dur="1000" fill="hold"/>
                                        <p:tgtEl>
                                          <p:spTgt spid="14029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4029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40293"/>
                                        </p:tgtEl>
                                        <p:attrNameLst>
                                          <p:attrName>style.visibility</p:attrName>
                                        </p:attrNameLst>
                                      </p:cBhvr>
                                      <p:to>
                                        <p:strVal val="visible"/>
                                      </p:to>
                                    </p:set>
                                    <p:anim calcmode="lin" valueType="num">
                                      <p:cBhvr>
                                        <p:cTn id="28" dur="1000" fill="hold"/>
                                        <p:tgtEl>
                                          <p:spTgt spid="140293"/>
                                        </p:tgtEl>
                                        <p:attrNameLst>
                                          <p:attrName>ppt_x</p:attrName>
                                        </p:attrNameLst>
                                      </p:cBhvr>
                                      <p:tavLst>
                                        <p:tav tm="0">
                                          <p:val>
                                            <p:strVal val="#ppt_x-.2"/>
                                          </p:val>
                                        </p:tav>
                                        <p:tav tm="100000">
                                          <p:val>
                                            <p:strVal val="#ppt_x"/>
                                          </p:val>
                                        </p:tav>
                                      </p:tavLst>
                                    </p:anim>
                                    <p:anim calcmode="lin" valueType="num">
                                      <p:cBhvr>
                                        <p:cTn id="29" dur="1000" fill="hold"/>
                                        <p:tgtEl>
                                          <p:spTgt spid="140293"/>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4029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140294"/>
                                        </p:tgtEl>
                                        <p:attrNameLst>
                                          <p:attrName>style.visibility</p:attrName>
                                        </p:attrNameLst>
                                      </p:cBhvr>
                                      <p:to>
                                        <p:strVal val="visible"/>
                                      </p:to>
                                    </p:set>
                                    <p:anim calcmode="lin" valueType="num">
                                      <p:cBhvr>
                                        <p:cTn id="35" dur="1000" fill="hold"/>
                                        <p:tgtEl>
                                          <p:spTgt spid="140294"/>
                                        </p:tgtEl>
                                        <p:attrNameLst>
                                          <p:attrName>ppt_x</p:attrName>
                                        </p:attrNameLst>
                                      </p:cBhvr>
                                      <p:tavLst>
                                        <p:tav tm="0">
                                          <p:val>
                                            <p:strVal val="#ppt_x-.2"/>
                                          </p:val>
                                        </p:tav>
                                        <p:tav tm="100000">
                                          <p:val>
                                            <p:strVal val="#ppt_x"/>
                                          </p:val>
                                        </p:tav>
                                      </p:tavLst>
                                    </p:anim>
                                    <p:anim calcmode="lin" valueType="num">
                                      <p:cBhvr>
                                        <p:cTn id="36" dur="1000" fill="hold"/>
                                        <p:tgtEl>
                                          <p:spTgt spid="140294"/>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4029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40295"/>
                                        </p:tgtEl>
                                        <p:attrNameLst>
                                          <p:attrName>style.visibility</p:attrName>
                                        </p:attrNameLst>
                                      </p:cBhvr>
                                      <p:to>
                                        <p:strVal val="visible"/>
                                      </p:to>
                                    </p:set>
                                    <p:anim calcmode="lin" valueType="num">
                                      <p:cBhvr>
                                        <p:cTn id="42" dur="1000" fill="hold"/>
                                        <p:tgtEl>
                                          <p:spTgt spid="140295"/>
                                        </p:tgtEl>
                                        <p:attrNameLst>
                                          <p:attrName>ppt_x</p:attrName>
                                        </p:attrNameLst>
                                      </p:cBhvr>
                                      <p:tavLst>
                                        <p:tav tm="0">
                                          <p:val>
                                            <p:strVal val="#ppt_x-.2"/>
                                          </p:val>
                                        </p:tav>
                                        <p:tav tm="100000">
                                          <p:val>
                                            <p:strVal val="#ppt_x"/>
                                          </p:val>
                                        </p:tav>
                                      </p:tavLst>
                                    </p:anim>
                                    <p:anim calcmode="lin" valueType="num">
                                      <p:cBhvr>
                                        <p:cTn id="43" dur="1000" fill="hold"/>
                                        <p:tgtEl>
                                          <p:spTgt spid="140295"/>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4029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140296"/>
                                        </p:tgtEl>
                                        <p:attrNameLst>
                                          <p:attrName>style.visibility</p:attrName>
                                        </p:attrNameLst>
                                      </p:cBhvr>
                                      <p:to>
                                        <p:strVal val="visible"/>
                                      </p:to>
                                    </p:set>
                                    <p:anim calcmode="lin" valueType="num">
                                      <p:cBhvr>
                                        <p:cTn id="49" dur="1000" fill="hold"/>
                                        <p:tgtEl>
                                          <p:spTgt spid="140296"/>
                                        </p:tgtEl>
                                        <p:attrNameLst>
                                          <p:attrName>ppt_x</p:attrName>
                                        </p:attrNameLst>
                                      </p:cBhvr>
                                      <p:tavLst>
                                        <p:tav tm="0">
                                          <p:val>
                                            <p:strVal val="#ppt_x-.2"/>
                                          </p:val>
                                        </p:tav>
                                        <p:tav tm="100000">
                                          <p:val>
                                            <p:strVal val="#ppt_x"/>
                                          </p:val>
                                        </p:tav>
                                      </p:tavLst>
                                    </p:anim>
                                    <p:anim calcmode="lin" valueType="num">
                                      <p:cBhvr>
                                        <p:cTn id="50" dur="1000" fill="hold"/>
                                        <p:tgtEl>
                                          <p:spTgt spid="140296"/>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4029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140297"/>
                                        </p:tgtEl>
                                        <p:attrNameLst>
                                          <p:attrName>style.visibility</p:attrName>
                                        </p:attrNameLst>
                                      </p:cBhvr>
                                      <p:to>
                                        <p:strVal val="visible"/>
                                      </p:to>
                                    </p:set>
                                    <p:anim calcmode="lin" valueType="num">
                                      <p:cBhvr>
                                        <p:cTn id="56" dur="1000" fill="hold"/>
                                        <p:tgtEl>
                                          <p:spTgt spid="140297"/>
                                        </p:tgtEl>
                                        <p:attrNameLst>
                                          <p:attrName>ppt_x</p:attrName>
                                        </p:attrNameLst>
                                      </p:cBhvr>
                                      <p:tavLst>
                                        <p:tav tm="0">
                                          <p:val>
                                            <p:strVal val="#ppt_x-.2"/>
                                          </p:val>
                                        </p:tav>
                                        <p:tav tm="100000">
                                          <p:val>
                                            <p:strVal val="#ppt_x"/>
                                          </p:val>
                                        </p:tav>
                                      </p:tavLst>
                                    </p:anim>
                                    <p:anim calcmode="lin" valueType="num">
                                      <p:cBhvr>
                                        <p:cTn id="57" dur="1000" fill="hold"/>
                                        <p:tgtEl>
                                          <p:spTgt spid="140297"/>
                                        </p:tgtEl>
                                        <p:attrNameLst>
                                          <p:attrName>ppt_y</p:attrName>
                                        </p:attrNameLst>
                                      </p:cBhvr>
                                      <p:tavLst>
                                        <p:tav tm="0">
                                          <p:val>
                                            <p:strVal val="#ppt_y"/>
                                          </p:val>
                                        </p:tav>
                                        <p:tav tm="100000">
                                          <p:val>
                                            <p:strVal val="#ppt_y"/>
                                          </p:val>
                                        </p:tav>
                                      </p:tavLst>
                                    </p:anim>
                                    <p:animEffect transition="in" filter="wipe(right)" prLst="gradientSize: 0.1">
                                      <p:cBhvr>
                                        <p:cTn id="58" dur="1000"/>
                                        <p:tgtEl>
                                          <p:spTgt spid="140297"/>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140298"/>
                                        </p:tgtEl>
                                        <p:attrNameLst>
                                          <p:attrName>style.visibility</p:attrName>
                                        </p:attrNameLst>
                                      </p:cBhvr>
                                      <p:to>
                                        <p:strVal val="visible"/>
                                      </p:to>
                                    </p:set>
                                    <p:anim calcmode="lin" valueType="num">
                                      <p:cBhvr>
                                        <p:cTn id="63" dur="1000" fill="hold"/>
                                        <p:tgtEl>
                                          <p:spTgt spid="140298"/>
                                        </p:tgtEl>
                                        <p:attrNameLst>
                                          <p:attrName>ppt_x</p:attrName>
                                        </p:attrNameLst>
                                      </p:cBhvr>
                                      <p:tavLst>
                                        <p:tav tm="0">
                                          <p:val>
                                            <p:strVal val="#ppt_x-.2"/>
                                          </p:val>
                                        </p:tav>
                                        <p:tav tm="100000">
                                          <p:val>
                                            <p:strVal val="#ppt_x"/>
                                          </p:val>
                                        </p:tav>
                                      </p:tavLst>
                                    </p:anim>
                                    <p:anim calcmode="lin" valueType="num">
                                      <p:cBhvr>
                                        <p:cTn id="64" dur="1000" fill="hold"/>
                                        <p:tgtEl>
                                          <p:spTgt spid="140298"/>
                                        </p:tgtEl>
                                        <p:attrNameLst>
                                          <p:attrName>ppt_y</p:attrName>
                                        </p:attrNameLst>
                                      </p:cBhvr>
                                      <p:tavLst>
                                        <p:tav tm="0">
                                          <p:val>
                                            <p:strVal val="#ppt_y"/>
                                          </p:val>
                                        </p:tav>
                                        <p:tav tm="100000">
                                          <p:val>
                                            <p:strVal val="#ppt_y"/>
                                          </p:val>
                                        </p:tav>
                                      </p:tavLst>
                                    </p:anim>
                                    <p:animEffect transition="in" filter="wipe(right)" prLst="gradientSize: 0.1">
                                      <p:cBhvr>
                                        <p:cTn id="65" dur="1000"/>
                                        <p:tgtEl>
                                          <p:spTgt spid="140298"/>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9" presetClass="entr" presetSubtype="0" fill="hold" grpId="0" nodeType="clickEffect">
                                  <p:stCondLst>
                                    <p:cond delay="0"/>
                                  </p:stCondLst>
                                  <p:childTnLst>
                                    <p:set>
                                      <p:cBhvr>
                                        <p:cTn id="69" dur="1" fill="hold">
                                          <p:stCondLst>
                                            <p:cond delay="0"/>
                                          </p:stCondLst>
                                        </p:cTn>
                                        <p:tgtEl>
                                          <p:spTgt spid="140299"/>
                                        </p:tgtEl>
                                        <p:attrNameLst>
                                          <p:attrName>style.visibility</p:attrName>
                                        </p:attrNameLst>
                                      </p:cBhvr>
                                      <p:to>
                                        <p:strVal val="visible"/>
                                      </p:to>
                                    </p:set>
                                    <p:anim calcmode="lin" valueType="num">
                                      <p:cBhvr>
                                        <p:cTn id="70" dur="1000" fill="hold"/>
                                        <p:tgtEl>
                                          <p:spTgt spid="140299"/>
                                        </p:tgtEl>
                                        <p:attrNameLst>
                                          <p:attrName>ppt_x</p:attrName>
                                        </p:attrNameLst>
                                      </p:cBhvr>
                                      <p:tavLst>
                                        <p:tav tm="0">
                                          <p:val>
                                            <p:strVal val="#ppt_x-.2"/>
                                          </p:val>
                                        </p:tav>
                                        <p:tav tm="100000">
                                          <p:val>
                                            <p:strVal val="#ppt_x"/>
                                          </p:val>
                                        </p:tav>
                                      </p:tavLst>
                                    </p:anim>
                                    <p:anim calcmode="lin" valueType="num">
                                      <p:cBhvr>
                                        <p:cTn id="71" dur="1000" fill="hold"/>
                                        <p:tgtEl>
                                          <p:spTgt spid="140299"/>
                                        </p:tgtEl>
                                        <p:attrNameLst>
                                          <p:attrName>ppt_y</p:attrName>
                                        </p:attrNameLst>
                                      </p:cBhvr>
                                      <p:tavLst>
                                        <p:tav tm="0">
                                          <p:val>
                                            <p:strVal val="#ppt_y"/>
                                          </p:val>
                                        </p:tav>
                                        <p:tav tm="100000">
                                          <p:val>
                                            <p:strVal val="#ppt_y"/>
                                          </p:val>
                                        </p:tav>
                                      </p:tavLst>
                                    </p:anim>
                                    <p:animEffect transition="in" filter="wipe(right)" prLst="gradientSize: 0.1">
                                      <p:cBhvr>
                                        <p:cTn id="72" dur="1000"/>
                                        <p:tgtEl>
                                          <p:spTgt spid="14029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9" presetClass="entr" presetSubtype="0" fill="hold" grpId="0" nodeType="clickEffect">
                                  <p:stCondLst>
                                    <p:cond delay="0"/>
                                  </p:stCondLst>
                                  <p:childTnLst>
                                    <p:set>
                                      <p:cBhvr>
                                        <p:cTn id="76" dur="1" fill="hold">
                                          <p:stCondLst>
                                            <p:cond delay="0"/>
                                          </p:stCondLst>
                                        </p:cTn>
                                        <p:tgtEl>
                                          <p:spTgt spid="140300"/>
                                        </p:tgtEl>
                                        <p:attrNameLst>
                                          <p:attrName>style.visibility</p:attrName>
                                        </p:attrNameLst>
                                      </p:cBhvr>
                                      <p:to>
                                        <p:strVal val="visible"/>
                                      </p:to>
                                    </p:set>
                                    <p:anim calcmode="lin" valueType="num">
                                      <p:cBhvr>
                                        <p:cTn id="77" dur="1000" fill="hold"/>
                                        <p:tgtEl>
                                          <p:spTgt spid="140300"/>
                                        </p:tgtEl>
                                        <p:attrNameLst>
                                          <p:attrName>ppt_x</p:attrName>
                                        </p:attrNameLst>
                                      </p:cBhvr>
                                      <p:tavLst>
                                        <p:tav tm="0">
                                          <p:val>
                                            <p:strVal val="#ppt_x-.2"/>
                                          </p:val>
                                        </p:tav>
                                        <p:tav tm="100000">
                                          <p:val>
                                            <p:strVal val="#ppt_x"/>
                                          </p:val>
                                        </p:tav>
                                      </p:tavLst>
                                    </p:anim>
                                    <p:anim calcmode="lin" valueType="num">
                                      <p:cBhvr>
                                        <p:cTn id="78" dur="1000" fill="hold"/>
                                        <p:tgtEl>
                                          <p:spTgt spid="140300"/>
                                        </p:tgtEl>
                                        <p:attrNameLst>
                                          <p:attrName>ppt_y</p:attrName>
                                        </p:attrNameLst>
                                      </p:cBhvr>
                                      <p:tavLst>
                                        <p:tav tm="0">
                                          <p:val>
                                            <p:strVal val="#ppt_y"/>
                                          </p:val>
                                        </p:tav>
                                        <p:tav tm="100000">
                                          <p:val>
                                            <p:strVal val="#ppt_y"/>
                                          </p:val>
                                        </p:tav>
                                      </p:tavLst>
                                    </p:anim>
                                    <p:animEffect transition="in" filter="wipe(right)" prLst="gradientSize: 0.1">
                                      <p:cBhvr>
                                        <p:cTn id="79" dur="1000"/>
                                        <p:tgtEl>
                                          <p:spTgt spid="140300"/>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9" presetClass="entr" presetSubtype="0" fill="hold" grpId="0" nodeType="clickEffect">
                                  <p:stCondLst>
                                    <p:cond delay="0"/>
                                  </p:stCondLst>
                                  <p:childTnLst>
                                    <p:set>
                                      <p:cBhvr>
                                        <p:cTn id="83" dur="1" fill="hold">
                                          <p:stCondLst>
                                            <p:cond delay="0"/>
                                          </p:stCondLst>
                                        </p:cTn>
                                        <p:tgtEl>
                                          <p:spTgt spid="140301"/>
                                        </p:tgtEl>
                                        <p:attrNameLst>
                                          <p:attrName>style.visibility</p:attrName>
                                        </p:attrNameLst>
                                      </p:cBhvr>
                                      <p:to>
                                        <p:strVal val="visible"/>
                                      </p:to>
                                    </p:set>
                                    <p:anim calcmode="lin" valueType="num">
                                      <p:cBhvr>
                                        <p:cTn id="84" dur="1000" fill="hold"/>
                                        <p:tgtEl>
                                          <p:spTgt spid="140301"/>
                                        </p:tgtEl>
                                        <p:attrNameLst>
                                          <p:attrName>ppt_x</p:attrName>
                                        </p:attrNameLst>
                                      </p:cBhvr>
                                      <p:tavLst>
                                        <p:tav tm="0">
                                          <p:val>
                                            <p:strVal val="#ppt_x-.2"/>
                                          </p:val>
                                        </p:tav>
                                        <p:tav tm="100000">
                                          <p:val>
                                            <p:strVal val="#ppt_x"/>
                                          </p:val>
                                        </p:tav>
                                      </p:tavLst>
                                    </p:anim>
                                    <p:anim calcmode="lin" valueType="num">
                                      <p:cBhvr>
                                        <p:cTn id="85" dur="1000" fill="hold"/>
                                        <p:tgtEl>
                                          <p:spTgt spid="140301"/>
                                        </p:tgtEl>
                                        <p:attrNameLst>
                                          <p:attrName>ppt_y</p:attrName>
                                        </p:attrNameLst>
                                      </p:cBhvr>
                                      <p:tavLst>
                                        <p:tav tm="0">
                                          <p:val>
                                            <p:strVal val="#ppt_y"/>
                                          </p:val>
                                        </p:tav>
                                        <p:tav tm="100000">
                                          <p:val>
                                            <p:strVal val="#ppt_y"/>
                                          </p:val>
                                        </p:tav>
                                      </p:tavLst>
                                    </p:anim>
                                    <p:animEffect transition="in" filter="wipe(right)" prLst="gradientSize: 0.1">
                                      <p:cBhvr>
                                        <p:cTn id="86" dur="1000"/>
                                        <p:tgtEl>
                                          <p:spTgt spid="140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p:bldP spid="140291" grpId="0"/>
      <p:bldP spid="140292" grpId="0"/>
      <p:bldP spid="140293" grpId="0"/>
      <p:bldP spid="140294" grpId="0"/>
      <p:bldP spid="140295" grpId="0"/>
      <p:bldP spid="140296" grpId="0"/>
      <p:bldP spid="140297" grpId="0"/>
      <p:bldP spid="140298" grpId="0"/>
      <p:bldP spid="140299" grpId="0"/>
      <p:bldP spid="140300" grpId="0"/>
      <p:bldP spid="140301" grpId="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200</a:t>
            </a:fld>
            <a:endParaRPr lang="en-US" altLang="id-ID"/>
          </a:p>
        </p:txBody>
      </p:sp>
      <p:sp>
        <p:nvSpPr>
          <p:cNvPr id="2" name="Rectangle 1"/>
          <p:cNvSpPr/>
          <p:nvPr/>
        </p:nvSpPr>
        <p:spPr>
          <a:xfrm>
            <a:off x="304800" y="228600"/>
            <a:ext cx="6019800" cy="400110"/>
          </a:xfrm>
          <a:prstGeom prst="rect">
            <a:avLst/>
          </a:prstGeom>
        </p:spPr>
        <p:txBody>
          <a:bodyPr wrap="square">
            <a:spAutoFit/>
          </a:bodyPr>
          <a:lstStyle/>
          <a:p>
            <a:pPr algn="just">
              <a:spcAft>
                <a:spcPts val="0"/>
              </a:spcAft>
            </a:pPr>
            <a:r>
              <a:rPr lang="en-US" b="1" cap="all" dirty="0">
                <a:latin typeface="Tempus Sans ITC" panose="04020404030D07020202" pitchFamily="82" charset="0"/>
                <a:ea typeface="Times New Roman" panose="02020603050405020304" pitchFamily="18" charset="0"/>
              </a:rPr>
              <a:t>8. 7  PERUBAH TAP BEBAN TRANSFORMATOR</a:t>
            </a:r>
            <a:endParaRPr lang="en-US"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457200" y="685800"/>
            <a:ext cx="8534400" cy="1323439"/>
          </a:xfrm>
          <a:prstGeom prst="rect">
            <a:avLst/>
          </a:prstGeom>
        </p:spPr>
        <p:txBody>
          <a:bodyPr wrap="square">
            <a:spAutoFit/>
          </a:bodyPr>
          <a:lstStyle/>
          <a:p>
            <a:r>
              <a:rPr lang="en-US" dirty="0" err="1">
                <a:latin typeface="Tempus Sans ITC" panose="04020404030D07020202" pitchFamily="82" charset="0"/>
                <a:ea typeface="Times New Roman" panose="02020603050405020304" pitchFamily="18" charset="0"/>
                <a:cs typeface="Times New Roman" panose="02020603050405020304" pitchFamily="18" charset="0"/>
              </a:rPr>
              <a:t>Biasanya</a:t>
            </a:r>
            <a:r>
              <a:rPr lang="en-US" dirty="0">
                <a:latin typeface="Tempus Sans ITC" panose="04020404030D07020202" pitchFamily="82" charset="0"/>
                <a:ea typeface="Times New Roman" panose="02020603050405020304" pitchFamily="18" charset="0"/>
                <a:cs typeface="Times New Roman" panose="02020603050405020304" pitchFamily="18" charset="0"/>
              </a:rPr>
              <a:t>, Tap yang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ada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memungkinkan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memodifikasi</a:t>
            </a:r>
            <a:r>
              <a:rPr lang="en-US" dirty="0">
                <a:latin typeface="Tempus Sans ITC" panose="04020404030D07020202" pitchFamily="82" charset="0"/>
                <a:ea typeface="Times New Roman" panose="02020603050405020304" pitchFamily="18" charset="0"/>
                <a:cs typeface="Times New Roman" panose="02020603050405020304" pitchFamily="18" charset="0"/>
              </a:rPr>
              <a:t> ratio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tegangan</a:t>
            </a:r>
            <a:r>
              <a:rPr lang="en-US" dirty="0">
                <a:latin typeface="Tempus Sans ITC" panose="04020404030D07020202" pitchFamily="82" charset="0"/>
                <a:ea typeface="Times New Roman" panose="02020603050405020304" pitchFamily="18" charset="0"/>
                <a:cs typeface="Times New Roman" panose="02020603050405020304" pitchFamily="18" charset="0"/>
              </a:rPr>
              <a:t> 10%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dari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tegangan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atau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kendali</a:t>
            </a:r>
            <a:r>
              <a:rPr lang="en-US" dirty="0">
                <a:latin typeface="Tempus Sans ITC" panose="04020404030D07020202" pitchFamily="82" charset="0"/>
                <a:ea typeface="Times New Roman" panose="02020603050405020304" pitchFamily="18" charset="0"/>
                <a:cs typeface="Times New Roman" panose="02020603050405020304" pitchFamily="18" charset="0"/>
              </a:rPr>
              <a:t> VAR.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Diferensial</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dapat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digunakan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seperti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diatas</a:t>
            </a:r>
            <a:r>
              <a:rPr lang="en-US" dirty="0">
                <a:latin typeface="Tempus Sans ITC" panose="04020404030D07020202" pitchFamily="82" charset="0"/>
                <a:ea typeface="Times New Roman" panose="02020603050405020304" pitchFamily="18" charset="0"/>
                <a:cs typeface="Times New Roman" panose="02020603050405020304" pitchFamily="18" charset="0"/>
              </a:rPr>
              <a:t>. Ratio CT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pemilihan</a:t>
            </a:r>
            <a:r>
              <a:rPr lang="en-US" dirty="0">
                <a:latin typeface="Tempus Sans ITC" panose="04020404030D07020202" pitchFamily="82" charset="0"/>
                <a:ea typeface="Times New Roman" panose="02020603050405020304" pitchFamily="18" charset="0"/>
                <a:cs typeface="Times New Roman" panose="02020603050405020304" pitchFamily="18" charset="0"/>
              </a:rPr>
              <a:t> Tap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harus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dibuat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harga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tengah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dari</a:t>
            </a:r>
            <a:r>
              <a:rPr lang="en-US" dirty="0">
                <a:latin typeface="Tempus Sans ITC" panose="04020404030D07020202" pitchFamily="82" charset="0"/>
                <a:ea typeface="Times New Roman" panose="02020603050405020304" pitchFamily="18" charset="0"/>
                <a:cs typeface="Times New Roman" panose="02020603050405020304" pitchFamily="18" charset="0"/>
              </a:rPr>
              <a:t> range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perubah</a:t>
            </a:r>
            <a:r>
              <a:rPr lang="en-US" dirty="0">
                <a:latin typeface="Tempus Sans ITC" panose="04020404030D07020202" pitchFamily="82" charset="0"/>
                <a:ea typeface="Times New Roman" panose="02020603050405020304" pitchFamily="18" charset="0"/>
                <a:cs typeface="Times New Roman" panose="02020603050405020304" pitchFamily="18" charset="0"/>
              </a:rPr>
              <a:t> Tap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harga</a:t>
            </a:r>
            <a:r>
              <a:rPr lang="en-US" dirty="0">
                <a:latin typeface="Tempus Sans ITC" panose="04020404030D07020202" pitchFamily="82" charset="0"/>
                <a:ea typeface="Times New Roman" panose="02020603050405020304" pitchFamily="18" charset="0"/>
                <a:cs typeface="Times New Roman" panose="02020603050405020304" pitchFamily="18" charset="0"/>
              </a:rPr>
              <a:t> M yang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rendah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endParaRPr lang="en-US" dirty="0"/>
          </a:p>
        </p:txBody>
      </p:sp>
      <p:sp>
        <p:nvSpPr>
          <p:cNvPr id="6" name="Rectangle 5"/>
          <p:cNvSpPr/>
          <p:nvPr/>
        </p:nvSpPr>
        <p:spPr>
          <a:xfrm>
            <a:off x="490086" y="2286000"/>
            <a:ext cx="8349114" cy="2554545"/>
          </a:xfrm>
          <a:prstGeom prst="rect">
            <a:avLst/>
          </a:prstGeom>
        </p:spPr>
        <p:txBody>
          <a:bodyPr wrap="square">
            <a:spAutoFit/>
          </a:bodyPr>
          <a:lstStyle/>
          <a:p>
            <a:pPr algn="just">
              <a:spcAft>
                <a:spcPts val="0"/>
              </a:spcAft>
            </a:pPr>
            <a:r>
              <a:rPr lang="en-US" dirty="0" err="1" smtClean="0">
                <a:latin typeface="Tempus Sans ITC" panose="04020404030D07020202" pitchFamily="82" charset="0"/>
                <a:ea typeface="Times New Roman" panose="02020603050405020304" pitchFamily="18" charset="0"/>
              </a:rPr>
              <a:t>Penjumlahan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harga</a:t>
            </a:r>
            <a:r>
              <a:rPr lang="en-US" dirty="0" smtClean="0">
                <a:latin typeface="Tempus Sans ITC" panose="04020404030D07020202" pitchFamily="82" charset="0"/>
                <a:ea typeface="Times New Roman" panose="02020603050405020304" pitchFamily="18" charset="0"/>
              </a:rPr>
              <a:t> m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setengah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dari</a:t>
            </a:r>
            <a:r>
              <a:rPr lang="en-US" dirty="0" smtClean="0">
                <a:latin typeface="Tempus Sans ITC" panose="04020404030D07020202" pitchFamily="82" charset="0"/>
                <a:ea typeface="Times New Roman" panose="02020603050405020304" pitchFamily="18" charset="0"/>
              </a:rPr>
              <a:t> range tap </a:t>
            </a:r>
            <a:r>
              <a:rPr lang="en-US" dirty="0" err="1" smtClean="0">
                <a:latin typeface="Tempus Sans ITC" panose="04020404030D07020202" pitchFamily="82" charset="0"/>
                <a:ea typeface="Times New Roman" panose="02020603050405020304" pitchFamily="18" charset="0"/>
              </a:rPr>
              <a:t>pengubah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harus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diantara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karakteristik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persentage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jadi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dalam</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contoh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gambar</a:t>
            </a:r>
            <a:r>
              <a:rPr lang="en-US" dirty="0" smtClean="0">
                <a:latin typeface="Tempus Sans ITC" panose="04020404030D07020202" pitchFamily="82" charset="0"/>
                <a:ea typeface="Times New Roman" panose="02020603050405020304" pitchFamily="18" charset="0"/>
              </a:rPr>
              <a:t> 8-4, </a:t>
            </a:r>
            <a:r>
              <a:rPr lang="en-US" dirty="0" err="1" smtClean="0">
                <a:latin typeface="Tempus Sans ITC" panose="04020404030D07020202" pitchFamily="82" charset="0"/>
                <a:ea typeface="Times New Roman" panose="02020603050405020304" pitchFamily="18" charset="0"/>
              </a:rPr>
              <a:t>misalkan</a:t>
            </a:r>
            <a:r>
              <a:rPr lang="en-US" dirty="0" smtClean="0">
                <a:latin typeface="Tempus Sans ITC" panose="04020404030D07020202" pitchFamily="82" charset="0"/>
                <a:ea typeface="Times New Roman" panose="02020603050405020304" pitchFamily="18" charset="0"/>
              </a:rPr>
              <a:t> bank </a:t>
            </a:r>
            <a:r>
              <a:rPr lang="en-US" dirty="0" err="1" smtClean="0">
                <a:latin typeface="Tempus Sans ITC" panose="04020404030D07020202" pitchFamily="82" charset="0"/>
                <a:ea typeface="Times New Roman" panose="02020603050405020304" pitchFamily="18" charset="0"/>
              </a:rPr>
              <a:t>transformator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memiliki</a:t>
            </a:r>
            <a:r>
              <a:rPr lang="en-US" dirty="0" smtClean="0">
                <a:latin typeface="Tempus Sans ITC" panose="04020404030D07020202" pitchFamily="82" charset="0"/>
                <a:ea typeface="Times New Roman" panose="02020603050405020304" pitchFamily="18" charset="0"/>
              </a:rPr>
              <a:t> tap 10% </a:t>
            </a: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merubah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tegangan</a:t>
            </a:r>
            <a:r>
              <a:rPr lang="en-US" dirty="0" smtClean="0">
                <a:latin typeface="Tempus Sans ITC" panose="04020404030D07020202" pitchFamily="82" charset="0"/>
                <a:ea typeface="Times New Roman" panose="02020603050405020304" pitchFamily="18" charset="0"/>
              </a:rPr>
              <a:t> 69 </a:t>
            </a:r>
            <a:r>
              <a:rPr lang="en-US" dirty="0" err="1" smtClean="0">
                <a:latin typeface="Tempus Sans ITC" panose="04020404030D07020202" pitchFamily="82" charset="0"/>
                <a:ea typeface="Times New Roman" panose="02020603050405020304" pitchFamily="18" charset="0"/>
              </a:rPr>
              <a:t>kv</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menjadi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maksimum</a:t>
            </a:r>
            <a:r>
              <a:rPr lang="en-US" dirty="0" smtClean="0">
                <a:latin typeface="Tempus Sans ITC" panose="04020404030D07020202" pitchFamily="82" charset="0"/>
                <a:ea typeface="Times New Roman" panose="02020603050405020304" pitchFamily="18" charset="0"/>
              </a:rPr>
              <a:t> 10% </a:t>
            </a:r>
            <a:r>
              <a:rPr lang="en-US" dirty="0" err="1" smtClean="0">
                <a:latin typeface="Tempus Sans ITC" panose="04020404030D07020202" pitchFamily="82" charset="0"/>
                <a:ea typeface="Times New Roman" panose="02020603050405020304" pitchFamily="18" charset="0"/>
              </a:rPr>
              <a:t>atau</a:t>
            </a:r>
            <a:r>
              <a:rPr lang="en-US" dirty="0" smtClean="0">
                <a:latin typeface="Tempus Sans ITC" panose="04020404030D07020202" pitchFamily="82" charset="0"/>
                <a:ea typeface="Times New Roman" panose="02020603050405020304" pitchFamily="18" charset="0"/>
              </a:rPr>
              <a:t> minimum -10%. </a:t>
            </a:r>
            <a:r>
              <a:rPr lang="en-US" dirty="0" err="1" smtClean="0">
                <a:latin typeface="Tempus Sans ITC" panose="04020404030D07020202" pitchFamily="82" charset="0"/>
                <a:ea typeface="Times New Roman" panose="02020603050405020304" pitchFamily="18" charset="0"/>
              </a:rPr>
              <a:t>dengan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memilih</a:t>
            </a:r>
            <a:r>
              <a:rPr lang="en-US" dirty="0" smtClean="0">
                <a:latin typeface="Tempus Sans ITC" panose="04020404030D07020202" pitchFamily="82" charset="0"/>
                <a:ea typeface="Times New Roman" panose="02020603050405020304" pitchFamily="18" charset="0"/>
              </a:rPr>
              <a:t> ratio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tap </a:t>
            </a:r>
            <a:r>
              <a:rPr lang="en-US" dirty="0" err="1" smtClean="0">
                <a:latin typeface="Tempus Sans ITC" panose="04020404030D07020202" pitchFamily="82" charset="0"/>
                <a:ea typeface="Times New Roman" panose="02020603050405020304" pitchFamily="18" charset="0"/>
              </a:rPr>
              <a:t>dipilih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harga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tengah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dari</a:t>
            </a:r>
            <a:r>
              <a:rPr lang="en-US" dirty="0" smtClean="0">
                <a:latin typeface="Tempus Sans ITC" panose="04020404030D07020202" pitchFamily="82" charset="0"/>
                <a:ea typeface="Times New Roman" panose="02020603050405020304" pitchFamily="18" charset="0"/>
              </a:rPr>
              <a:t> range tap yang </a:t>
            </a:r>
            <a:r>
              <a:rPr lang="en-US" dirty="0" err="1" smtClean="0">
                <a:latin typeface="Tempus Sans ITC" panose="04020404030D07020202" pitchFamily="82" charset="0"/>
                <a:ea typeface="Times New Roman" panose="02020603050405020304" pitchFamily="18" charset="0"/>
              </a:rPr>
              <a:t>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dengan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harga</a:t>
            </a:r>
            <a:r>
              <a:rPr lang="en-US" dirty="0" smtClean="0">
                <a:latin typeface="Tempus Sans ITC" panose="04020404030D07020202" pitchFamily="82" charset="0"/>
                <a:ea typeface="Times New Roman" panose="02020603050405020304" pitchFamily="18" charset="0"/>
              </a:rPr>
              <a:t> m = 3,78%, </a:t>
            </a:r>
            <a:r>
              <a:rPr lang="en-US" dirty="0" err="1" smtClean="0">
                <a:latin typeface="Tempus Sans ITC" panose="04020404030D07020202" pitchFamily="82" charset="0"/>
                <a:ea typeface="Times New Roman" panose="02020603050405020304" pitchFamily="18" charset="0"/>
              </a:rPr>
              <a:t>maka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maksimum</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ketidakcocokan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menjadi</a:t>
            </a:r>
            <a:r>
              <a:rPr lang="en-US" dirty="0" smtClean="0">
                <a:latin typeface="Tempus Sans ITC" panose="04020404030D07020202" pitchFamily="82" charset="0"/>
                <a:ea typeface="Times New Roman" panose="02020603050405020304" pitchFamily="18" charset="0"/>
              </a:rPr>
              <a:t> 10% + 3,78%, </a:t>
            </a:r>
            <a:r>
              <a:rPr lang="en-US" dirty="0" err="1" smtClean="0">
                <a:latin typeface="Tempus Sans ITC" panose="04020404030D07020202" pitchFamily="82" charset="0"/>
                <a:ea typeface="Times New Roman" panose="02020603050405020304" pitchFamily="18" charset="0"/>
              </a:rPr>
              <a:t>yaitu</a:t>
            </a:r>
            <a:r>
              <a:rPr lang="en-US" dirty="0" smtClean="0">
                <a:latin typeface="Tempus Sans ITC" panose="04020404030D07020202" pitchFamily="82" charset="0"/>
                <a:ea typeface="Times New Roman" panose="02020603050405020304" pitchFamily="18" charset="0"/>
              </a:rPr>
              <a:t> 13,78%, yang </a:t>
            </a:r>
            <a:r>
              <a:rPr lang="en-US" dirty="0" err="1" smtClean="0">
                <a:latin typeface="Tempus Sans ITC" panose="04020404030D07020202" pitchFamily="82" charset="0"/>
                <a:ea typeface="Times New Roman" panose="02020603050405020304" pitchFamily="18" charset="0"/>
              </a:rPr>
              <a:t>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terjadi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tap </a:t>
            </a:r>
            <a:r>
              <a:rPr lang="en-US" dirty="0" err="1" smtClean="0">
                <a:latin typeface="Tempus Sans ITC" panose="04020404030D07020202" pitchFamily="82" charset="0"/>
                <a:ea typeface="Times New Roman" panose="02020603050405020304" pitchFamily="18" charset="0"/>
              </a:rPr>
              <a:t>tegangan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maksimum</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atau</a:t>
            </a:r>
            <a:r>
              <a:rPr lang="en-US" dirty="0" smtClean="0">
                <a:latin typeface="Tempus Sans ITC" panose="04020404030D07020202" pitchFamily="82" charset="0"/>
                <a:ea typeface="Times New Roman" panose="02020603050405020304" pitchFamily="18" charset="0"/>
              </a:rPr>
              <a:t> minimum. </a:t>
            </a:r>
            <a:r>
              <a:rPr lang="en-US" dirty="0" err="1" smtClean="0">
                <a:latin typeface="Tempus Sans ITC" panose="04020404030D07020202" pitchFamily="82" charset="0"/>
                <a:ea typeface="Times New Roman" panose="02020603050405020304" pitchFamily="18" charset="0"/>
              </a:rPr>
              <a:t>harga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masih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karakteristik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diferensial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persentage</a:t>
            </a:r>
            <a:r>
              <a:rPr lang="en-US" dirty="0" smtClean="0">
                <a:latin typeface="Tempus Sans ITC" panose="04020404030D07020202" pitchFamily="82" charset="0"/>
                <a:ea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4803249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201</a:t>
            </a:fld>
            <a:endParaRPr lang="en-US" altLang="id-ID"/>
          </a:p>
        </p:txBody>
      </p:sp>
      <p:sp>
        <p:nvSpPr>
          <p:cNvPr id="2" name="Rectangle 1"/>
          <p:cNvSpPr/>
          <p:nvPr/>
        </p:nvSpPr>
        <p:spPr>
          <a:xfrm>
            <a:off x="304800" y="228600"/>
            <a:ext cx="8382000" cy="646331"/>
          </a:xfrm>
          <a:prstGeom prst="rect">
            <a:avLst/>
          </a:prstGeom>
        </p:spPr>
        <p:txBody>
          <a:bodyPr wrap="square">
            <a:spAutoFit/>
          </a:bodyPr>
          <a:lstStyle/>
          <a:p>
            <a:pPr algn="just">
              <a:spcAft>
                <a:spcPts val="0"/>
              </a:spcAft>
            </a:pPr>
            <a:r>
              <a:rPr lang="en-US" sz="1800" b="1" cap="all" dirty="0">
                <a:latin typeface="Tempus Sans ITC" panose="04020404030D07020202" pitchFamily="82" charset="0"/>
                <a:ea typeface="Times New Roman" panose="02020603050405020304" pitchFamily="18" charset="0"/>
              </a:rPr>
              <a:t>8. 8  CONTOH: PROTEKSI DIFERENSIAL UNTUK BANK TRANSFORMATOR </a:t>
            </a:r>
            <a:endParaRPr lang="en-US" sz="1800" b="1" cap="all" dirty="0">
              <a:latin typeface="Times New Roman" panose="02020603050405020304" pitchFamily="18" charset="0"/>
              <a:ea typeface="Times New Roman" panose="02020603050405020304" pitchFamily="18" charset="0"/>
            </a:endParaRPr>
          </a:p>
          <a:p>
            <a:pPr algn="just">
              <a:spcAft>
                <a:spcPts val="0"/>
              </a:spcAft>
            </a:pPr>
            <a:r>
              <a:rPr lang="en-US" sz="1800" b="1" cap="all" dirty="0">
                <a:latin typeface="Tempus Sans ITC" panose="04020404030D07020202" pitchFamily="82" charset="0"/>
                <a:ea typeface="Times New Roman" panose="02020603050405020304" pitchFamily="18" charset="0"/>
              </a:rPr>
              <a:t>         MULTI BELITAN</a:t>
            </a:r>
            <a:endParaRPr lang="en-US" sz="1800"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457200" y="909422"/>
            <a:ext cx="8382000" cy="923330"/>
          </a:xfrm>
          <a:prstGeom prst="rect">
            <a:avLst/>
          </a:prstGeom>
        </p:spPr>
        <p:txBody>
          <a:bodyPr wrap="square">
            <a:spAutoFit/>
          </a:bodyPr>
          <a:lstStyle/>
          <a:p>
            <a:r>
              <a:rPr lang="en-US" sz="1800" dirty="0" smtClean="0">
                <a:latin typeface="Tempus Sans ITC" panose="04020404030D07020202" pitchFamily="82" charset="0"/>
                <a:ea typeface="Times New Roman" panose="02020603050405020304" pitchFamily="18" charset="0"/>
                <a:cs typeface="Times New Roman" panose="02020603050405020304" pitchFamily="18" charset="0"/>
              </a:rPr>
              <a:t>Bank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Transformator</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3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belitan</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hubungan</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Y - </a:t>
            </a:r>
            <a:r>
              <a:rPr lang="en-US" sz="1800" dirty="0">
                <a:latin typeface="Tempus Sans ITC" panose="04020404030D07020202" pitchFamily="82" charset="0"/>
                <a:ea typeface="Times New Roman" panose="02020603050405020304" pitchFamily="18" charset="0"/>
                <a:cs typeface="Times New Roman" panose="02020603050405020304" pitchFamily="18" charset="0"/>
                <a:sym typeface="Symbol" panose="05050102010706020507" pitchFamily="18" charset="2"/>
              </a:rPr>
              <a:t></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 Y.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B</a:t>
            </a:r>
            <a:r>
              <a:rPr lang="en-US" sz="1800" dirty="0" err="1" smtClean="0">
                <a:latin typeface="Tempus Sans ITC" panose="04020404030D07020202" pitchFamily="82" charset="0"/>
                <a:ea typeface="Times New Roman" panose="02020603050405020304" pitchFamily="18" charset="0"/>
                <a:cs typeface="Times New Roman" panose="02020603050405020304" pitchFamily="18" charset="0"/>
              </a:rPr>
              <a:t>erlaku</a:t>
            </a:r>
            <a:r>
              <a:rPr lang="en-US" sz="1800"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sebuah</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Autotransformator</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tersier</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a:latin typeface="Tempus Sans ITC" panose="04020404030D07020202" pitchFamily="82" charset="0"/>
                <a:ea typeface="Times New Roman" panose="02020603050405020304" pitchFamily="18" charset="0"/>
                <a:cs typeface="Times New Roman" panose="02020603050405020304" pitchFamily="18" charset="0"/>
                <a:sym typeface="Symbol" panose="05050102010706020507" pitchFamily="18" charset="2"/>
              </a:rPr>
              <a:t></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cs typeface="Times New Roman" panose="02020603050405020304" pitchFamily="18" charset="0"/>
              </a:rPr>
              <a:t>Diperlukan</a:t>
            </a:r>
            <a:r>
              <a:rPr lang="en-US" sz="1800"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Diferensial</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Transformator</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3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belitan</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penahan</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endParaRPr lang="en-US" sz="1800" dirty="0"/>
          </a:p>
        </p:txBody>
      </p:sp>
      <p:pic>
        <p:nvPicPr>
          <p:cNvPr id="8194" name="Picture 2" descr="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902" y="1876066"/>
            <a:ext cx="4105275" cy="453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172075" y="1965042"/>
            <a:ext cx="3286125" cy="923330"/>
          </a:xfrm>
          <a:prstGeom prst="rect">
            <a:avLst/>
          </a:prstGeom>
        </p:spPr>
        <p:txBody>
          <a:bodyPr wrap="square">
            <a:spAutoFit/>
          </a:bodyPr>
          <a:lstStyle/>
          <a:p>
            <a:pPr algn="just">
              <a:spcAft>
                <a:spcPts val="0"/>
              </a:spcAft>
            </a:pPr>
            <a:r>
              <a:rPr lang="es-ES_tradnl" sz="1800" dirty="0" err="1" smtClean="0">
                <a:latin typeface="Tempus Sans ITC" panose="04020404030D07020202" pitchFamily="82" charset="0"/>
                <a:ea typeface="Times New Roman" panose="02020603050405020304" pitchFamily="18" charset="0"/>
              </a:rPr>
              <a:t>Rele</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diferensial</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tipe</a:t>
            </a:r>
            <a:r>
              <a:rPr lang="es-ES_tradnl" sz="1800" dirty="0" smtClean="0">
                <a:latin typeface="Tempus Sans ITC" panose="04020404030D07020202" pitchFamily="82" charset="0"/>
                <a:ea typeface="Times New Roman" panose="02020603050405020304" pitchFamily="18" charset="0"/>
              </a:rPr>
              <a:t> 2 </a:t>
            </a:r>
            <a:r>
              <a:rPr lang="es-ES_tradnl" sz="1800" dirty="0" err="1" smtClean="0">
                <a:latin typeface="Tempus Sans ITC" panose="04020404030D07020202" pitchFamily="82" charset="0"/>
                <a:ea typeface="Times New Roman" panose="02020603050405020304" pitchFamily="18" charset="0"/>
              </a:rPr>
              <a:t>belitan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dapat</a:t>
            </a:r>
            <a:r>
              <a:rPr lang="es-ES_tradnl" sz="1800" dirty="0" smtClean="0">
                <a:latin typeface="Tempus Sans ITC" panose="04020404030D07020202" pitchFamily="82" charset="0"/>
                <a:ea typeface="Times New Roman" panose="02020603050405020304" pitchFamily="18" charset="0"/>
              </a:rPr>
              <a:t> pula </a:t>
            </a:r>
            <a:r>
              <a:rPr lang="es-ES_tradnl" sz="1800" dirty="0" err="1" smtClean="0">
                <a:latin typeface="Tempus Sans ITC" panose="04020404030D07020202" pitchFamily="82" charset="0"/>
                <a:ea typeface="Times New Roman" panose="02020603050405020304" pitchFamily="18" charset="0"/>
              </a:rPr>
              <a:t>digunakan</a:t>
            </a:r>
            <a:r>
              <a:rPr lang="es-ES_tradnl" sz="1800" dirty="0" smtClean="0">
                <a:latin typeface="Tempus Sans ITC" panose="04020404030D07020202" pitchFamily="82" charset="0"/>
                <a:ea typeface="Times New Roman" panose="02020603050405020304" pitchFamily="18" charset="0"/>
              </a:rPr>
              <a:t> pada </a:t>
            </a:r>
            <a:r>
              <a:rPr lang="es-ES_tradnl" sz="1800" dirty="0" err="1" smtClean="0">
                <a:latin typeface="Tempus Sans ITC" panose="04020404030D07020202" pitchFamily="82" charset="0"/>
                <a:ea typeface="Times New Roman" panose="02020603050405020304" pitchFamily="18" charset="0"/>
              </a:rPr>
              <a:t>transformator</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multi</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belitan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bila</a:t>
            </a:r>
            <a:r>
              <a:rPr lang="es-ES_tradnl" sz="1800" dirty="0" smtClean="0">
                <a:latin typeface="Tempus Sans ITC" panose="04020404030D07020202" pitchFamily="82" charset="0"/>
                <a:ea typeface="Times New Roman" panose="02020603050405020304" pitchFamily="18" charset="0"/>
              </a:rPr>
              <a:t>:</a:t>
            </a:r>
            <a:endParaRPr lang="en-US" sz="1800" b="1" cap="all"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5176086" y="2928329"/>
            <a:ext cx="3362325" cy="3323987"/>
          </a:xfrm>
          <a:prstGeom prst="rect">
            <a:avLst/>
          </a:prstGeom>
        </p:spPr>
        <p:txBody>
          <a:bodyPr wrap="square">
            <a:spAutoFit/>
          </a:bodyPr>
          <a:lstStyle/>
          <a:p>
            <a:pPr marL="342900" lvl="0" indent="-342900" algn="just">
              <a:spcAft>
                <a:spcPts val="0"/>
              </a:spcAft>
              <a:buFont typeface="+mj-lt"/>
              <a:buAutoNum type="arabicPeriod"/>
            </a:pPr>
            <a:r>
              <a:rPr lang="en-US" sz="1400" dirty="0" err="1" smtClean="0">
                <a:latin typeface="Tempus Sans ITC" panose="04020404030D07020202" pitchFamily="82" charset="0"/>
                <a:ea typeface="Times New Roman" panose="02020603050405020304" pitchFamily="18" charset="0"/>
              </a:rPr>
              <a:t>Belitan</a:t>
            </a:r>
            <a:r>
              <a:rPr lang="en-US" sz="1400" dirty="0" smtClean="0">
                <a:latin typeface="Tempus Sans ITC" panose="04020404030D07020202" pitchFamily="82" charset="0"/>
                <a:ea typeface="Times New Roman" panose="02020603050405020304" pitchFamily="18" charset="0"/>
              </a:rPr>
              <a:t> </a:t>
            </a:r>
            <a:r>
              <a:rPr lang="en-US" sz="1400" dirty="0" err="1" smtClean="0">
                <a:latin typeface="Tempus Sans ITC" panose="04020404030D07020202" pitchFamily="82" charset="0"/>
                <a:ea typeface="Times New Roman" panose="02020603050405020304" pitchFamily="18" charset="0"/>
              </a:rPr>
              <a:t>ketiga</a:t>
            </a:r>
            <a:r>
              <a:rPr lang="en-US" sz="1400" dirty="0" smtClean="0">
                <a:latin typeface="Tempus Sans ITC" panose="04020404030D07020202" pitchFamily="82" charset="0"/>
                <a:ea typeface="Times New Roman" panose="02020603050405020304" pitchFamily="18" charset="0"/>
              </a:rPr>
              <a:t> </a:t>
            </a:r>
            <a:r>
              <a:rPr lang="en-US" sz="1400" dirty="0" err="1" smtClean="0">
                <a:latin typeface="Tempus Sans ITC" panose="04020404030D07020202" pitchFamily="82" charset="0"/>
                <a:ea typeface="Times New Roman" panose="02020603050405020304" pitchFamily="18" charset="0"/>
              </a:rPr>
              <a:t>adalah</a:t>
            </a:r>
            <a:r>
              <a:rPr lang="en-US" sz="1400" dirty="0" smtClean="0">
                <a:latin typeface="Tempus Sans ITC" panose="04020404030D07020202" pitchFamily="82" charset="0"/>
                <a:ea typeface="Times New Roman" panose="02020603050405020304" pitchFamily="18" charset="0"/>
              </a:rPr>
              <a:t> </a:t>
            </a:r>
            <a:r>
              <a:rPr lang="en-US" sz="1400" dirty="0" err="1" smtClean="0">
                <a:latin typeface="Tempus Sans ITC" panose="04020404030D07020202" pitchFamily="82" charset="0"/>
                <a:ea typeface="Times New Roman" panose="02020603050405020304" pitchFamily="18" charset="0"/>
              </a:rPr>
              <a:t>belitan</a:t>
            </a:r>
            <a:r>
              <a:rPr lang="en-US" sz="1400" dirty="0" smtClean="0">
                <a:latin typeface="Tempus Sans ITC" panose="04020404030D07020202" pitchFamily="82" charset="0"/>
                <a:ea typeface="Times New Roman" panose="02020603050405020304" pitchFamily="18" charset="0"/>
              </a:rPr>
              <a:t> </a:t>
            </a:r>
            <a:r>
              <a:rPr lang="en-US" sz="1400" dirty="0" err="1" smtClean="0">
                <a:latin typeface="Tempus Sans ITC" panose="04020404030D07020202" pitchFamily="82" charset="0"/>
                <a:ea typeface="Times New Roman" panose="02020603050405020304" pitchFamily="18" charset="0"/>
              </a:rPr>
              <a:t>tersier</a:t>
            </a:r>
            <a:r>
              <a:rPr lang="en-US" sz="1400" dirty="0" smtClean="0">
                <a:latin typeface="Tempus Sans ITC" panose="04020404030D07020202" pitchFamily="82" charset="0"/>
                <a:ea typeface="Times New Roman" panose="02020603050405020304" pitchFamily="18" charset="0"/>
              </a:rPr>
              <a:t> </a:t>
            </a:r>
            <a:r>
              <a:rPr lang="en-US" sz="1400" dirty="0" err="1" smtClean="0">
                <a:latin typeface="Tempus Sans ITC" panose="04020404030D07020202" pitchFamily="82" charset="0"/>
                <a:ea typeface="Times New Roman" panose="02020603050405020304" pitchFamily="18" charset="0"/>
              </a:rPr>
              <a:t>dan</a:t>
            </a:r>
            <a:r>
              <a:rPr lang="en-US" sz="1400" dirty="0" smtClean="0">
                <a:latin typeface="Tempus Sans ITC" panose="04020404030D07020202" pitchFamily="82" charset="0"/>
                <a:ea typeface="Times New Roman" panose="02020603050405020304" pitchFamily="18" charset="0"/>
              </a:rPr>
              <a:t> </a:t>
            </a:r>
            <a:r>
              <a:rPr lang="en-US" sz="1400" dirty="0" err="1" smtClean="0">
                <a:latin typeface="Tempus Sans ITC" panose="04020404030D07020202" pitchFamily="82" charset="0"/>
                <a:ea typeface="Times New Roman" panose="02020603050405020304" pitchFamily="18" charset="0"/>
              </a:rPr>
              <a:t>tidak</a:t>
            </a:r>
            <a:r>
              <a:rPr lang="en-US" sz="1400" dirty="0" smtClean="0">
                <a:latin typeface="Tempus Sans ITC" panose="04020404030D07020202" pitchFamily="82" charset="0"/>
                <a:ea typeface="Times New Roman" panose="02020603050405020304" pitchFamily="18" charset="0"/>
              </a:rPr>
              <a:t> </a:t>
            </a:r>
            <a:r>
              <a:rPr lang="en-US" sz="1400" dirty="0" err="1" smtClean="0">
                <a:latin typeface="Tempus Sans ITC" panose="04020404030D07020202" pitchFamily="82" charset="0"/>
                <a:ea typeface="Times New Roman" panose="02020603050405020304" pitchFamily="18" charset="0"/>
              </a:rPr>
              <a:t>terhubung</a:t>
            </a:r>
            <a:r>
              <a:rPr lang="en-US" sz="1400" dirty="0" smtClean="0">
                <a:latin typeface="Tempus Sans ITC" panose="04020404030D07020202" pitchFamily="82" charset="0"/>
                <a:ea typeface="Times New Roman" panose="02020603050405020304" pitchFamily="18" charset="0"/>
              </a:rPr>
              <a:t> </a:t>
            </a:r>
            <a:r>
              <a:rPr lang="en-US" sz="1400" dirty="0" err="1" smtClean="0">
                <a:latin typeface="Tempus Sans ITC" panose="04020404030D07020202" pitchFamily="82" charset="0"/>
                <a:ea typeface="Times New Roman" panose="02020603050405020304" pitchFamily="18" charset="0"/>
              </a:rPr>
              <a:t>ke</a:t>
            </a:r>
            <a:r>
              <a:rPr lang="en-US" sz="1400" dirty="0" smtClean="0">
                <a:latin typeface="Tempus Sans ITC" panose="04020404030D07020202" pitchFamily="82" charset="0"/>
                <a:ea typeface="Times New Roman" panose="02020603050405020304" pitchFamily="18" charset="0"/>
              </a:rPr>
              <a:t> </a:t>
            </a:r>
            <a:r>
              <a:rPr lang="en-US" sz="1400" dirty="0" err="1" smtClean="0">
                <a:latin typeface="Tempus Sans ITC" panose="04020404030D07020202" pitchFamily="82" charset="0"/>
                <a:ea typeface="Times New Roman" panose="02020603050405020304" pitchFamily="18" charset="0"/>
              </a:rPr>
              <a:t>rangkaian</a:t>
            </a:r>
            <a:r>
              <a:rPr lang="en-US" sz="1400" dirty="0" smtClean="0">
                <a:latin typeface="Tempus Sans ITC" panose="04020404030D07020202" pitchFamily="82" charset="0"/>
                <a:ea typeface="Times New Roman" panose="02020603050405020304" pitchFamily="18" charset="0"/>
              </a:rPr>
              <a:t> </a:t>
            </a:r>
            <a:r>
              <a:rPr lang="en-US" sz="1400" dirty="0" err="1" smtClean="0">
                <a:latin typeface="Tempus Sans ITC" panose="04020404030D07020202" pitchFamily="82" charset="0"/>
                <a:ea typeface="Times New Roman" panose="02020603050405020304" pitchFamily="18" charset="0"/>
              </a:rPr>
              <a:t>eksternal</a:t>
            </a:r>
            <a:r>
              <a:rPr lang="en-US" sz="1400" dirty="0" smtClean="0">
                <a:latin typeface="Tempus Sans ITC" panose="04020404030D07020202" pitchFamily="82" charset="0"/>
                <a:ea typeface="Times New Roman" panose="02020603050405020304" pitchFamily="18" charset="0"/>
              </a:rPr>
              <a:t>.</a:t>
            </a:r>
            <a:endParaRPr lang="en-US" sz="1400"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n-US" sz="1400" dirty="0" err="1" smtClean="0">
                <a:latin typeface="Tempus Sans ITC" panose="04020404030D07020202" pitchFamily="82" charset="0"/>
                <a:ea typeface="Times New Roman" panose="02020603050405020304" pitchFamily="18" charset="0"/>
              </a:rPr>
              <a:t>Sirkit</a:t>
            </a:r>
            <a:r>
              <a:rPr lang="en-US" sz="1400" dirty="0" smtClean="0">
                <a:latin typeface="Tempus Sans ITC" panose="04020404030D07020202" pitchFamily="82" charset="0"/>
                <a:ea typeface="Times New Roman" panose="02020603050405020304" pitchFamily="18" charset="0"/>
              </a:rPr>
              <a:t> yang </a:t>
            </a:r>
            <a:r>
              <a:rPr lang="en-US" sz="1400" dirty="0" err="1" smtClean="0">
                <a:latin typeface="Tempus Sans ITC" panose="04020404030D07020202" pitchFamily="82" charset="0"/>
                <a:ea typeface="Times New Roman" panose="02020603050405020304" pitchFamily="18" charset="0"/>
              </a:rPr>
              <a:t>terhubung</a:t>
            </a:r>
            <a:r>
              <a:rPr lang="en-US" sz="1400" dirty="0" smtClean="0">
                <a:latin typeface="Tempus Sans ITC" panose="04020404030D07020202" pitchFamily="82" charset="0"/>
                <a:ea typeface="Times New Roman" panose="02020603050405020304" pitchFamily="18" charset="0"/>
              </a:rPr>
              <a:t> </a:t>
            </a:r>
            <a:r>
              <a:rPr lang="en-US" sz="1400" dirty="0" err="1" smtClean="0">
                <a:latin typeface="Tempus Sans ITC" panose="04020404030D07020202" pitchFamily="82" charset="0"/>
                <a:ea typeface="Times New Roman" panose="02020603050405020304" pitchFamily="18" charset="0"/>
              </a:rPr>
              <a:t>ke</a:t>
            </a:r>
            <a:r>
              <a:rPr lang="en-US" sz="1400" dirty="0" smtClean="0">
                <a:latin typeface="Tempus Sans ITC" panose="04020404030D07020202" pitchFamily="82" charset="0"/>
                <a:ea typeface="Times New Roman" panose="02020603050405020304" pitchFamily="18" charset="0"/>
              </a:rPr>
              <a:t> </a:t>
            </a:r>
            <a:r>
              <a:rPr lang="en-US" sz="1400" dirty="0" err="1" smtClean="0">
                <a:latin typeface="Tempus Sans ITC" panose="04020404030D07020202" pitchFamily="82" charset="0"/>
                <a:ea typeface="Times New Roman" panose="02020603050405020304" pitchFamily="18" charset="0"/>
              </a:rPr>
              <a:t>belitan</a:t>
            </a:r>
            <a:r>
              <a:rPr lang="en-US" sz="1400" dirty="0" smtClean="0">
                <a:latin typeface="Tempus Sans ITC" panose="04020404030D07020202" pitchFamily="82" charset="0"/>
                <a:ea typeface="Times New Roman" panose="02020603050405020304" pitchFamily="18" charset="0"/>
              </a:rPr>
              <a:t> </a:t>
            </a:r>
            <a:r>
              <a:rPr lang="en-US" sz="1400" dirty="0" err="1" smtClean="0">
                <a:latin typeface="Tempus Sans ITC" panose="04020404030D07020202" pitchFamily="82" charset="0"/>
                <a:ea typeface="Times New Roman" panose="02020603050405020304" pitchFamily="18" charset="0"/>
              </a:rPr>
              <a:t>tersier</a:t>
            </a:r>
            <a:r>
              <a:rPr lang="en-US" sz="1400" dirty="0" smtClean="0">
                <a:latin typeface="Tempus Sans ITC" panose="04020404030D07020202" pitchFamily="82" charset="0"/>
                <a:ea typeface="Times New Roman" panose="02020603050405020304" pitchFamily="18" charset="0"/>
              </a:rPr>
              <a:t> </a:t>
            </a:r>
            <a:r>
              <a:rPr lang="en-US" sz="1400" dirty="0" err="1" smtClean="0">
                <a:latin typeface="Tempus Sans ITC" panose="04020404030D07020202" pitchFamily="82" charset="0"/>
                <a:ea typeface="Times New Roman" panose="02020603050405020304" pitchFamily="18" charset="0"/>
              </a:rPr>
              <a:t>dipandang</a:t>
            </a:r>
            <a:r>
              <a:rPr lang="en-US" sz="1400" dirty="0" smtClean="0">
                <a:latin typeface="Tempus Sans ITC" panose="04020404030D07020202" pitchFamily="82" charset="0"/>
                <a:ea typeface="Times New Roman" panose="02020603050405020304" pitchFamily="18" charset="0"/>
              </a:rPr>
              <a:t> </a:t>
            </a:r>
            <a:r>
              <a:rPr lang="en-US" sz="1400" dirty="0" err="1" smtClean="0">
                <a:latin typeface="Tempus Sans ITC" panose="04020404030D07020202" pitchFamily="82" charset="0"/>
                <a:ea typeface="Times New Roman" panose="02020603050405020304" pitchFamily="18" charset="0"/>
              </a:rPr>
              <a:t>sebagai</a:t>
            </a:r>
            <a:r>
              <a:rPr lang="en-US" sz="1400" dirty="0" smtClean="0">
                <a:latin typeface="Tempus Sans ITC" panose="04020404030D07020202" pitchFamily="82" charset="0"/>
                <a:ea typeface="Times New Roman" panose="02020603050405020304" pitchFamily="18" charset="0"/>
              </a:rPr>
              <a:t> </a:t>
            </a:r>
            <a:r>
              <a:rPr lang="en-US" sz="1400" dirty="0" err="1" smtClean="0">
                <a:latin typeface="Tempus Sans ITC" panose="04020404030D07020202" pitchFamily="82" charset="0"/>
                <a:ea typeface="Times New Roman" panose="02020603050405020304" pitchFamily="18" charset="0"/>
              </a:rPr>
              <a:t>bagian</a:t>
            </a:r>
            <a:r>
              <a:rPr lang="en-US" sz="1400" dirty="0" smtClean="0">
                <a:latin typeface="Tempus Sans ITC" panose="04020404030D07020202" pitchFamily="82" charset="0"/>
                <a:ea typeface="Times New Roman" panose="02020603050405020304" pitchFamily="18" charset="0"/>
              </a:rPr>
              <a:t> </a:t>
            </a:r>
            <a:r>
              <a:rPr lang="en-US" sz="1400" dirty="0" err="1" smtClean="0">
                <a:latin typeface="Tempus Sans ITC" panose="04020404030D07020202" pitchFamily="82" charset="0"/>
                <a:ea typeface="Times New Roman" panose="02020603050405020304" pitchFamily="18" charset="0"/>
              </a:rPr>
              <a:t>zona</a:t>
            </a:r>
            <a:r>
              <a:rPr lang="en-US" sz="1400" dirty="0" smtClean="0">
                <a:latin typeface="Tempus Sans ITC" panose="04020404030D07020202" pitchFamily="82" charset="0"/>
                <a:ea typeface="Times New Roman" panose="02020603050405020304" pitchFamily="18" charset="0"/>
              </a:rPr>
              <a:t> </a:t>
            </a:r>
            <a:r>
              <a:rPr lang="en-US" sz="1400" dirty="0" err="1" smtClean="0">
                <a:latin typeface="Tempus Sans ITC" panose="04020404030D07020202" pitchFamily="82" charset="0"/>
                <a:ea typeface="Times New Roman" panose="02020603050405020304" pitchFamily="18" charset="0"/>
              </a:rPr>
              <a:t>proteksi</a:t>
            </a:r>
            <a:r>
              <a:rPr lang="en-US" sz="1400" dirty="0" smtClean="0">
                <a:latin typeface="Tempus Sans ITC" panose="04020404030D07020202" pitchFamily="82" charset="0"/>
                <a:ea typeface="Times New Roman" panose="02020603050405020304" pitchFamily="18" charset="0"/>
              </a:rPr>
              <a:t>. Hal </a:t>
            </a:r>
            <a:r>
              <a:rPr lang="en-US" sz="1400" dirty="0" err="1" smtClean="0">
                <a:latin typeface="Tempus Sans ITC" panose="04020404030D07020202" pitchFamily="82" charset="0"/>
                <a:ea typeface="Times New Roman" panose="02020603050405020304" pitchFamily="18" charset="0"/>
              </a:rPr>
              <a:t>ini</a:t>
            </a:r>
            <a:r>
              <a:rPr lang="en-US" sz="1400" dirty="0" smtClean="0">
                <a:latin typeface="Tempus Sans ITC" panose="04020404030D07020202" pitchFamily="82" charset="0"/>
                <a:ea typeface="Times New Roman" panose="02020603050405020304" pitchFamily="18" charset="0"/>
              </a:rPr>
              <a:t> </a:t>
            </a:r>
            <a:r>
              <a:rPr lang="en-US" sz="1400" dirty="0" err="1" smtClean="0">
                <a:latin typeface="Tempus Sans ITC" panose="04020404030D07020202" pitchFamily="82" charset="0"/>
                <a:ea typeface="Times New Roman" panose="02020603050405020304" pitchFamily="18" charset="0"/>
              </a:rPr>
              <a:t>mungkin</a:t>
            </a:r>
            <a:r>
              <a:rPr lang="en-US" sz="1400" dirty="0" smtClean="0">
                <a:latin typeface="Tempus Sans ITC" panose="04020404030D07020202" pitchFamily="82" charset="0"/>
                <a:ea typeface="Times New Roman" panose="02020603050405020304" pitchFamily="18" charset="0"/>
              </a:rPr>
              <a:t> </a:t>
            </a:r>
            <a:r>
              <a:rPr lang="en-US" sz="1400" dirty="0" err="1" smtClean="0">
                <a:latin typeface="Tempus Sans ITC" panose="04020404030D07020202" pitchFamily="82" charset="0"/>
                <a:ea typeface="Times New Roman" panose="02020603050405020304" pitchFamily="18" charset="0"/>
              </a:rPr>
              <a:t>bilamana</a:t>
            </a:r>
            <a:r>
              <a:rPr lang="en-US" sz="1400" dirty="0" smtClean="0">
                <a:latin typeface="Tempus Sans ITC" panose="04020404030D07020202" pitchFamily="82" charset="0"/>
                <a:ea typeface="Times New Roman" panose="02020603050405020304" pitchFamily="18" charset="0"/>
              </a:rPr>
              <a:t> </a:t>
            </a:r>
            <a:r>
              <a:rPr lang="en-US" sz="1400" dirty="0" err="1" smtClean="0">
                <a:latin typeface="Tempus Sans ITC" panose="04020404030D07020202" pitchFamily="82" charset="0"/>
                <a:ea typeface="Times New Roman" panose="02020603050405020304" pitchFamily="18" charset="0"/>
              </a:rPr>
              <a:t>tidak</a:t>
            </a:r>
            <a:r>
              <a:rPr lang="en-US" sz="1400" dirty="0" smtClean="0">
                <a:latin typeface="Tempus Sans ITC" panose="04020404030D07020202" pitchFamily="82" charset="0"/>
                <a:ea typeface="Times New Roman" panose="02020603050405020304" pitchFamily="18" charset="0"/>
              </a:rPr>
              <a:t> </a:t>
            </a:r>
            <a:r>
              <a:rPr lang="en-US" sz="1400" dirty="0" err="1" smtClean="0">
                <a:latin typeface="Tempus Sans ITC" panose="04020404030D07020202" pitchFamily="82" charset="0"/>
                <a:ea typeface="Times New Roman" panose="02020603050405020304" pitchFamily="18" charset="0"/>
              </a:rPr>
              <a:t>terdapat</a:t>
            </a:r>
            <a:r>
              <a:rPr lang="en-US" sz="1400" dirty="0" smtClean="0">
                <a:latin typeface="Tempus Sans ITC" panose="04020404030D07020202" pitchFamily="82" charset="0"/>
                <a:ea typeface="Times New Roman" panose="02020603050405020304" pitchFamily="18" charset="0"/>
              </a:rPr>
              <a:t> </a:t>
            </a:r>
            <a:r>
              <a:rPr lang="en-US" sz="1400" dirty="0" err="1" smtClean="0">
                <a:latin typeface="Tempus Sans ITC" panose="04020404030D07020202" pitchFamily="82" charset="0"/>
                <a:ea typeface="Times New Roman" panose="02020603050405020304" pitchFamily="18" charset="0"/>
              </a:rPr>
              <a:t>pemutus</a:t>
            </a:r>
            <a:r>
              <a:rPr lang="en-US" sz="1400" dirty="0" smtClean="0">
                <a:latin typeface="Tempus Sans ITC" panose="04020404030D07020202" pitchFamily="82" charset="0"/>
                <a:ea typeface="Times New Roman" panose="02020603050405020304" pitchFamily="18" charset="0"/>
              </a:rPr>
              <a:t> </a:t>
            </a:r>
            <a:r>
              <a:rPr lang="en-US" sz="1400" dirty="0" err="1" smtClean="0">
                <a:latin typeface="Tempus Sans ITC" panose="04020404030D07020202" pitchFamily="82" charset="0"/>
                <a:ea typeface="Times New Roman" panose="02020603050405020304" pitchFamily="18" charset="0"/>
              </a:rPr>
              <a:t>tambahan</a:t>
            </a:r>
            <a:r>
              <a:rPr lang="en-US" sz="1400" dirty="0" smtClean="0">
                <a:latin typeface="Tempus Sans ITC" panose="04020404030D07020202" pitchFamily="82" charset="0"/>
                <a:ea typeface="Times New Roman" panose="02020603050405020304" pitchFamily="18" charset="0"/>
              </a:rPr>
              <a:t>, </a:t>
            </a:r>
            <a:r>
              <a:rPr lang="en-US" sz="1400" dirty="0" err="1" smtClean="0">
                <a:latin typeface="Tempus Sans ITC" panose="04020404030D07020202" pitchFamily="82" charset="0"/>
                <a:ea typeface="Times New Roman" panose="02020603050405020304" pitchFamily="18" charset="0"/>
              </a:rPr>
              <a:t>atau</a:t>
            </a:r>
            <a:r>
              <a:rPr lang="en-US" sz="1400" dirty="0" smtClean="0">
                <a:latin typeface="Tempus Sans ITC" panose="04020404030D07020202" pitchFamily="82" charset="0"/>
                <a:ea typeface="Times New Roman" panose="02020603050405020304" pitchFamily="18" charset="0"/>
              </a:rPr>
              <a:t> </a:t>
            </a:r>
            <a:r>
              <a:rPr lang="en-US" sz="1400" dirty="0" err="1" smtClean="0">
                <a:latin typeface="Tempus Sans ITC" panose="04020404030D07020202" pitchFamily="82" charset="0"/>
                <a:ea typeface="Times New Roman" panose="02020603050405020304" pitchFamily="18" charset="0"/>
              </a:rPr>
              <a:t>belitan</a:t>
            </a:r>
            <a:r>
              <a:rPr lang="en-US" sz="1400" dirty="0" smtClean="0">
                <a:latin typeface="Tempus Sans ITC" panose="04020404030D07020202" pitchFamily="82" charset="0"/>
                <a:ea typeface="Times New Roman" panose="02020603050405020304" pitchFamily="18" charset="0"/>
              </a:rPr>
              <a:t> </a:t>
            </a:r>
            <a:r>
              <a:rPr lang="en-US" sz="1400" dirty="0" err="1" smtClean="0">
                <a:latin typeface="Tempus Sans ITC" panose="04020404030D07020202" pitchFamily="82" charset="0"/>
                <a:ea typeface="Times New Roman" panose="02020603050405020304" pitchFamily="18" charset="0"/>
              </a:rPr>
              <a:t>digunakan</a:t>
            </a:r>
            <a:r>
              <a:rPr lang="en-US" sz="1400" dirty="0" smtClean="0">
                <a:latin typeface="Tempus Sans ITC" panose="04020404030D07020202" pitchFamily="82" charset="0"/>
                <a:ea typeface="Times New Roman" panose="02020603050405020304" pitchFamily="18" charset="0"/>
              </a:rPr>
              <a:t> </a:t>
            </a:r>
            <a:r>
              <a:rPr lang="en-US" sz="1400" dirty="0" err="1" smtClean="0">
                <a:latin typeface="Tempus Sans ITC" panose="04020404030D07020202" pitchFamily="82" charset="0"/>
                <a:ea typeface="Times New Roman" panose="02020603050405020304" pitchFamily="18" charset="0"/>
              </a:rPr>
              <a:t>untuk</a:t>
            </a:r>
            <a:r>
              <a:rPr lang="en-US" sz="1400" dirty="0" smtClean="0">
                <a:latin typeface="Tempus Sans ITC" panose="04020404030D07020202" pitchFamily="82" charset="0"/>
                <a:ea typeface="Times New Roman" panose="02020603050405020304" pitchFamily="18" charset="0"/>
              </a:rPr>
              <a:t> </a:t>
            </a:r>
            <a:r>
              <a:rPr lang="en-US" sz="1400" dirty="0" err="1" smtClean="0">
                <a:latin typeface="Tempus Sans ITC" panose="04020404030D07020202" pitchFamily="82" charset="0"/>
                <a:ea typeface="Times New Roman" panose="02020603050405020304" pitchFamily="18" charset="0"/>
              </a:rPr>
              <a:t>mensuplai</a:t>
            </a:r>
            <a:r>
              <a:rPr lang="en-US" sz="1400" dirty="0" smtClean="0">
                <a:latin typeface="Tempus Sans ITC" panose="04020404030D07020202" pitchFamily="82" charset="0"/>
                <a:ea typeface="Times New Roman" panose="02020603050405020304" pitchFamily="18" charset="0"/>
              </a:rPr>
              <a:t> </a:t>
            </a:r>
            <a:r>
              <a:rPr lang="en-US" sz="1400" dirty="0" err="1" smtClean="0">
                <a:latin typeface="Tempus Sans ITC" panose="04020404030D07020202" pitchFamily="82" charset="0"/>
                <a:ea typeface="Times New Roman" panose="02020603050405020304" pitchFamily="18" charset="0"/>
              </a:rPr>
              <a:t>transformator</a:t>
            </a:r>
            <a:r>
              <a:rPr lang="en-US" sz="1400" dirty="0" smtClean="0">
                <a:latin typeface="Tempus Sans ITC" panose="04020404030D07020202" pitchFamily="82" charset="0"/>
                <a:ea typeface="Times New Roman" panose="02020603050405020304" pitchFamily="18" charset="0"/>
              </a:rPr>
              <a:t> </a:t>
            </a:r>
            <a:r>
              <a:rPr lang="en-US" sz="1400" dirty="0" err="1" smtClean="0">
                <a:latin typeface="Tempus Sans ITC" panose="04020404030D07020202" pitchFamily="82" charset="0"/>
                <a:ea typeface="Times New Roman" panose="02020603050405020304" pitchFamily="18" charset="0"/>
              </a:rPr>
              <a:t>tambahan</a:t>
            </a:r>
            <a:r>
              <a:rPr lang="en-US" sz="1400" dirty="0" smtClean="0">
                <a:latin typeface="Tempus Sans ITC" panose="04020404030D07020202" pitchFamily="82" charset="0"/>
                <a:ea typeface="Times New Roman" panose="02020603050405020304" pitchFamily="18" charset="0"/>
              </a:rPr>
              <a:t>, </a:t>
            </a:r>
            <a:r>
              <a:rPr lang="en-US" sz="1400" dirty="0" err="1" smtClean="0">
                <a:latin typeface="Tempus Sans ITC" panose="04020404030D07020202" pitchFamily="82" charset="0"/>
                <a:ea typeface="Times New Roman" panose="02020603050405020304" pitchFamily="18" charset="0"/>
              </a:rPr>
              <a:t>dan</a:t>
            </a:r>
            <a:r>
              <a:rPr lang="en-US" sz="1400" dirty="0" smtClean="0">
                <a:latin typeface="Tempus Sans ITC" panose="04020404030D07020202" pitchFamily="82" charset="0"/>
                <a:ea typeface="Times New Roman" panose="02020603050405020304" pitchFamily="18" charset="0"/>
              </a:rPr>
              <a:t> </a:t>
            </a:r>
            <a:r>
              <a:rPr lang="en-US" sz="1400" dirty="0" err="1" smtClean="0">
                <a:latin typeface="Tempus Sans ITC" panose="04020404030D07020202" pitchFamily="82" charset="0"/>
                <a:ea typeface="Times New Roman" panose="02020603050405020304" pitchFamily="18" charset="0"/>
              </a:rPr>
              <a:t>seterusnya</a:t>
            </a:r>
            <a:r>
              <a:rPr lang="en-US" sz="1400" dirty="0" smtClean="0">
                <a:latin typeface="Tempus Sans ITC" panose="04020404030D07020202" pitchFamily="82" charset="0"/>
                <a:ea typeface="Times New Roman" panose="02020603050405020304" pitchFamily="18" charset="0"/>
              </a:rPr>
              <a:t>.</a:t>
            </a:r>
            <a:endParaRPr lang="en-US" sz="1400"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n-US" sz="1400" dirty="0" err="1" smtClean="0">
                <a:latin typeface="Tempus Sans ITC" panose="04020404030D07020202" pitchFamily="82" charset="0"/>
                <a:ea typeface="Times New Roman" panose="02020603050405020304" pitchFamily="18" charset="0"/>
              </a:rPr>
              <a:t>Belitan</a:t>
            </a:r>
            <a:r>
              <a:rPr lang="en-US" sz="1400" dirty="0" smtClean="0">
                <a:latin typeface="Tempus Sans ITC" panose="04020404030D07020202" pitchFamily="82" charset="0"/>
                <a:ea typeface="Times New Roman" panose="02020603050405020304" pitchFamily="18" charset="0"/>
              </a:rPr>
              <a:t> </a:t>
            </a:r>
            <a:r>
              <a:rPr lang="en-US" sz="1400" dirty="0" err="1" smtClean="0">
                <a:latin typeface="Tempus Sans ITC" panose="04020404030D07020202" pitchFamily="82" charset="0"/>
                <a:ea typeface="Times New Roman" panose="02020603050405020304" pitchFamily="18" charset="0"/>
              </a:rPr>
              <a:t>tersier</a:t>
            </a:r>
            <a:r>
              <a:rPr lang="en-US" sz="1400" dirty="0" smtClean="0">
                <a:latin typeface="Tempus Sans ITC" panose="04020404030D07020202" pitchFamily="82" charset="0"/>
                <a:ea typeface="Times New Roman" panose="02020603050405020304" pitchFamily="18" charset="0"/>
              </a:rPr>
              <a:t> </a:t>
            </a:r>
            <a:r>
              <a:rPr lang="en-US" sz="1400" dirty="0" err="1" smtClean="0">
                <a:latin typeface="Tempus Sans ITC" panose="04020404030D07020202" pitchFamily="82" charset="0"/>
                <a:ea typeface="Times New Roman" panose="02020603050405020304" pitchFamily="18" charset="0"/>
              </a:rPr>
              <a:t>memiliki</a:t>
            </a:r>
            <a:r>
              <a:rPr lang="en-US" sz="1400" dirty="0" smtClean="0">
                <a:latin typeface="Tempus Sans ITC" panose="04020404030D07020202" pitchFamily="82" charset="0"/>
                <a:ea typeface="Times New Roman" panose="02020603050405020304" pitchFamily="18" charset="0"/>
              </a:rPr>
              <a:t> </a:t>
            </a:r>
            <a:r>
              <a:rPr lang="en-US" sz="1400" dirty="0" err="1" smtClean="0">
                <a:latin typeface="Tempus Sans ITC" panose="04020404030D07020202" pitchFamily="82" charset="0"/>
                <a:ea typeface="Times New Roman" panose="02020603050405020304" pitchFamily="18" charset="0"/>
              </a:rPr>
              <a:t>reaktansi</a:t>
            </a:r>
            <a:r>
              <a:rPr lang="en-US" sz="1400" dirty="0" smtClean="0">
                <a:latin typeface="Tempus Sans ITC" panose="04020404030D07020202" pitchFamily="82" charset="0"/>
                <a:ea typeface="Times New Roman" panose="02020603050405020304" pitchFamily="18" charset="0"/>
              </a:rPr>
              <a:t> </a:t>
            </a:r>
            <a:r>
              <a:rPr lang="en-US" sz="1400" dirty="0" err="1" smtClean="0">
                <a:latin typeface="Tempus Sans ITC" panose="04020404030D07020202" pitchFamily="82" charset="0"/>
                <a:ea typeface="Times New Roman" panose="02020603050405020304" pitchFamily="18" charset="0"/>
              </a:rPr>
              <a:t>sangat</a:t>
            </a:r>
            <a:r>
              <a:rPr lang="en-US" sz="1400" dirty="0" smtClean="0">
                <a:latin typeface="Tempus Sans ITC" panose="04020404030D07020202" pitchFamily="82" charset="0"/>
                <a:ea typeface="Times New Roman" panose="02020603050405020304" pitchFamily="18" charset="0"/>
              </a:rPr>
              <a:t> </a:t>
            </a:r>
            <a:r>
              <a:rPr lang="en-US" sz="1400" dirty="0" err="1" smtClean="0">
                <a:latin typeface="Tempus Sans ITC" panose="04020404030D07020202" pitchFamily="82" charset="0"/>
                <a:ea typeface="Times New Roman" panose="02020603050405020304" pitchFamily="18" charset="0"/>
              </a:rPr>
              <a:t>tinggi</a:t>
            </a:r>
            <a:r>
              <a:rPr lang="en-US" sz="1400" dirty="0" smtClean="0">
                <a:latin typeface="Tempus Sans ITC" panose="04020404030D07020202" pitchFamily="82" charset="0"/>
                <a:ea typeface="Times New Roman" panose="02020603050405020304" pitchFamily="18" charset="0"/>
              </a:rPr>
              <a:t> </a:t>
            </a:r>
            <a:r>
              <a:rPr lang="en-US" sz="1400" dirty="0" err="1" smtClean="0">
                <a:latin typeface="Tempus Sans ITC" panose="04020404030D07020202" pitchFamily="82" charset="0"/>
                <a:ea typeface="Times New Roman" panose="02020603050405020304" pitchFamily="18" charset="0"/>
              </a:rPr>
              <a:t>sehingga</a:t>
            </a:r>
            <a:r>
              <a:rPr lang="en-US" sz="1400" dirty="0" smtClean="0">
                <a:latin typeface="Tempus Sans ITC" panose="04020404030D07020202" pitchFamily="82" charset="0"/>
                <a:ea typeface="Times New Roman" panose="02020603050405020304" pitchFamily="18" charset="0"/>
              </a:rPr>
              <a:t> </a:t>
            </a:r>
            <a:r>
              <a:rPr lang="en-US" sz="1400" dirty="0" err="1" smtClean="0">
                <a:latin typeface="Tempus Sans ITC" panose="04020404030D07020202" pitchFamily="82" charset="0"/>
                <a:ea typeface="Times New Roman" panose="02020603050405020304" pitchFamily="18" charset="0"/>
              </a:rPr>
              <a:t>gangguan</a:t>
            </a:r>
            <a:r>
              <a:rPr lang="en-US" sz="1400" dirty="0" smtClean="0">
                <a:latin typeface="Tempus Sans ITC" panose="04020404030D07020202" pitchFamily="82" charset="0"/>
                <a:ea typeface="Times New Roman" panose="02020603050405020304" pitchFamily="18" charset="0"/>
              </a:rPr>
              <a:t> </a:t>
            </a:r>
            <a:r>
              <a:rPr lang="en-US" sz="1400" dirty="0" err="1" smtClean="0">
                <a:latin typeface="Tempus Sans ITC" panose="04020404030D07020202" pitchFamily="82" charset="0"/>
                <a:ea typeface="Times New Roman" panose="02020603050405020304" pitchFamily="18" charset="0"/>
              </a:rPr>
              <a:t>pada</a:t>
            </a:r>
            <a:r>
              <a:rPr lang="en-US" sz="1400" dirty="0" smtClean="0">
                <a:latin typeface="Tempus Sans ITC" panose="04020404030D07020202" pitchFamily="82" charset="0"/>
                <a:ea typeface="Times New Roman" panose="02020603050405020304" pitchFamily="18" charset="0"/>
              </a:rPr>
              <a:t> </a:t>
            </a:r>
            <a:r>
              <a:rPr lang="en-US" sz="1400" dirty="0" err="1" smtClean="0">
                <a:latin typeface="Tempus Sans ITC" panose="04020404030D07020202" pitchFamily="82" charset="0"/>
                <a:ea typeface="Times New Roman" panose="02020603050405020304" pitchFamily="18" charset="0"/>
              </a:rPr>
              <a:t>sistem</a:t>
            </a:r>
            <a:r>
              <a:rPr lang="en-US" sz="1400" dirty="0" smtClean="0">
                <a:latin typeface="Tempus Sans ITC" panose="04020404030D07020202" pitchFamily="82" charset="0"/>
                <a:ea typeface="Times New Roman" panose="02020603050405020304" pitchFamily="18" charset="0"/>
              </a:rPr>
              <a:t> </a:t>
            </a:r>
            <a:r>
              <a:rPr lang="en-US" sz="1400" dirty="0" err="1" smtClean="0">
                <a:latin typeface="Tempus Sans ITC" panose="04020404030D07020202" pitchFamily="82" charset="0"/>
                <a:ea typeface="Times New Roman" panose="02020603050405020304" pitchFamily="18" charset="0"/>
              </a:rPr>
              <a:t>bersangkutan</a:t>
            </a:r>
            <a:r>
              <a:rPr lang="en-US" sz="1400" dirty="0" smtClean="0">
                <a:latin typeface="Tempus Sans ITC" panose="04020404030D07020202" pitchFamily="82" charset="0"/>
                <a:ea typeface="Times New Roman" panose="02020603050405020304" pitchFamily="18" charset="0"/>
              </a:rPr>
              <a:t> </a:t>
            </a:r>
            <a:r>
              <a:rPr lang="en-US" sz="1400" dirty="0" err="1" smtClean="0">
                <a:latin typeface="Tempus Sans ITC" panose="04020404030D07020202" pitchFamily="82" charset="0"/>
                <a:ea typeface="Times New Roman" panose="02020603050405020304" pitchFamily="18" charset="0"/>
              </a:rPr>
              <a:t>tidak</a:t>
            </a:r>
            <a:r>
              <a:rPr lang="en-US" sz="1400" dirty="0" smtClean="0">
                <a:latin typeface="Tempus Sans ITC" panose="04020404030D07020202" pitchFamily="82" charset="0"/>
                <a:ea typeface="Times New Roman" panose="02020603050405020304" pitchFamily="18" charset="0"/>
              </a:rPr>
              <a:t> </a:t>
            </a:r>
            <a:r>
              <a:rPr lang="en-US" sz="1400" dirty="0" err="1" smtClean="0">
                <a:latin typeface="Tempus Sans ITC" panose="04020404030D07020202" pitchFamily="82" charset="0"/>
                <a:ea typeface="Times New Roman" panose="02020603050405020304" pitchFamily="18" charset="0"/>
              </a:rPr>
              <a:t>akan</a:t>
            </a:r>
            <a:r>
              <a:rPr lang="en-US" sz="1400" dirty="0" smtClean="0">
                <a:latin typeface="Tempus Sans ITC" panose="04020404030D07020202" pitchFamily="82" charset="0"/>
                <a:ea typeface="Times New Roman" panose="02020603050405020304" pitchFamily="18" charset="0"/>
              </a:rPr>
              <a:t> </a:t>
            </a:r>
            <a:r>
              <a:rPr lang="en-US" sz="1400" dirty="0" err="1" smtClean="0">
                <a:latin typeface="Tempus Sans ITC" panose="04020404030D07020202" pitchFamily="82" charset="0"/>
                <a:ea typeface="Times New Roman" panose="02020603050405020304" pitchFamily="18" charset="0"/>
              </a:rPr>
              <a:t>cukup</a:t>
            </a:r>
            <a:r>
              <a:rPr lang="en-US" sz="1400" dirty="0" smtClean="0">
                <a:latin typeface="Tempus Sans ITC" panose="04020404030D07020202" pitchFamily="82" charset="0"/>
                <a:ea typeface="Times New Roman" panose="02020603050405020304" pitchFamily="18" charset="0"/>
              </a:rPr>
              <a:t> </a:t>
            </a:r>
            <a:r>
              <a:rPr lang="en-US" sz="1400" dirty="0" err="1" smtClean="0">
                <a:latin typeface="Tempus Sans ITC" panose="04020404030D07020202" pitchFamily="82" charset="0"/>
                <a:ea typeface="Times New Roman" panose="02020603050405020304" pitchFamily="18" charset="0"/>
              </a:rPr>
              <a:t>besar</a:t>
            </a:r>
            <a:r>
              <a:rPr lang="en-US" sz="1400" dirty="0" smtClean="0">
                <a:latin typeface="Tempus Sans ITC" panose="04020404030D07020202" pitchFamily="82" charset="0"/>
                <a:ea typeface="Times New Roman" panose="02020603050405020304" pitchFamily="18" charset="0"/>
              </a:rPr>
              <a:t> </a:t>
            </a:r>
            <a:r>
              <a:rPr lang="en-US" sz="1400" dirty="0" err="1" smtClean="0">
                <a:latin typeface="Tempus Sans ITC" panose="04020404030D07020202" pitchFamily="82" charset="0"/>
                <a:ea typeface="Times New Roman" panose="02020603050405020304" pitchFamily="18" charset="0"/>
              </a:rPr>
              <a:t>untuk</a:t>
            </a:r>
            <a:r>
              <a:rPr lang="en-US" sz="1400" dirty="0" smtClean="0">
                <a:latin typeface="Tempus Sans ITC" panose="04020404030D07020202" pitchFamily="82" charset="0"/>
                <a:ea typeface="Times New Roman" panose="02020603050405020304" pitchFamily="18" charset="0"/>
              </a:rPr>
              <a:t> </a:t>
            </a:r>
            <a:r>
              <a:rPr lang="en-US" sz="1400" dirty="0" err="1" smtClean="0">
                <a:latin typeface="Tempus Sans ITC" panose="04020404030D07020202" pitchFamily="82" charset="0"/>
                <a:ea typeface="Times New Roman" panose="02020603050405020304" pitchFamily="18" charset="0"/>
              </a:rPr>
              <a:t>mengoperasikan</a:t>
            </a:r>
            <a:r>
              <a:rPr lang="en-US" sz="1400" dirty="0" smtClean="0">
                <a:latin typeface="Tempus Sans ITC" panose="04020404030D07020202" pitchFamily="82" charset="0"/>
                <a:ea typeface="Times New Roman" panose="02020603050405020304" pitchFamily="18" charset="0"/>
              </a:rPr>
              <a:t> </a:t>
            </a:r>
            <a:r>
              <a:rPr lang="en-US" sz="1400" dirty="0" err="1" smtClean="0">
                <a:latin typeface="Tempus Sans ITC" panose="04020404030D07020202" pitchFamily="82" charset="0"/>
                <a:ea typeface="Times New Roman" panose="02020603050405020304" pitchFamily="18" charset="0"/>
              </a:rPr>
              <a:t>rele</a:t>
            </a:r>
            <a:r>
              <a:rPr lang="en-US" sz="1400" dirty="0" smtClean="0">
                <a:latin typeface="Tempus Sans ITC" panose="04020404030D07020202" pitchFamily="82" charset="0"/>
                <a:ea typeface="Times New Roman" panose="02020603050405020304" pitchFamily="18" charset="0"/>
              </a:rPr>
              <a:t> </a:t>
            </a:r>
            <a:r>
              <a:rPr lang="en-US" sz="1400" dirty="0" err="1" smtClean="0">
                <a:latin typeface="Tempus Sans ITC" panose="04020404030D07020202" pitchFamily="82" charset="0"/>
                <a:ea typeface="Times New Roman" panose="02020603050405020304" pitchFamily="18" charset="0"/>
              </a:rPr>
              <a:t>diferensial</a:t>
            </a:r>
            <a:r>
              <a:rPr lang="en-US" sz="1400" dirty="0" smtClean="0">
                <a:latin typeface="Tempus Sans ITC" panose="04020404030D07020202" pitchFamily="82" charset="0"/>
                <a:ea typeface="Times New Roman" panose="02020603050405020304" pitchFamily="18" charset="0"/>
              </a:rPr>
              <a:t> </a:t>
            </a:r>
            <a:r>
              <a:rPr lang="en-US" sz="1400" dirty="0" err="1" smtClean="0">
                <a:latin typeface="Tempus Sans ITC" panose="04020404030D07020202" pitchFamily="82" charset="0"/>
                <a:ea typeface="Times New Roman" panose="02020603050405020304" pitchFamily="18" charset="0"/>
              </a:rPr>
              <a:t>transformator</a:t>
            </a:r>
            <a:r>
              <a:rPr lang="en-US" sz="1400" dirty="0" smtClean="0">
                <a:latin typeface="Tempus Sans ITC" panose="04020404030D07020202" pitchFamily="82" charset="0"/>
                <a:ea typeface="Times New Roman" panose="02020603050405020304" pitchFamily="18" charset="0"/>
              </a:rPr>
              <a:t>.</a:t>
            </a:r>
            <a:endParaRPr lang="en-US" sz="1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2198722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202</a:t>
            </a:fld>
            <a:endParaRPr lang="en-US" altLang="id-ID"/>
          </a:p>
        </p:txBody>
      </p:sp>
      <p:sp>
        <p:nvSpPr>
          <p:cNvPr id="2" name="Rectangle 1"/>
          <p:cNvSpPr/>
          <p:nvPr/>
        </p:nvSpPr>
        <p:spPr>
          <a:xfrm>
            <a:off x="609600" y="228600"/>
            <a:ext cx="8229600" cy="1323439"/>
          </a:xfrm>
          <a:prstGeom prst="rect">
            <a:avLst/>
          </a:prstGeom>
        </p:spPr>
        <p:txBody>
          <a:bodyPr wrap="square">
            <a:spAutoFit/>
          </a:bodyPr>
          <a:lstStyle/>
          <a:p>
            <a:r>
              <a:rPr lang="en-US" dirty="0" err="1">
                <a:latin typeface="Tempus Sans ITC" panose="04020404030D07020202" pitchFamily="82" charset="0"/>
                <a:ea typeface="Times New Roman" panose="02020603050405020304" pitchFamily="18" charset="0"/>
                <a:cs typeface="Times New Roman" panose="02020603050405020304" pitchFamily="18" charset="0"/>
              </a:rPr>
              <a:t>Kedua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langkah</a:t>
            </a:r>
            <a:r>
              <a:rPr lang="en-US" dirty="0">
                <a:latin typeface="Tempus Sans ITC" panose="04020404030D07020202" pitchFamily="82" charset="0"/>
                <a:ea typeface="Times New Roman" panose="02020603050405020304" pitchFamily="18" charset="0"/>
                <a:cs typeface="Times New Roman" panose="02020603050405020304" pitchFamily="18" charset="0"/>
              </a:rPr>
              <a:t>, phasing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Pemilihan</a:t>
            </a:r>
            <a:r>
              <a:rPr lang="en-US" dirty="0">
                <a:latin typeface="Tempus Sans ITC" panose="04020404030D07020202" pitchFamily="82" charset="0"/>
                <a:ea typeface="Times New Roman" panose="02020603050405020304" pitchFamily="18" charset="0"/>
                <a:cs typeface="Times New Roman" panose="02020603050405020304" pitchFamily="18" charset="0"/>
              </a:rPr>
              <a:t> Tap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ratio CT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juga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dapat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dipakai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dirty="0">
                <a:latin typeface="Tempus Sans ITC" panose="04020404030D07020202" pitchFamily="82" charset="0"/>
                <a:ea typeface="Times New Roman" panose="02020603050405020304" pitchFamily="18" charset="0"/>
                <a:cs typeface="Times New Roman" panose="02020603050405020304" pitchFamily="18" charset="0"/>
              </a:rPr>
              <a:t> multi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belitan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Sangat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penting</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bahwa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langkah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kedua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dilakukan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berpasangan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yaitu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hubungkan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set CT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kedua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belitan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Transformator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abaikan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diasumsikan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belitan</a:t>
            </a:r>
            <a:r>
              <a:rPr lang="en-US" dirty="0">
                <a:latin typeface="Tempus Sans ITC" panose="04020404030D07020202" pitchFamily="82" charset="0"/>
                <a:ea typeface="Times New Roman" panose="02020603050405020304" pitchFamily="18" charset="0"/>
                <a:cs typeface="Times New Roman" panose="02020603050405020304" pitchFamily="18" charset="0"/>
              </a:rPr>
              <a:t> lain nol.</a:t>
            </a:r>
            <a:endParaRPr lang="en-US" dirty="0"/>
          </a:p>
        </p:txBody>
      </p:sp>
      <p:sp>
        <p:nvSpPr>
          <p:cNvPr id="3" name="Rectangle 2"/>
          <p:cNvSpPr/>
          <p:nvPr/>
        </p:nvSpPr>
        <p:spPr>
          <a:xfrm>
            <a:off x="685800" y="1752600"/>
            <a:ext cx="7696200" cy="3477875"/>
          </a:xfrm>
          <a:prstGeom prst="rect">
            <a:avLst/>
          </a:prstGeom>
        </p:spPr>
        <p:txBody>
          <a:bodyPr wrap="square">
            <a:spAutoFit/>
          </a:bodyPr>
          <a:lstStyle/>
          <a:p>
            <a:pPr algn="just">
              <a:spcAft>
                <a:spcPts val="0"/>
              </a:spcAft>
            </a:pPr>
            <a:r>
              <a:rPr lang="en-US" dirty="0" err="1" smtClean="0">
                <a:latin typeface="Tempus Sans ITC" panose="04020404030D07020202" pitchFamily="82" charset="0"/>
                <a:ea typeface="Times New Roman" panose="02020603050405020304" pitchFamily="18" charset="0"/>
              </a:rPr>
              <a:t>Diawali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dengan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belitan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wyei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sebelah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kiri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diasumsikan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bahwa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seimbang</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a:t>
            </a:r>
            <a:r>
              <a:rPr lang="en-US" baseline="-25000" dirty="0" err="1" smtClean="0">
                <a:latin typeface="Tempus Sans ITC" panose="04020404030D07020202" pitchFamily="82" charset="0"/>
                <a:ea typeface="Times New Roman" panose="02020603050405020304" pitchFamily="18" charset="0"/>
              </a:rPr>
              <a:t>a</a:t>
            </a:r>
            <a:r>
              <a:rPr lang="en-US" dirty="0" smtClean="0">
                <a:latin typeface="Tempus Sans ITC" panose="04020404030D07020202" pitchFamily="82" charset="0"/>
                <a:ea typeface="Times New Roman" panose="02020603050405020304" pitchFamily="18" charset="0"/>
              </a:rPr>
              <a:t> , </a:t>
            </a:r>
            <a:r>
              <a:rPr lang="en-US" dirty="0" err="1" smtClean="0">
                <a:latin typeface="Tempus Sans ITC" panose="04020404030D07020202" pitchFamily="82" charset="0"/>
                <a:ea typeface="Times New Roman" panose="02020603050405020304" pitchFamily="18" charset="0"/>
              </a:rPr>
              <a:t>i</a:t>
            </a:r>
            <a:r>
              <a:rPr lang="en-US" baseline="-25000" dirty="0" err="1" smtClean="0">
                <a:latin typeface="Tempus Sans ITC" panose="04020404030D07020202" pitchFamily="82" charset="0"/>
                <a:ea typeface="Times New Roman" panose="02020603050405020304" pitchFamily="18" charset="0"/>
              </a:rPr>
              <a:t>b</a:t>
            </a:r>
            <a:r>
              <a:rPr lang="en-US" dirty="0" smtClean="0">
                <a:latin typeface="Tempus Sans ITC" panose="04020404030D07020202" pitchFamily="82" charset="0"/>
                <a:ea typeface="Times New Roman" panose="02020603050405020304" pitchFamily="18" charset="0"/>
              </a:rPr>
              <a:t> ,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a:t>
            </a:r>
            <a:r>
              <a:rPr lang="en-US" baseline="-25000" dirty="0" err="1" smtClean="0">
                <a:latin typeface="Tempus Sans ITC" panose="04020404030D07020202" pitchFamily="82" charset="0"/>
                <a:ea typeface="Times New Roman" panose="02020603050405020304" pitchFamily="18" charset="0"/>
              </a:rPr>
              <a:t>c</a:t>
            </a:r>
            <a:r>
              <a:rPr lang="en-US" baseline="-25000"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mengalir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kekanan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rangkaian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tersebut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melalui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pasangan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belitan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wyei</a:t>
            </a:r>
            <a:r>
              <a:rPr lang="en-US" dirty="0" smtClean="0">
                <a:latin typeface="Tempus Sans ITC" panose="04020404030D07020202" pitchFamily="82" charset="0"/>
                <a:ea typeface="Times New Roman" panose="02020603050405020304" pitchFamily="18" charset="0"/>
              </a:rPr>
              <a:t> - delta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menuju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sistem</a:t>
            </a:r>
            <a:r>
              <a:rPr lang="en-US" dirty="0" smtClean="0">
                <a:latin typeface="Tempus Sans ITC" panose="04020404030D07020202" pitchFamily="82" charset="0"/>
                <a:ea typeface="Times New Roman" panose="02020603050405020304" pitchFamily="18" charset="0"/>
              </a:rPr>
              <a:t> ABC </a:t>
            </a:r>
            <a:r>
              <a:rPr lang="en-US" dirty="0" err="1" smtClean="0">
                <a:latin typeface="Tempus Sans ITC" panose="04020404030D07020202" pitchFamily="82" charset="0"/>
                <a:ea typeface="Times New Roman" panose="02020603050405020304" pitchFamily="18" charset="0"/>
              </a:rPr>
              <a:t>menjadi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a:t>
            </a:r>
            <a:r>
              <a:rPr lang="en-US" baseline="-25000" dirty="0" err="1" smtClean="0">
                <a:latin typeface="Tempus Sans ITC" panose="04020404030D07020202" pitchFamily="82" charset="0"/>
                <a:ea typeface="Times New Roman" panose="02020603050405020304" pitchFamily="18" charset="0"/>
              </a:rPr>
              <a:t>a</a:t>
            </a:r>
            <a:r>
              <a:rPr lang="en-US" dirty="0" smtClean="0">
                <a:latin typeface="Tempus Sans ITC" panose="04020404030D07020202" pitchFamily="82" charset="0"/>
                <a:ea typeface="Times New Roman" panose="02020603050405020304" pitchFamily="18" charset="0"/>
              </a:rPr>
              <a:t>  - </a:t>
            </a:r>
            <a:r>
              <a:rPr lang="en-US" dirty="0" err="1" smtClean="0">
                <a:latin typeface="Tempus Sans ITC" panose="04020404030D07020202" pitchFamily="82" charset="0"/>
                <a:ea typeface="Times New Roman" panose="02020603050405020304" pitchFamily="18" charset="0"/>
              </a:rPr>
              <a:t>i</a:t>
            </a:r>
            <a:r>
              <a:rPr lang="en-US" baseline="-25000" dirty="0" err="1" smtClean="0">
                <a:latin typeface="Tempus Sans ITC" panose="04020404030D07020202" pitchFamily="82" charset="0"/>
                <a:ea typeface="Times New Roman" panose="02020603050405020304" pitchFamily="18" charset="0"/>
              </a:rPr>
              <a:t>b</a:t>
            </a:r>
            <a:r>
              <a:rPr lang="en-US" dirty="0" smtClean="0">
                <a:latin typeface="Tempus Sans ITC" panose="04020404030D07020202" pitchFamily="82" charset="0"/>
                <a:ea typeface="Times New Roman" panose="02020603050405020304" pitchFamily="18" charset="0"/>
              </a:rPr>
              <a:t> , </a:t>
            </a:r>
            <a:r>
              <a:rPr lang="en-US" dirty="0" err="1" smtClean="0">
                <a:latin typeface="Tempus Sans ITC" panose="04020404030D07020202" pitchFamily="82" charset="0"/>
                <a:ea typeface="Times New Roman" panose="02020603050405020304" pitchFamily="18" charset="0"/>
              </a:rPr>
              <a:t>i</a:t>
            </a:r>
            <a:r>
              <a:rPr lang="en-US" baseline="-25000" dirty="0" err="1" smtClean="0">
                <a:latin typeface="Tempus Sans ITC" panose="04020404030D07020202" pitchFamily="82" charset="0"/>
                <a:ea typeface="Times New Roman" panose="02020603050405020304" pitchFamily="18" charset="0"/>
              </a:rPr>
              <a:t>b</a:t>
            </a:r>
            <a:r>
              <a:rPr lang="en-US" dirty="0" smtClean="0">
                <a:latin typeface="Tempus Sans ITC" panose="04020404030D07020202" pitchFamily="82" charset="0"/>
                <a:ea typeface="Times New Roman" panose="02020603050405020304" pitchFamily="18" charset="0"/>
              </a:rPr>
              <a:t>  - </a:t>
            </a:r>
            <a:r>
              <a:rPr lang="en-US" dirty="0" err="1" smtClean="0">
                <a:latin typeface="Tempus Sans ITC" panose="04020404030D07020202" pitchFamily="82" charset="0"/>
                <a:ea typeface="Times New Roman" panose="02020603050405020304" pitchFamily="18" charset="0"/>
              </a:rPr>
              <a:t>i</a:t>
            </a:r>
            <a:r>
              <a:rPr lang="en-US" baseline="-25000" dirty="0" err="1" smtClean="0">
                <a:latin typeface="Tempus Sans ITC" panose="04020404030D07020202" pitchFamily="82" charset="0"/>
                <a:ea typeface="Times New Roman" panose="02020603050405020304" pitchFamily="18" charset="0"/>
              </a:rPr>
              <a:t>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a:t>
            </a:r>
            <a:r>
              <a:rPr lang="en-US" baseline="-25000" dirty="0" err="1" smtClean="0">
                <a:latin typeface="Tempus Sans ITC" panose="04020404030D07020202" pitchFamily="82" charset="0"/>
                <a:ea typeface="Times New Roman" panose="02020603050405020304" pitchFamily="18" charset="0"/>
              </a:rPr>
              <a:t>c</a:t>
            </a:r>
            <a:r>
              <a:rPr lang="en-US" dirty="0" smtClean="0">
                <a:latin typeface="Tempus Sans ITC" panose="04020404030D07020202" pitchFamily="82" charset="0"/>
                <a:ea typeface="Times New Roman" panose="02020603050405020304" pitchFamily="18" charset="0"/>
              </a:rPr>
              <a:t>  -  </a:t>
            </a:r>
            <a:r>
              <a:rPr lang="en-US" dirty="0" err="1" smtClean="0">
                <a:latin typeface="Tempus Sans ITC" panose="04020404030D07020202" pitchFamily="82" charset="0"/>
                <a:ea typeface="Times New Roman" panose="02020603050405020304" pitchFamily="18" charset="0"/>
              </a:rPr>
              <a:t>i</a:t>
            </a:r>
            <a:r>
              <a:rPr lang="en-US" baseline="-25000" dirty="0" err="1" smtClean="0">
                <a:latin typeface="Tempus Sans ITC" panose="04020404030D07020202" pitchFamily="82" charset="0"/>
                <a:ea typeface="Times New Roman" panose="02020603050405020304" pitchFamily="18" charset="0"/>
              </a:rPr>
              <a:t>b</a:t>
            </a:r>
            <a:r>
              <a:rPr lang="en-US" dirty="0" smtClean="0">
                <a:latin typeface="Tempus Sans ITC" panose="04020404030D07020202" pitchFamily="82" charset="0"/>
                <a:ea typeface="Times New Roman" panose="02020603050405020304" pitchFamily="18" charset="0"/>
              </a:rPr>
              <a:t> . </a:t>
            </a:r>
            <a:r>
              <a:rPr lang="en-US" dirty="0" err="1" smtClean="0">
                <a:latin typeface="Tempus Sans ITC" panose="04020404030D07020202" pitchFamily="82" charset="0"/>
                <a:ea typeface="Times New Roman" panose="02020603050405020304" pitchFamily="18" charset="0"/>
              </a:rPr>
              <a:t>arus-arus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disisi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kanan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belitan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wyei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diasumsikan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nol</a:t>
            </a:r>
            <a:r>
              <a:rPr lang="en-US" dirty="0" smtClean="0">
                <a:latin typeface="Tempus Sans ITC" panose="04020404030D07020202" pitchFamily="82" charset="0"/>
                <a:ea typeface="Times New Roman" panose="02020603050405020304" pitchFamily="18" charset="0"/>
              </a:rPr>
              <a:t>, CT </a:t>
            </a:r>
            <a:r>
              <a:rPr lang="en-US" dirty="0" err="1" smtClean="0">
                <a:latin typeface="Tempus Sans ITC" panose="04020404030D07020202" pitchFamily="82" charset="0"/>
                <a:ea typeface="Times New Roman" panose="02020603050405020304" pitchFamily="18" charset="0"/>
              </a:rPr>
              <a:t>terhubung</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wyei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sistem</a:t>
            </a:r>
            <a:r>
              <a:rPr lang="en-US" dirty="0" smtClean="0">
                <a:latin typeface="Tempus Sans ITC" panose="04020404030D07020202" pitchFamily="82" charset="0"/>
                <a:ea typeface="Times New Roman" panose="02020603050405020304" pitchFamily="18" charset="0"/>
              </a:rPr>
              <a:t> ABC </a:t>
            </a:r>
            <a:r>
              <a:rPr lang="en-US" dirty="0" err="1" smtClean="0">
                <a:latin typeface="Tempus Sans ITC" panose="04020404030D07020202" pitchFamily="82" charset="0"/>
                <a:ea typeface="Times New Roman" panose="02020603050405020304" pitchFamily="18" charset="0"/>
              </a:rPr>
              <a:t>memberikan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arus-arus</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sama</a:t>
            </a:r>
            <a:r>
              <a:rPr lang="en-US" dirty="0" smtClean="0">
                <a:latin typeface="Tempus Sans ITC" panose="04020404030D07020202" pitchFamily="82" charset="0"/>
                <a:ea typeface="Times New Roman" panose="02020603050405020304" pitchFamily="18" charset="0"/>
              </a:rPr>
              <a:t> di </a:t>
            </a:r>
            <a:r>
              <a:rPr lang="en-US" dirty="0" err="1" smtClean="0">
                <a:latin typeface="Tempus Sans ITC" panose="04020404030D07020202" pitchFamily="82" charset="0"/>
                <a:ea typeface="Times New Roman" panose="02020603050405020304" pitchFamily="18" charset="0"/>
              </a:rPr>
              <a:t>sekunder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belitan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penahan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diferensial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sekunder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harus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disuplai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melalui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sebelah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kiri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belitan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penahan</a:t>
            </a:r>
            <a:r>
              <a:rPr lang="en-US" dirty="0" smtClean="0">
                <a:latin typeface="Tempus Sans ITC" panose="04020404030D07020202" pitchFamily="82" charset="0"/>
                <a:ea typeface="Times New Roman" panose="02020603050405020304" pitchFamily="18" charset="0"/>
              </a:rPr>
              <a:t>. Hal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dapat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dicapai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dengan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jalan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menghubungkan</a:t>
            </a:r>
            <a:r>
              <a:rPr lang="en-US" dirty="0" smtClean="0">
                <a:latin typeface="Tempus Sans ITC" panose="04020404030D07020202" pitchFamily="82" charset="0"/>
                <a:ea typeface="Times New Roman" panose="02020603050405020304" pitchFamily="18" charset="0"/>
              </a:rPr>
              <a:t> CT </a:t>
            </a:r>
            <a:r>
              <a:rPr lang="en-US" dirty="0" err="1" smtClean="0">
                <a:latin typeface="Tempus Sans ITC" panose="04020404030D07020202" pitchFamily="82" charset="0"/>
                <a:ea typeface="Times New Roman" panose="02020603050405020304" pitchFamily="18" charset="0"/>
              </a:rPr>
              <a:t>dalam</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hubungan</a:t>
            </a:r>
            <a:r>
              <a:rPr lang="en-US" dirty="0" smtClean="0">
                <a:latin typeface="Tempus Sans ITC" panose="04020404030D07020202" pitchFamily="82" charset="0"/>
                <a:ea typeface="Times New Roman" panose="02020603050405020304" pitchFamily="18" charset="0"/>
              </a:rPr>
              <a:t> delta. </a:t>
            </a:r>
            <a:r>
              <a:rPr lang="en-US" dirty="0" err="1" smtClean="0">
                <a:latin typeface="Tempus Sans ITC" panose="04020404030D07020202" pitchFamily="82" charset="0"/>
                <a:ea typeface="Times New Roman" panose="02020603050405020304" pitchFamily="18" charset="0"/>
              </a:rPr>
              <a:t>Bilamana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langkah</a:t>
            </a:r>
            <a:r>
              <a:rPr lang="en-US" dirty="0" smtClean="0">
                <a:latin typeface="Tempus Sans ITC" panose="04020404030D07020202" pitchFamily="82" charset="0"/>
                <a:ea typeface="Times New Roman" panose="02020603050405020304" pitchFamily="18" charset="0"/>
              </a:rPr>
              <a:t> phasing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telah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selesai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pasangan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kedua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adalah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belitan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bintang</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disebelah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kiri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belitan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wyei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disebelah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kanan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dengan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nol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rangkaian</a:t>
            </a:r>
            <a:r>
              <a:rPr lang="en-US" dirty="0" smtClean="0">
                <a:latin typeface="Tempus Sans ITC" panose="04020404030D07020202" pitchFamily="82" charset="0"/>
                <a:ea typeface="Times New Roman" panose="02020603050405020304" pitchFamily="18" charset="0"/>
              </a:rPr>
              <a:t> delta. </a:t>
            </a:r>
            <a:endParaRPr lang="en-US"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5013018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203</a:t>
            </a:fld>
            <a:endParaRPr lang="en-US" altLang="id-ID"/>
          </a:p>
        </p:txBody>
      </p:sp>
      <p:sp>
        <p:nvSpPr>
          <p:cNvPr id="3" name="Rectangle 2"/>
          <p:cNvSpPr>
            <a:spLocks noChangeArrowheads="1"/>
          </p:cNvSpPr>
          <p:nvPr/>
        </p:nvSpPr>
        <p:spPr bwMode="auto">
          <a:xfrm>
            <a:off x="685800" y="228600"/>
            <a:ext cx="8001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Sekarang</a:t>
            </a:r>
            <a:r>
              <a:rPr kumimoji="0" 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i</a:t>
            </a:r>
            <a:r>
              <a:rPr kumimoji="0" lang="en-US" b="0" i="0" u="none" strike="noStrike" cap="none" normalizeH="0" baseline="-30000" dirty="0" err="1" smtClean="0">
                <a:ln>
                  <a:noFill/>
                </a:ln>
                <a:solidFill>
                  <a:schemeClr val="tx1"/>
                </a:solidFill>
                <a:effectLst/>
                <a:latin typeface="Tempus Sans ITC" panose="04020404030D07020202" pitchFamily="82" charset="0"/>
                <a:ea typeface="Times New Roman" panose="02020603050405020304" pitchFamily="18" charset="0"/>
              </a:rPr>
              <a:t>a</a:t>
            </a:r>
            <a:r>
              <a:rPr kumimoji="0" 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 </a:t>
            </a:r>
            <a:r>
              <a:rPr kumimoji="0" 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i</a:t>
            </a:r>
            <a:r>
              <a:rPr kumimoji="0" lang="en-US" b="0" i="0" u="none" strike="noStrike" cap="none" normalizeH="0" baseline="-30000" dirty="0" err="1" smtClean="0">
                <a:ln>
                  <a:noFill/>
                </a:ln>
                <a:solidFill>
                  <a:schemeClr val="tx1"/>
                </a:solidFill>
                <a:effectLst/>
                <a:latin typeface="Tempus Sans ITC" panose="04020404030D07020202" pitchFamily="82" charset="0"/>
                <a:ea typeface="Times New Roman" panose="02020603050405020304" pitchFamily="18" charset="0"/>
              </a:rPr>
              <a:t>c</a:t>
            </a:r>
            <a:r>
              <a:rPr kumimoji="0" 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pada</a:t>
            </a:r>
            <a:r>
              <a:rPr kumimoji="0" 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koil</a:t>
            </a:r>
            <a:r>
              <a:rPr kumimoji="0" 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penahan</a:t>
            </a:r>
            <a:r>
              <a:rPr kumimoji="0" 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belitan</a:t>
            </a:r>
            <a:r>
              <a:rPr kumimoji="0" 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wyei</a:t>
            </a:r>
            <a:r>
              <a:rPr kumimoji="0" 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hal</a:t>
            </a:r>
            <a:r>
              <a:rPr kumimoji="0" 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sama</a:t>
            </a:r>
            <a:r>
              <a:rPr kumimoji="0" 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untuk</a:t>
            </a:r>
            <a:r>
              <a:rPr kumimoji="0" 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i</a:t>
            </a:r>
            <a:r>
              <a:rPr kumimoji="0" lang="en-US" b="0" i="0" u="none" strike="noStrike" cap="none" normalizeH="0" baseline="-30000" dirty="0" err="1" smtClean="0">
                <a:ln>
                  <a:noFill/>
                </a:ln>
                <a:solidFill>
                  <a:schemeClr val="tx1"/>
                </a:solidFill>
                <a:effectLst/>
                <a:latin typeface="Tempus Sans ITC" panose="04020404030D07020202" pitchFamily="82" charset="0"/>
                <a:ea typeface="Times New Roman" panose="02020603050405020304" pitchFamily="18" charset="0"/>
              </a:rPr>
              <a:t>b</a:t>
            </a:r>
            <a:r>
              <a:rPr kumimoji="0" 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 </a:t>
            </a:r>
            <a:r>
              <a:rPr kumimoji="0" 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i</a:t>
            </a:r>
            <a:r>
              <a:rPr kumimoji="0" lang="en-US" b="0" i="0" u="none" strike="noStrike" cap="none" normalizeH="0" baseline="-30000" dirty="0" err="1" smtClean="0">
                <a:ln>
                  <a:noFill/>
                </a:ln>
                <a:solidFill>
                  <a:schemeClr val="tx1"/>
                </a:solidFill>
                <a:effectLst/>
                <a:latin typeface="Tempus Sans ITC" panose="04020404030D07020202" pitchFamily="82" charset="0"/>
                <a:ea typeface="Times New Roman" panose="02020603050405020304" pitchFamily="18" charset="0"/>
              </a:rPr>
              <a:t>a</a:t>
            </a:r>
            <a:r>
              <a:rPr kumimoji="0" 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dan</a:t>
            </a:r>
            <a:r>
              <a:rPr kumimoji="0" 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i</a:t>
            </a:r>
            <a:r>
              <a:rPr kumimoji="0" lang="en-US" b="0" i="0" u="none" strike="noStrike" cap="none" normalizeH="0" baseline="-30000" dirty="0" err="1" smtClean="0">
                <a:ln>
                  <a:noFill/>
                </a:ln>
                <a:solidFill>
                  <a:schemeClr val="tx1"/>
                </a:solidFill>
                <a:effectLst/>
                <a:latin typeface="Tempus Sans ITC" panose="04020404030D07020202" pitchFamily="82" charset="0"/>
                <a:ea typeface="Times New Roman" panose="02020603050405020304" pitchFamily="18" charset="0"/>
              </a:rPr>
              <a:t>c</a:t>
            </a:r>
            <a:r>
              <a:rPr kumimoji="0" 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 </a:t>
            </a:r>
            <a:r>
              <a:rPr kumimoji="0" 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i</a:t>
            </a:r>
            <a:r>
              <a:rPr kumimoji="0" lang="en-US" b="0" i="0" u="none" strike="noStrike" cap="none" normalizeH="0" baseline="-30000" dirty="0" err="1" smtClean="0">
                <a:ln>
                  <a:noFill/>
                </a:ln>
                <a:solidFill>
                  <a:schemeClr val="tx1"/>
                </a:solidFill>
                <a:effectLst/>
                <a:latin typeface="Tempus Sans ITC" panose="04020404030D07020202" pitchFamily="82" charset="0"/>
                <a:ea typeface="Times New Roman" panose="02020603050405020304" pitchFamily="18" charset="0"/>
              </a:rPr>
              <a:t>b</a:t>
            </a:r>
            <a:r>
              <a:rPr kumimoji="0" 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 </a:t>
            </a:r>
            <a:r>
              <a:rPr kumimoji="0" 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dengan</a:t>
            </a:r>
            <a:r>
              <a:rPr kumimoji="0" 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i</a:t>
            </a:r>
            <a:r>
              <a:rPr kumimoji="0" lang="en-US" b="0" i="0" u="none" strike="noStrike" cap="none" normalizeH="0" baseline="-30000" dirty="0" err="1" smtClean="0">
                <a:ln>
                  <a:noFill/>
                </a:ln>
                <a:solidFill>
                  <a:schemeClr val="tx1"/>
                </a:solidFill>
                <a:effectLst/>
                <a:latin typeface="Tempus Sans ITC" panose="04020404030D07020202" pitchFamily="82" charset="0"/>
                <a:ea typeface="Times New Roman" panose="02020603050405020304" pitchFamily="18" charset="0"/>
              </a:rPr>
              <a:t>a</a:t>
            </a:r>
            <a:r>
              <a:rPr kumimoji="0" 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 </a:t>
            </a:r>
            <a:r>
              <a:rPr kumimoji="0" 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i</a:t>
            </a:r>
            <a:r>
              <a:rPr kumimoji="0" lang="en-US" b="0" i="0" u="none" strike="noStrike" cap="none" normalizeH="0" baseline="-30000" dirty="0" err="1" smtClean="0">
                <a:ln>
                  <a:noFill/>
                </a:ln>
                <a:solidFill>
                  <a:schemeClr val="tx1"/>
                </a:solidFill>
                <a:effectLst/>
                <a:latin typeface="Tempus Sans ITC" panose="04020404030D07020202" pitchFamily="82" charset="0"/>
                <a:ea typeface="Times New Roman" panose="02020603050405020304" pitchFamily="18" charset="0"/>
              </a:rPr>
              <a:t>b</a:t>
            </a:r>
            <a:r>
              <a:rPr kumimoji="0" 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 </a:t>
            </a:r>
            <a:r>
              <a:rPr kumimoji="0" 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dan</a:t>
            </a:r>
            <a:r>
              <a:rPr kumimoji="0" 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i</a:t>
            </a:r>
            <a:r>
              <a:rPr kumimoji="0" lang="en-US" b="0" i="0" u="none" strike="noStrike" cap="none" normalizeH="0" baseline="-30000" dirty="0" err="1" smtClean="0">
                <a:ln>
                  <a:noFill/>
                </a:ln>
                <a:solidFill>
                  <a:schemeClr val="tx1"/>
                </a:solidFill>
                <a:effectLst/>
                <a:latin typeface="Tempus Sans ITC" panose="04020404030D07020202" pitchFamily="82" charset="0"/>
                <a:ea typeface="Times New Roman" panose="02020603050405020304" pitchFamily="18" charset="0"/>
              </a:rPr>
              <a:t>c</a:t>
            </a:r>
            <a:r>
              <a:rPr kumimoji="0" 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mengalir</a:t>
            </a:r>
            <a:r>
              <a:rPr kumimoji="0" 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kekanan</a:t>
            </a:r>
            <a:r>
              <a:rPr kumimoji="0" 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menuju</a:t>
            </a:r>
            <a:r>
              <a:rPr kumimoji="0" 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kanan</a:t>
            </a:r>
            <a:r>
              <a:rPr kumimoji="0" 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belitan</a:t>
            </a:r>
            <a:r>
              <a:rPr kumimoji="0" 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wyei</a:t>
            </a:r>
            <a:r>
              <a:rPr kumimoji="0" 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ct</a:t>
            </a:r>
            <a:r>
              <a:rPr kumimoji="0" 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dapat</a:t>
            </a:r>
            <a:r>
              <a:rPr kumimoji="0" 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dihubungkan</a:t>
            </a:r>
            <a:r>
              <a:rPr kumimoji="0" 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seperti</a:t>
            </a:r>
            <a:r>
              <a:rPr kumimoji="0" 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kebutuhan</a:t>
            </a:r>
            <a:r>
              <a:rPr kumimoji="0" 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dalam</a:t>
            </a:r>
            <a:r>
              <a:rPr kumimoji="0" 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hubungan</a:t>
            </a:r>
            <a:r>
              <a:rPr kumimoji="0" 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delta. Hal </a:t>
            </a:r>
            <a:r>
              <a:rPr kumimoji="0" 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ini</a:t>
            </a:r>
            <a:r>
              <a:rPr kumimoji="0" 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melengkapi</a:t>
            </a:r>
            <a:r>
              <a:rPr kumimoji="0" 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langkah</a:t>
            </a:r>
            <a:r>
              <a:rPr kumimoji="0" 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pertama</a:t>
            </a:r>
            <a:r>
              <a:rPr kumimoji="0" 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endParaRPr kumimoji="0" lang="en-US" sz="32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p:nvPr/>
        </p:nvSpPr>
        <p:spPr>
          <a:xfrm>
            <a:off x="696226" y="1676400"/>
            <a:ext cx="7990573" cy="1323439"/>
          </a:xfrm>
          <a:prstGeom prst="rect">
            <a:avLst/>
          </a:prstGeom>
        </p:spPr>
        <p:txBody>
          <a:bodyPr wrap="square">
            <a:spAutoFit/>
          </a:bodyPr>
          <a:lstStyle/>
          <a:p>
            <a:pPr lvl="0" algn="just" eaLnBrk="0" hangingPunct="0"/>
            <a:r>
              <a:rPr lang="en-US" dirty="0">
                <a:latin typeface="Tempus Sans ITC" panose="04020404030D07020202" pitchFamily="82" charset="0"/>
                <a:ea typeface="Times New Roman" panose="02020603050405020304" pitchFamily="18" charset="0"/>
              </a:rPr>
              <a:t>Bank </a:t>
            </a:r>
            <a:r>
              <a:rPr lang="en-US" dirty="0" err="1">
                <a:latin typeface="Tempus Sans ITC" panose="04020404030D07020202" pitchFamily="82" charset="0"/>
                <a:ea typeface="Times New Roman" panose="02020603050405020304" pitchFamily="18" charset="0"/>
              </a:rPr>
              <a:t>transformator</a:t>
            </a:r>
            <a:r>
              <a:rPr lang="en-US" dirty="0">
                <a:latin typeface="Tempus Sans ITC" panose="04020404030D07020202" pitchFamily="82" charset="0"/>
                <a:ea typeface="Times New Roman" panose="02020603050405020304" pitchFamily="18" charset="0"/>
              </a:rPr>
              <a:t> multi </a:t>
            </a:r>
            <a:r>
              <a:rPr lang="en-US" dirty="0" err="1">
                <a:latin typeface="Tempus Sans ITC" panose="04020404030D07020202" pitchFamily="82" charset="0"/>
                <a:ea typeface="Times New Roman" panose="02020603050405020304" pitchFamily="18" charset="0"/>
              </a:rPr>
              <a:t>belitan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umumnya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memiliki</a:t>
            </a:r>
            <a:r>
              <a:rPr lang="en-US" dirty="0">
                <a:latin typeface="Tempus Sans ITC" panose="04020404030D07020202" pitchFamily="82" charset="0"/>
                <a:ea typeface="Times New Roman" panose="02020603050405020304" pitchFamily="18" charset="0"/>
              </a:rPr>
              <a:t> rating </a:t>
            </a:r>
            <a:r>
              <a:rPr lang="en-US" dirty="0" err="1">
                <a:latin typeface="Tempus Sans ITC" panose="04020404030D07020202" pitchFamily="82" charset="0"/>
                <a:ea typeface="Times New Roman" panose="02020603050405020304" pitchFamily="18" charset="0"/>
              </a:rPr>
              <a:t>mva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berbeda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untuk</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belitan</a:t>
            </a:r>
            <a:r>
              <a:rPr lang="en-US" dirty="0">
                <a:latin typeface="Tempus Sans ITC" panose="04020404030D07020202" pitchFamily="82" charset="0"/>
                <a:ea typeface="Times New Roman" panose="02020603050405020304" pitchFamily="18" charset="0"/>
              </a:rPr>
              <a:t> yang </a:t>
            </a:r>
            <a:r>
              <a:rPr lang="en-US" dirty="0" err="1">
                <a:latin typeface="Tempus Sans ITC" panose="04020404030D07020202" pitchFamily="82" charset="0"/>
                <a:ea typeface="Times New Roman" panose="02020603050405020304" pitchFamily="18" charset="0"/>
              </a:rPr>
              <a:t>berbeda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hal</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ini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dipergunakan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untuk</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menentukan</a:t>
            </a:r>
            <a:r>
              <a:rPr lang="en-US" dirty="0">
                <a:latin typeface="Tempus Sans ITC" panose="04020404030D07020202" pitchFamily="82" charset="0"/>
                <a:ea typeface="Times New Roman" panose="02020603050405020304" pitchFamily="18" charset="0"/>
              </a:rPr>
              <a:t> ratio ct. </a:t>
            </a:r>
            <a:r>
              <a:rPr lang="sv-SE" dirty="0">
                <a:latin typeface="Tempus Sans ITC" panose="04020404030D07020202" pitchFamily="82" charset="0"/>
                <a:ea typeface="Times New Roman" panose="02020603050405020304" pitchFamily="18" charset="0"/>
              </a:rPr>
              <a:t>Misalkan rating transformator pada gambar 8-5 masing-masing 60, 40, dan 25 mva dengan tegangan 230/69/13,8 kv. </a:t>
            </a:r>
            <a:endParaRPr lang="en-US" sz="3200" dirty="0">
              <a:latin typeface="Arial" panose="020B0604020202020204" pitchFamily="34" charset="0"/>
            </a:endParaRPr>
          </a:p>
        </p:txBody>
      </p:sp>
      <p:sp>
        <p:nvSpPr>
          <p:cNvPr id="7" name="Rectangle 6"/>
          <p:cNvSpPr/>
          <p:nvPr/>
        </p:nvSpPr>
        <p:spPr>
          <a:xfrm>
            <a:off x="696226" y="3075057"/>
            <a:ext cx="7914374" cy="400110"/>
          </a:xfrm>
          <a:prstGeom prst="rect">
            <a:avLst/>
          </a:prstGeom>
        </p:spPr>
        <p:txBody>
          <a:bodyPr wrap="square">
            <a:spAutoFit/>
          </a:bodyPr>
          <a:lstStyle/>
          <a:p>
            <a:r>
              <a:rPr lang="en-US" dirty="0" err="1">
                <a:latin typeface="Tempus Sans ITC" panose="04020404030D07020202" pitchFamily="82" charset="0"/>
                <a:ea typeface="Times New Roman" panose="02020603050405020304" pitchFamily="18" charset="0"/>
              </a:rPr>
              <a:t>Maka</a:t>
            </a:r>
            <a:r>
              <a:rPr lang="en-US" dirty="0">
                <a:latin typeface="Tempus Sans ITC" panose="04020404030D07020202" pitchFamily="82" charset="0"/>
                <a:ea typeface="Times New Roman" panose="02020603050405020304" pitchFamily="18" charset="0"/>
              </a:rPr>
              <a:t> rating </a:t>
            </a:r>
            <a:r>
              <a:rPr lang="en-US" dirty="0" err="1">
                <a:latin typeface="Tempus Sans ITC" panose="04020404030D07020202" pitchFamily="82" charset="0"/>
                <a:ea typeface="Times New Roman" panose="02020603050405020304" pitchFamily="18" charset="0"/>
              </a:rPr>
              <a:t>arus</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untuk</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masing-masing</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belitan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menjadi</a:t>
            </a:r>
            <a:r>
              <a:rPr lang="en-US" dirty="0">
                <a:latin typeface="Tempus Sans ITC" panose="04020404030D07020202" pitchFamily="82" charset="0"/>
                <a:ea typeface="Times New Roman" panose="02020603050405020304" pitchFamily="18" charset="0"/>
              </a:rPr>
              <a:t>:</a:t>
            </a:r>
            <a:endParaRPr lang="en-US" dirty="0"/>
          </a:p>
        </p:txBody>
      </p:sp>
      <p:graphicFrame>
        <p:nvGraphicFramePr>
          <p:cNvPr id="9" name="Object 8"/>
          <p:cNvGraphicFramePr>
            <a:graphicFrameLocks noChangeAspect="1"/>
          </p:cNvGraphicFramePr>
          <p:nvPr>
            <p:extLst/>
          </p:nvPr>
        </p:nvGraphicFramePr>
        <p:xfrm>
          <a:off x="1143000" y="3617528"/>
          <a:ext cx="1828800" cy="490654"/>
        </p:xfrm>
        <a:graphic>
          <a:graphicData uri="http://schemas.openxmlformats.org/presentationml/2006/ole">
            <mc:AlternateContent xmlns:mc="http://schemas.openxmlformats.org/markup-compatibility/2006">
              <mc:Choice xmlns:v="urn:schemas-microsoft-com:vml" Requires="v">
                <p:oleObj spid="_x0000_s54277" name="Equation" r:id="rId3" imgW="1562100" imgH="419100" progId="Equation.3">
                  <p:embed/>
                </p:oleObj>
              </mc:Choice>
              <mc:Fallback>
                <p:oleObj name="Equation" r:id="rId3" imgW="15621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617528"/>
                        <a:ext cx="1828800" cy="490654"/>
                      </a:xfrm>
                      <a:prstGeom prst="rect">
                        <a:avLst/>
                      </a:prstGeom>
                      <a:noFill/>
                    </p:spPr>
                  </p:pic>
                </p:oleObj>
              </mc:Fallback>
            </mc:AlternateContent>
          </a:graphicData>
        </a:graphic>
      </p:graphicFrame>
      <p:sp>
        <p:nvSpPr>
          <p:cNvPr id="10" name="Rectangle 6"/>
          <p:cNvSpPr>
            <a:spLocks noChangeArrowheads="1"/>
          </p:cNvSpPr>
          <p:nvPr/>
        </p:nvSpPr>
        <p:spPr bwMode="auto">
          <a:xfrm>
            <a:off x="663341" y="4221966"/>
            <a:ext cx="602600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eaLnBrk="0" hangingPunct="0"/>
            <a:r>
              <a:rPr lang="es-ES_tradnl" sz="1800" dirty="0" err="1" smtClean="0">
                <a:latin typeface="Tempus Sans ITC" panose="04020404030D07020202" pitchFamily="82" charset="0"/>
                <a:ea typeface="Times New Roman" panose="02020603050405020304" pitchFamily="18" charset="0"/>
              </a:rPr>
              <a:t>Bilamana</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dipilih</a:t>
            </a:r>
            <a:r>
              <a:rPr lang="es-ES_tradnl" sz="1800" dirty="0" smtClean="0">
                <a:latin typeface="Tempus Sans ITC" panose="04020404030D07020202" pitchFamily="82" charset="0"/>
                <a:ea typeface="Times New Roman" panose="02020603050405020304" pitchFamily="18" charset="0"/>
              </a:rPr>
              <a:t> ratio </a:t>
            </a:r>
            <a:r>
              <a:rPr lang="es-ES_tradnl" sz="1800" dirty="0" err="1" smtClean="0">
                <a:latin typeface="Tempus Sans ITC" panose="04020404030D07020202" pitchFamily="82" charset="0"/>
                <a:ea typeface="Times New Roman" panose="02020603050405020304" pitchFamily="18" charset="0"/>
              </a:rPr>
              <a:t>ct</a:t>
            </a:r>
            <a:r>
              <a:rPr lang="es-ES_tradnl" sz="1800" dirty="0" smtClean="0">
                <a:latin typeface="Tempus Sans ITC" panose="04020404030D07020202" pitchFamily="82" charset="0"/>
                <a:ea typeface="Times New Roman" panose="02020603050405020304" pitchFamily="18" charset="0"/>
              </a:rPr>
              <a:t> 150 : 5, </a:t>
            </a:r>
            <a:r>
              <a:rPr lang="es-ES_tradnl" sz="1800" dirty="0" err="1" smtClean="0">
                <a:latin typeface="Tempus Sans ITC" panose="04020404030D07020202" pitchFamily="82" charset="0"/>
                <a:ea typeface="Times New Roman" panose="02020603050405020304" pitchFamily="18" charset="0"/>
              </a:rPr>
              <a:t>maka</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arus</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sekunder</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menjadi</a:t>
            </a:r>
            <a:endParaRPr lang="en-US" sz="1800" dirty="0" smtClean="0"/>
          </a:p>
        </p:txBody>
      </p:sp>
      <p:graphicFrame>
        <p:nvGraphicFramePr>
          <p:cNvPr id="11" name="Object 10"/>
          <p:cNvGraphicFramePr>
            <a:graphicFrameLocks noChangeAspect="1"/>
          </p:cNvGraphicFramePr>
          <p:nvPr>
            <p:extLst/>
          </p:nvPr>
        </p:nvGraphicFramePr>
        <p:xfrm>
          <a:off x="1213326" y="4670718"/>
          <a:ext cx="1758473" cy="569410"/>
        </p:xfrm>
        <a:graphic>
          <a:graphicData uri="http://schemas.openxmlformats.org/presentationml/2006/ole">
            <mc:AlternateContent xmlns:mc="http://schemas.openxmlformats.org/markup-compatibility/2006">
              <mc:Choice xmlns:v="urn:schemas-microsoft-com:vml" Requires="v">
                <p:oleObj spid="_x0000_s54278" name="Equation" r:id="rId5" imgW="1333500" imgH="431800" progId="Equation.3">
                  <p:embed/>
                </p:oleObj>
              </mc:Choice>
              <mc:Fallback>
                <p:oleObj name="Equation" r:id="rId5" imgW="13335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3326" y="4670718"/>
                        <a:ext cx="1758473" cy="569410"/>
                      </a:xfrm>
                      <a:prstGeom prst="rect">
                        <a:avLst/>
                      </a:prstGeom>
                      <a:noFill/>
                    </p:spPr>
                  </p:pic>
                </p:oleObj>
              </mc:Fallback>
            </mc:AlternateContent>
          </a:graphicData>
        </a:graphic>
      </p:graphicFrame>
      <p:sp>
        <p:nvSpPr>
          <p:cNvPr id="12" name="Rectangle 7"/>
          <p:cNvSpPr>
            <a:spLocks noChangeArrowheads="1"/>
          </p:cNvSpPr>
          <p:nvPr/>
        </p:nvSpPr>
        <p:spPr bwMode="auto">
          <a:xfrm>
            <a:off x="696226" y="5196285"/>
            <a:ext cx="7232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Atau</a:t>
            </a:r>
            <a:endParaRPr kumimoji="0" lang="en-US" b="0" i="0" u="none" strike="noStrike" cap="none" normalizeH="0" baseline="0" dirty="0" smtClean="0">
              <a:ln>
                <a:noFill/>
              </a:ln>
              <a:solidFill>
                <a:schemeClr val="tx1"/>
              </a:solidFill>
              <a:effectLst/>
              <a:latin typeface="Arial" panose="020B0604020202020204" pitchFamily="34" charset="0"/>
            </a:endParaRPr>
          </a:p>
        </p:txBody>
      </p:sp>
      <p:sp>
        <p:nvSpPr>
          <p:cNvPr id="13" name="Rectangle 9"/>
          <p:cNvSpPr>
            <a:spLocks noChangeArrowheads="1"/>
          </p:cNvSpPr>
          <p:nvPr/>
        </p:nvSpPr>
        <p:spPr bwMode="auto">
          <a:xfrm>
            <a:off x="1172678" y="546707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nvPr>
        </p:nvGraphicFramePr>
        <p:xfrm>
          <a:off x="1213326" y="5625890"/>
          <a:ext cx="1961609" cy="551196"/>
        </p:xfrm>
        <a:graphic>
          <a:graphicData uri="http://schemas.openxmlformats.org/presentationml/2006/ole">
            <mc:AlternateContent xmlns:mc="http://schemas.openxmlformats.org/markup-compatibility/2006">
              <mc:Choice xmlns:v="urn:schemas-microsoft-com:vml" Requires="v">
                <p:oleObj spid="_x0000_s54279" name="Equation" r:id="rId7" imgW="1536700" imgH="431800" progId="Equation.3">
                  <p:embed/>
                </p:oleObj>
              </mc:Choice>
              <mc:Fallback>
                <p:oleObj name="Equation" r:id="rId7" imgW="1536700" imgH="431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3326" y="5625890"/>
                        <a:ext cx="1961609" cy="551196"/>
                      </a:xfrm>
                      <a:prstGeom prst="rect">
                        <a:avLst/>
                      </a:prstGeom>
                      <a:noFill/>
                    </p:spPr>
                  </p:pic>
                </p:oleObj>
              </mc:Fallback>
            </mc:AlternateContent>
          </a:graphicData>
        </a:graphic>
      </p:graphicFrame>
      <p:sp>
        <p:nvSpPr>
          <p:cNvPr id="15" name="Rectangle 10"/>
          <p:cNvSpPr>
            <a:spLocks noChangeArrowheads="1"/>
          </p:cNvSpPr>
          <p:nvPr/>
        </p:nvSpPr>
        <p:spPr bwMode="auto">
          <a:xfrm>
            <a:off x="3126654" y="5646754"/>
            <a:ext cx="26180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  </a:t>
            </a:r>
            <a:r>
              <a:rPr kumimoji="0" 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pada</a:t>
            </a:r>
            <a:r>
              <a:rPr kumimoji="0" 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belitan</a:t>
            </a:r>
            <a:r>
              <a:rPr kumimoji="0" 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 </a:t>
            </a:r>
            <a:r>
              <a:rPr kumimoji="0" 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penahan</a:t>
            </a:r>
            <a:r>
              <a:rPr kumimoji="0" lang="en-US" sz="1200"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 </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5829004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204</a:t>
            </a:fld>
            <a:endParaRPr lang="en-US" altLang="id-ID"/>
          </a:p>
        </p:txBody>
      </p:sp>
      <p:sp>
        <p:nvSpPr>
          <p:cNvPr id="2" name="Rectangle 1"/>
          <p:cNvSpPr/>
          <p:nvPr/>
        </p:nvSpPr>
        <p:spPr>
          <a:xfrm>
            <a:off x="431533" y="228600"/>
            <a:ext cx="1382110" cy="400110"/>
          </a:xfrm>
          <a:prstGeom prst="rect">
            <a:avLst/>
          </a:prstGeom>
        </p:spPr>
        <p:txBody>
          <a:bodyPr wrap="none">
            <a:spAutoFit/>
          </a:bodyPr>
          <a:lstStyle/>
          <a:p>
            <a:pPr algn="just">
              <a:spcAft>
                <a:spcPts val="0"/>
              </a:spcAft>
            </a:pPr>
            <a:r>
              <a:rPr lang="en-US" dirty="0" err="1" smtClean="0">
                <a:latin typeface="Tempus Sans ITC" panose="04020404030D07020202" pitchFamily="82" charset="0"/>
                <a:ea typeface="Times New Roman" panose="02020603050405020304" pitchFamily="18" charset="0"/>
              </a:rPr>
              <a:t>Sedangkan</a:t>
            </a:r>
            <a:r>
              <a:rPr lang="en-US" dirty="0" smtClean="0">
                <a:latin typeface="Tempus Sans ITC" panose="04020404030D07020202" pitchFamily="82" charset="0"/>
                <a:ea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endParaRPr>
          </a:p>
        </p:txBody>
      </p:sp>
      <p:graphicFrame>
        <p:nvGraphicFramePr>
          <p:cNvPr id="6" name="Object 5"/>
          <p:cNvGraphicFramePr>
            <a:graphicFrameLocks noChangeAspect="1"/>
          </p:cNvGraphicFramePr>
          <p:nvPr>
            <p:extLst/>
          </p:nvPr>
        </p:nvGraphicFramePr>
        <p:xfrm>
          <a:off x="838200" y="762000"/>
          <a:ext cx="2147455" cy="571500"/>
        </p:xfrm>
        <a:graphic>
          <a:graphicData uri="http://schemas.openxmlformats.org/presentationml/2006/ole">
            <mc:AlternateContent xmlns:mc="http://schemas.openxmlformats.org/markup-compatibility/2006">
              <mc:Choice xmlns:v="urn:schemas-microsoft-com:vml" Requires="v">
                <p:oleObj spid="_x0000_s55301" name="Equation" r:id="rId3" imgW="1574800" imgH="419100" progId="Equation.3">
                  <p:embed/>
                </p:oleObj>
              </mc:Choice>
              <mc:Fallback>
                <p:oleObj name="Equation" r:id="rId3" imgW="15748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762000"/>
                        <a:ext cx="2147455" cy="571500"/>
                      </a:xfrm>
                      <a:prstGeom prst="rect">
                        <a:avLst/>
                      </a:prstGeom>
                      <a:noFill/>
                    </p:spPr>
                  </p:pic>
                </p:oleObj>
              </mc:Fallback>
            </mc:AlternateContent>
          </a:graphicData>
        </a:graphic>
      </p:graphicFrame>
      <p:sp>
        <p:nvSpPr>
          <p:cNvPr id="7" name="Rectangle 6"/>
          <p:cNvSpPr/>
          <p:nvPr/>
        </p:nvSpPr>
        <p:spPr>
          <a:xfrm>
            <a:off x="457200" y="1493259"/>
            <a:ext cx="8001000" cy="707886"/>
          </a:xfrm>
          <a:prstGeom prst="rect">
            <a:avLst/>
          </a:prstGeom>
        </p:spPr>
        <p:txBody>
          <a:bodyPr wrap="square">
            <a:spAutoFit/>
          </a:bodyPr>
          <a:lstStyle/>
          <a:p>
            <a:pPr algn="just">
              <a:spcAft>
                <a:spcPts val="0"/>
              </a:spcAft>
            </a:pPr>
            <a:r>
              <a:rPr lang="en-US" dirty="0" err="1" smtClean="0">
                <a:latin typeface="Tempus Sans ITC" panose="04020404030D07020202" pitchFamily="82" charset="0"/>
                <a:ea typeface="Times New Roman" panose="02020603050405020304" pitchFamily="18" charset="0"/>
              </a:rPr>
              <a:t>Bila</a:t>
            </a:r>
            <a:r>
              <a:rPr lang="en-US" dirty="0" smtClean="0">
                <a:latin typeface="Tempus Sans ITC" panose="04020404030D07020202" pitchFamily="82" charset="0"/>
                <a:ea typeface="Times New Roman" panose="02020603050405020304" pitchFamily="18" charset="0"/>
              </a:rPr>
              <a:t> CT yang </a:t>
            </a:r>
            <a:r>
              <a:rPr lang="en-US" dirty="0" err="1" smtClean="0">
                <a:latin typeface="Tempus Sans ITC" panose="04020404030D07020202" pitchFamily="82" charset="0"/>
                <a:ea typeface="Times New Roman" panose="02020603050405020304" pitchFamily="18" charset="0"/>
              </a:rPr>
              <a:t>dipakai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adalah</a:t>
            </a:r>
            <a:r>
              <a:rPr lang="en-US" dirty="0" smtClean="0">
                <a:latin typeface="Tempus Sans ITC" panose="04020404030D07020202" pitchFamily="82" charset="0"/>
                <a:ea typeface="Times New Roman" panose="02020603050405020304" pitchFamily="18" charset="0"/>
              </a:rPr>
              <a:t> CT </a:t>
            </a:r>
            <a:r>
              <a:rPr lang="en-US" dirty="0" err="1" smtClean="0">
                <a:latin typeface="Tempus Sans ITC" panose="04020404030D07020202" pitchFamily="82" charset="0"/>
                <a:ea typeface="Times New Roman" panose="02020603050405020304" pitchFamily="18" charset="0"/>
              </a:rPr>
              <a:t>dengan</a:t>
            </a:r>
            <a:r>
              <a:rPr lang="en-US" dirty="0" smtClean="0">
                <a:latin typeface="Tempus Sans ITC" panose="04020404030D07020202" pitchFamily="82" charset="0"/>
                <a:ea typeface="Times New Roman" panose="02020603050405020304" pitchFamily="18" charset="0"/>
              </a:rPr>
              <a:t> ratio 400:5, </a:t>
            </a:r>
            <a:r>
              <a:rPr lang="en-US" dirty="0" err="1" smtClean="0">
                <a:latin typeface="Tempus Sans ITC" panose="04020404030D07020202" pitchFamily="82" charset="0"/>
                <a:ea typeface="Times New Roman" panose="02020603050405020304" pitchFamily="18" charset="0"/>
              </a:rPr>
              <a:t>maka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sekunder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menjadi</a:t>
            </a:r>
            <a:r>
              <a:rPr lang="en-US" dirty="0" smtClean="0">
                <a:latin typeface="Tempus Sans ITC" panose="04020404030D07020202" pitchFamily="82" charset="0"/>
                <a:ea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endParaRPr>
          </a:p>
        </p:txBody>
      </p:sp>
      <p:graphicFrame>
        <p:nvGraphicFramePr>
          <p:cNvPr id="9" name="Object 8"/>
          <p:cNvGraphicFramePr>
            <a:graphicFrameLocks noChangeAspect="1"/>
          </p:cNvGraphicFramePr>
          <p:nvPr>
            <p:extLst/>
          </p:nvPr>
        </p:nvGraphicFramePr>
        <p:xfrm>
          <a:off x="871888" y="2323205"/>
          <a:ext cx="1905000" cy="568158"/>
        </p:xfrm>
        <a:graphic>
          <a:graphicData uri="http://schemas.openxmlformats.org/presentationml/2006/ole">
            <mc:AlternateContent xmlns:mc="http://schemas.openxmlformats.org/markup-compatibility/2006">
              <mc:Choice xmlns:v="urn:schemas-microsoft-com:vml" Requires="v">
                <p:oleObj spid="_x0000_s55302" name="Equation" r:id="rId5" imgW="1447800" imgH="431800" progId="Equation.3">
                  <p:embed/>
                </p:oleObj>
              </mc:Choice>
              <mc:Fallback>
                <p:oleObj name="Equation" r:id="rId5" imgW="14478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1888" y="2323205"/>
                        <a:ext cx="1905000" cy="568158"/>
                      </a:xfrm>
                      <a:prstGeom prst="rect">
                        <a:avLst/>
                      </a:prstGeom>
                      <a:noFill/>
                    </p:spPr>
                  </p:pic>
                </p:oleObj>
              </mc:Fallback>
            </mc:AlternateContent>
          </a:graphicData>
        </a:graphic>
      </p:graphicFrame>
      <p:sp>
        <p:nvSpPr>
          <p:cNvPr id="10" name="Rectangle 9"/>
          <p:cNvSpPr/>
          <p:nvPr/>
        </p:nvSpPr>
        <p:spPr>
          <a:xfrm>
            <a:off x="533400" y="2984547"/>
            <a:ext cx="838200" cy="400110"/>
          </a:xfrm>
          <a:prstGeom prst="rect">
            <a:avLst/>
          </a:prstGeom>
        </p:spPr>
        <p:txBody>
          <a:bodyPr wrap="square">
            <a:spAutoFit/>
          </a:bodyPr>
          <a:lstStyle/>
          <a:p>
            <a:pPr algn="just">
              <a:spcAft>
                <a:spcPts val="0"/>
              </a:spcAft>
            </a:pPr>
            <a:r>
              <a:rPr lang="es-ES_tradnl" dirty="0" err="1" smtClean="0">
                <a:latin typeface="Tempus Sans ITC" panose="04020404030D07020202" pitchFamily="82" charset="0"/>
                <a:ea typeface="Times New Roman" panose="02020603050405020304" pitchFamily="18" charset="0"/>
              </a:rPr>
              <a:t>Atau</a:t>
            </a:r>
            <a:endParaRPr lang="en-US" b="1" dirty="0" smtClean="0">
              <a:latin typeface="Times New Roman" panose="02020603050405020304" pitchFamily="18" charset="0"/>
              <a:ea typeface="Times New Roman" panose="02020603050405020304" pitchFamily="18" charset="0"/>
            </a:endParaRPr>
          </a:p>
        </p:txBody>
      </p:sp>
      <p:sp>
        <p:nvSpPr>
          <p:cNvPr id="11" name="Rectangle 10"/>
          <p:cNvSpPr/>
          <p:nvPr/>
        </p:nvSpPr>
        <p:spPr>
          <a:xfrm>
            <a:off x="2895600" y="2365817"/>
            <a:ext cx="1215397" cy="400110"/>
          </a:xfrm>
          <a:prstGeom prst="rect">
            <a:avLst/>
          </a:prstGeom>
        </p:spPr>
        <p:txBody>
          <a:bodyPr wrap="none">
            <a:spAutoFit/>
          </a:bodyPr>
          <a:lstStyle/>
          <a:p>
            <a:r>
              <a:rPr lang="es-ES_tradnl" dirty="0" err="1" smtClean="0">
                <a:latin typeface="Tempus Sans ITC" panose="04020404030D07020202" pitchFamily="82" charset="0"/>
                <a:ea typeface="Times New Roman" panose="02020603050405020304" pitchFamily="18" charset="0"/>
              </a:rPr>
              <a:t>sekunder</a:t>
            </a:r>
            <a:r>
              <a:rPr lang="es-ES_tradnl" dirty="0" smtClean="0">
                <a:latin typeface="Tempus Sans ITC" panose="04020404030D07020202" pitchFamily="82" charset="0"/>
                <a:ea typeface="Times New Roman" panose="02020603050405020304" pitchFamily="18" charset="0"/>
              </a:rPr>
              <a:t> </a:t>
            </a:r>
            <a:endParaRPr lang="en-US" dirty="0"/>
          </a:p>
        </p:txBody>
      </p:sp>
      <p:sp>
        <p:nvSpPr>
          <p:cNvPr id="12" name="Rectangle 7"/>
          <p:cNvSpPr>
            <a:spLocks noChangeArrowheads="1"/>
          </p:cNvSpPr>
          <p:nvPr/>
        </p:nvSpPr>
        <p:spPr bwMode="auto">
          <a:xfrm>
            <a:off x="990600" y="37622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nvPr>
        </p:nvGraphicFramePr>
        <p:xfrm>
          <a:off x="966134" y="3549329"/>
          <a:ext cx="1982811" cy="512666"/>
        </p:xfrm>
        <a:graphic>
          <a:graphicData uri="http://schemas.openxmlformats.org/presentationml/2006/ole">
            <mc:AlternateContent xmlns:mc="http://schemas.openxmlformats.org/markup-compatibility/2006">
              <mc:Choice xmlns:v="urn:schemas-microsoft-com:vml" Requires="v">
                <p:oleObj spid="_x0000_s55303" name="Equation" r:id="rId7" imgW="1663700" imgH="431800" progId="Equation.3">
                  <p:embed/>
                </p:oleObj>
              </mc:Choice>
              <mc:Fallback>
                <p:oleObj name="Equation" r:id="rId7" imgW="1663700" imgH="431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6134" y="3549329"/>
                        <a:ext cx="1982811" cy="512666"/>
                      </a:xfrm>
                      <a:prstGeom prst="rect">
                        <a:avLst/>
                      </a:prstGeom>
                      <a:noFill/>
                    </p:spPr>
                  </p:pic>
                </p:oleObj>
              </mc:Fallback>
            </mc:AlternateContent>
          </a:graphicData>
        </a:graphic>
      </p:graphicFrame>
      <p:sp>
        <p:nvSpPr>
          <p:cNvPr id="14" name="Rectangle 8"/>
          <p:cNvSpPr>
            <a:spLocks noChangeArrowheads="1"/>
          </p:cNvSpPr>
          <p:nvPr/>
        </p:nvSpPr>
        <p:spPr bwMode="auto">
          <a:xfrm>
            <a:off x="2999081" y="3562213"/>
            <a:ext cx="20970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 </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pada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belitan</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Rele</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 </a:t>
            </a:r>
            <a:endParaRPr kumimoji="0" lang="es-ES_tradnl" sz="3200" b="0" i="0" u="none" strike="noStrike" cap="none" normalizeH="0" baseline="0" dirty="0" smtClean="0">
              <a:ln>
                <a:noFill/>
              </a:ln>
              <a:solidFill>
                <a:schemeClr val="tx1"/>
              </a:solidFill>
              <a:effectLst/>
              <a:latin typeface="Arial" panose="020B0604020202020204" pitchFamily="34" charset="0"/>
            </a:endParaRPr>
          </a:p>
        </p:txBody>
      </p:sp>
      <p:sp>
        <p:nvSpPr>
          <p:cNvPr id="15" name="Rectangle 14"/>
          <p:cNvSpPr/>
          <p:nvPr/>
        </p:nvSpPr>
        <p:spPr>
          <a:xfrm>
            <a:off x="533400" y="4197430"/>
            <a:ext cx="8305800" cy="1754326"/>
          </a:xfrm>
          <a:prstGeom prst="rect">
            <a:avLst/>
          </a:prstGeom>
        </p:spPr>
        <p:txBody>
          <a:bodyPr wrap="square">
            <a:spAutoFit/>
          </a:bodyPr>
          <a:lstStyle/>
          <a:p>
            <a:r>
              <a:rPr lang="en-US" sz="1800" dirty="0">
                <a:latin typeface="Tempus Sans ITC" panose="04020404030D07020202" pitchFamily="82" charset="0"/>
                <a:ea typeface="Times New Roman" panose="02020603050405020304" pitchFamily="18" charset="0"/>
                <a:cs typeface="Times New Roman" panose="02020603050405020304" pitchFamily="18" charset="0"/>
              </a:rPr>
              <a:t>Rating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ini</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berguna</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dalam</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memilih</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ratio CT,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tetapi</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tidak</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dapat</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digunakan</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seperti</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pemilihan</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Tap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menghitung</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ketidak</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cocokan</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Sangat</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esensial</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dalam</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hal</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ini</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memilih</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harga</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MVA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melakukannya</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pasangan</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MVA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belitan</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lain NOL.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Hanya</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bila</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hal</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ini</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dilakukan</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akan</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diperoleh</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keseimbangan</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Diferensial</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yang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benar</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semua</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kombinasi</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selama</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pembebanan</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gangguan</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juga</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waktu</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salah</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satu</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belitan</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tidak</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cs typeface="Times New Roman" panose="02020603050405020304" pitchFamily="18" charset="0"/>
              </a:rPr>
              <a:t>digunakan</a:t>
            </a:r>
            <a:r>
              <a:rPr lang="en-US" sz="1800" dirty="0">
                <a:latin typeface="Tempus Sans ITC" panose="04020404030D07020202" pitchFamily="82" charset="0"/>
                <a:ea typeface="Times New Roman" panose="02020603050405020304" pitchFamily="18" charset="0"/>
                <a:cs typeface="Times New Roman" panose="02020603050405020304" pitchFamily="18" charset="0"/>
              </a:rPr>
              <a:t>.</a:t>
            </a:r>
            <a:endParaRPr lang="en-US" sz="1800" dirty="0"/>
          </a:p>
        </p:txBody>
      </p:sp>
    </p:spTree>
    <p:extLst>
      <p:ext uri="{BB962C8B-B14F-4D97-AF65-F5344CB8AC3E}">
        <p14:creationId xmlns:p14="http://schemas.microsoft.com/office/powerpoint/2010/main" val="183250473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205</a:t>
            </a:fld>
            <a:endParaRPr lang="en-US" altLang="id-ID"/>
          </a:p>
        </p:txBody>
      </p:sp>
      <p:sp>
        <p:nvSpPr>
          <p:cNvPr id="2" name="Rectangle 1"/>
          <p:cNvSpPr/>
          <p:nvPr/>
        </p:nvSpPr>
        <p:spPr>
          <a:xfrm>
            <a:off x="457200" y="381000"/>
            <a:ext cx="8229600" cy="1631216"/>
          </a:xfrm>
          <a:prstGeom prst="rect">
            <a:avLst/>
          </a:prstGeom>
        </p:spPr>
        <p:txBody>
          <a:bodyPr wrap="square">
            <a:spAutoFit/>
          </a:bodyPr>
          <a:lstStyle/>
          <a:p>
            <a:pPr algn="just">
              <a:spcAft>
                <a:spcPts val="0"/>
              </a:spcAft>
            </a:pPr>
            <a:r>
              <a:rPr lang="fi-FI" dirty="0" smtClean="0">
                <a:latin typeface="Tempus Sans ITC" panose="04020404030D07020202" pitchFamily="82" charset="0"/>
                <a:ea typeface="Times New Roman" panose="02020603050405020304" pitchFamily="18" charset="0"/>
              </a:rPr>
              <a:t>Dengan memilih tap 5 pada belitan penahan sisi 230 kv, dan tap 6 pada sisi 69 kv belitan penahan terbentuk. Selanjutnya untuk pasangan lain, misal dipilih daya 25 MVA dari sistem 230 kv menuju 13,8 kv, yang akan memberikan 4,36 A pada belitan penahan 13,8 kv, sedang pada sisi 230 kv adalah:</a:t>
            </a:r>
            <a:endParaRPr lang="en-US" b="1" dirty="0">
              <a:effectLst/>
              <a:latin typeface="Times New Roman" panose="02020603050405020304" pitchFamily="18" charset="0"/>
              <a:ea typeface="Times New Roman" panose="02020603050405020304" pitchFamily="18" charset="0"/>
            </a:endParaRPr>
          </a:p>
        </p:txBody>
      </p:sp>
      <p:graphicFrame>
        <p:nvGraphicFramePr>
          <p:cNvPr id="6" name="Object 5"/>
          <p:cNvGraphicFramePr>
            <a:graphicFrameLocks noChangeAspect="1"/>
          </p:cNvGraphicFramePr>
          <p:nvPr>
            <p:extLst/>
          </p:nvPr>
        </p:nvGraphicFramePr>
        <p:xfrm>
          <a:off x="914400" y="2133600"/>
          <a:ext cx="2895600" cy="588936"/>
        </p:xfrm>
        <a:graphic>
          <a:graphicData uri="http://schemas.openxmlformats.org/presentationml/2006/ole">
            <mc:AlternateContent xmlns:mc="http://schemas.openxmlformats.org/markup-compatibility/2006">
              <mc:Choice xmlns:v="urn:schemas-microsoft-com:vml" Requires="v">
                <p:oleObj spid="_x0000_s56324" name="Equation" r:id="rId3" imgW="2247900" imgH="457200" progId="Equation.3">
                  <p:embed/>
                </p:oleObj>
              </mc:Choice>
              <mc:Fallback>
                <p:oleObj name="Equation" r:id="rId3" imgW="22479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133600"/>
                        <a:ext cx="2895600" cy="588936"/>
                      </a:xfrm>
                      <a:prstGeom prst="rect">
                        <a:avLst/>
                      </a:prstGeom>
                      <a:noFill/>
                    </p:spPr>
                  </p:pic>
                </p:oleObj>
              </mc:Fallback>
            </mc:AlternateContent>
          </a:graphicData>
        </a:graphic>
      </p:graphicFrame>
      <p:sp>
        <p:nvSpPr>
          <p:cNvPr id="7" name="Rectangle 6"/>
          <p:cNvSpPr/>
          <p:nvPr/>
        </p:nvSpPr>
        <p:spPr>
          <a:xfrm>
            <a:off x="533400" y="2921169"/>
            <a:ext cx="8001000" cy="400110"/>
          </a:xfrm>
          <a:prstGeom prst="rect">
            <a:avLst/>
          </a:prstGeom>
        </p:spPr>
        <p:txBody>
          <a:bodyPr wrap="square">
            <a:spAutoFit/>
          </a:bodyPr>
          <a:lstStyle/>
          <a:p>
            <a:pPr algn="just">
              <a:spcAft>
                <a:spcPts val="0"/>
              </a:spcAft>
            </a:pPr>
            <a:r>
              <a:rPr lang="fi-FI" dirty="0" smtClean="0">
                <a:latin typeface="Tempus Sans ITC" panose="04020404030D07020202" pitchFamily="82" charset="0"/>
                <a:ea typeface="Times New Roman" panose="02020603050405020304" pitchFamily="18" charset="0"/>
              </a:rPr>
              <a:t>Dengan memilih tap 6 pada sisi 13,6 kv, harga ketidak cocokan adalah :</a:t>
            </a:r>
            <a:endParaRPr lang="en-US" b="1" dirty="0">
              <a:effectLst/>
              <a:latin typeface="Times New Roman" panose="02020603050405020304" pitchFamily="18" charset="0"/>
              <a:ea typeface="Times New Roman" panose="02020603050405020304" pitchFamily="18" charset="0"/>
            </a:endParaRPr>
          </a:p>
        </p:txBody>
      </p:sp>
      <p:graphicFrame>
        <p:nvGraphicFramePr>
          <p:cNvPr id="9" name="Object 8"/>
          <p:cNvGraphicFramePr>
            <a:graphicFrameLocks noChangeAspect="1"/>
          </p:cNvGraphicFramePr>
          <p:nvPr>
            <p:extLst/>
          </p:nvPr>
        </p:nvGraphicFramePr>
        <p:xfrm>
          <a:off x="864669" y="3519912"/>
          <a:ext cx="4186130" cy="528269"/>
        </p:xfrm>
        <a:graphic>
          <a:graphicData uri="http://schemas.openxmlformats.org/presentationml/2006/ole">
            <mc:AlternateContent xmlns:mc="http://schemas.openxmlformats.org/markup-compatibility/2006">
              <mc:Choice xmlns:v="urn:schemas-microsoft-com:vml" Requires="v">
                <p:oleObj spid="_x0000_s56325" name="Equation" r:id="rId5" imgW="3327400" imgH="419100" progId="Equation.3">
                  <p:embed/>
                </p:oleObj>
              </mc:Choice>
              <mc:Fallback>
                <p:oleObj name="Equation" r:id="rId5" imgW="33274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4669" y="3519912"/>
                        <a:ext cx="4186130" cy="528269"/>
                      </a:xfrm>
                      <a:prstGeom prst="rect">
                        <a:avLst/>
                      </a:prstGeom>
                      <a:noFill/>
                    </p:spPr>
                  </p:pic>
                </p:oleObj>
              </mc:Fallback>
            </mc:AlternateContent>
          </a:graphicData>
        </a:graphic>
      </p:graphicFrame>
      <p:sp>
        <p:nvSpPr>
          <p:cNvPr id="10" name="Rectangle 9"/>
          <p:cNvSpPr/>
          <p:nvPr/>
        </p:nvSpPr>
        <p:spPr>
          <a:xfrm>
            <a:off x="533400" y="4224617"/>
            <a:ext cx="8153400" cy="2031325"/>
          </a:xfrm>
          <a:prstGeom prst="rect">
            <a:avLst/>
          </a:prstGeom>
        </p:spPr>
        <p:txBody>
          <a:bodyPr wrap="square">
            <a:spAutoFit/>
          </a:bodyPr>
          <a:lstStyle/>
          <a:p>
            <a:pPr algn="just">
              <a:spcAft>
                <a:spcPts val="0"/>
              </a:spcAft>
            </a:pPr>
            <a:r>
              <a:rPr lang="fi-FI" sz="1800" dirty="0" smtClean="0">
                <a:latin typeface="Tempus Sans ITC" panose="04020404030D07020202" pitchFamily="82" charset="0"/>
                <a:ea typeface="Times New Roman" panose="02020603050405020304" pitchFamily="18" charset="0"/>
              </a:rPr>
              <a:t>CT cocok. Pemeriksaan harus dilakukan untuk melihat bahwa arus beban maksimum tidak melebihi rating arus kontinyu sesuai pabrikasi. Hal ini melengkapi langkah kedua. Sekali lagi pemilihan seting dalam pasangan akan memberikan operasi benar [tidak ada pemutusan/trip] untuk setiap beban campuran atau gangguan antara beberapa belitan. Langkah terakhir adalah untuk meyakinkan bahwa unjuk kerja CT terhadap gangguan internal sebagaimana pada gangguan eksternal seperti dikemukakan pada 8. 6. 2.</a:t>
            </a:r>
            <a:endParaRPr lang="en-US" sz="1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79738148"/>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206</a:t>
            </a:fld>
            <a:endParaRPr lang="en-US" altLang="id-ID"/>
          </a:p>
        </p:txBody>
      </p:sp>
      <p:sp>
        <p:nvSpPr>
          <p:cNvPr id="2" name="Rectangle 1"/>
          <p:cNvSpPr/>
          <p:nvPr/>
        </p:nvSpPr>
        <p:spPr>
          <a:xfrm>
            <a:off x="152400" y="228600"/>
            <a:ext cx="8458200" cy="400110"/>
          </a:xfrm>
          <a:prstGeom prst="rect">
            <a:avLst/>
          </a:prstGeom>
        </p:spPr>
        <p:txBody>
          <a:bodyPr wrap="square">
            <a:spAutoFit/>
          </a:bodyPr>
          <a:lstStyle/>
          <a:p>
            <a:pPr marL="179705">
              <a:spcAft>
                <a:spcPts val="0"/>
              </a:spcAft>
            </a:pPr>
            <a:r>
              <a:rPr lang="fi-FI" b="1" cap="all" dirty="0">
                <a:latin typeface="Tempus Sans ITC" panose="04020404030D07020202" pitchFamily="82" charset="0"/>
                <a:ea typeface="Times New Roman" panose="02020603050405020304" pitchFamily="18" charset="0"/>
              </a:rPr>
              <a:t>8. 9   APLIKASI ALAT BANTU UNTUK MENYEIMBANGKAN ARUS</a:t>
            </a:r>
            <a:endParaRPr lang="en-US" sz="1100"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421105" y="762000"/>
            <a:ext cx="8153400" cy="2862322"/>
          </a:xfrm>
          <a:prstGeom prst="rect">
            <a:avLst/>
          </a:prstGeom>
        </p:spPr>
        <p:txBody>
          <a:bodyPr wrap="square">
            <a:spAutoFit/>
          </a:bodyPr>
          <a:lstStyle/>
          <a:p>
            <a:pPr algn="just">
              <a:spcAft>
                <a:spcPts val="0"/>
              </a:spcAft>
            </a:pPr>
            <a:r>
              <a:rPr lang="fi-FI" dirty="0" smtClean="0">
                <a:latin typeface="Tempus Sans ITC" panose="04020404030D07020202" pitchFamily="82" charset="0"/>
                <a:ea typeface="Times New Roman" panose="02020603050405020304" pitchFamily="18" charset="0"/>
              </a:rPr>
              <a:t>Pada suatu saat, mungkin sukar untuk mendapatkan harga kecocokan M yang dapat diterima pada waktu menggunakan CT dan atau tap rele diferensial tertentu. Dalam kasus ini dibutuhkan penggunaan CT pembantu atau transformator penyeimbang arus. Lebih baik menggunakan ini untuk mengurangi arus ke rele bila mungkin. </a:t>
            </a:r>
            <a:r>
              <a:rPr lang="nb-NO" dirty="0" smtClean="0">
                <a:latin typeface="Tempus Sans ITC" panose="04020404030D07020202" pitchFamily="82" charset="0"/>
                <a:ea typeface="Times New Roman" panose="02020603050405020304" pitchFamily="18" charset="0"/>
              </a:rPr>
              <a:t>Mengurangi arus sekunder ke rele berarti mengurangi burden rele sebesar kuadrat ratio arus. Apabila arus meningkat menuju rele, burden rele meningkat sebesar kuadrat ratio arus. Hal ini tidak termasuk burden dari alat bantu, yang harus ditambahkan ke beban total sekunder pada CT.</a:t>
            </a:r>
            <a:endParaRPr lang="en-US" b="1"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304800" y="3790890"/>
            <a:ext cx="6400800" cy="400110"/>
          </a:xfrm>
          <a:prstGeom prst="rect">
            <a:avLst/>
          </a:prstGeom>
        </p:spPr>
        <p:txBody>
          <a:bodyPr wrap="square">
            <a:spAutoFit/>
          </a:bodyPr>
          <a:lstStyle/>
          <a:p>
            <a:pPr algn="just">
              <a:spcAft>
                <a:spcPts val="0"/>
              </a:spcAft>
            </a:pPr>
            <a:r>
              <a:rPr lang="nb-NO" b="1" cap="all" dirty="0">
                <a:latin typeface="Tempus Sans ITC" panose="04020404030D07020202" pitchFamily="82" charset="0"/>
                <a:ea typeface="Times New Roman" panose="02020603050405020304" pitchFamily="18" charset="0"/>
              </a:rPr>
              <a:t>8. 10  PARALEL CT PADA RANGKAIAN DIFERENSIAL</a:t>
            </a:r>
            <a:endParaRPr lang="en-US" b="1" cap="all"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420303" y="4267200"/>
            <a:ext cx="8117305" cy="1631216"/>
          </a:xfrm>
          <a:prstGeom prst="rect">
            <a:avLst/>
          </a:prstGeom>
        </p:spPr>
        <p:txBody>
          <a:bodyPr wrap="square">
            <a:spAutoFit/>
          </a:bodyPr>
          <a:lstStyle/>
          <a:p>
            <a:r>
              <a:rPr lang="nb-NO" dirty="0">
                <a:latin typeface="Tempus Sans ITC" panose="04020404030D07020202" pitchFamily="82" charset="0"/>
                <a:ea typeface="Times New Roman" panose="02020603050405020304" pitchFamily="18" charset="0"/>
                <a:cs typeface="Times New Roman" panose="02020603050405020304" pitchFamily="18" charset="0"/>
              </a:rPr>
              <a:t>Pada bagian 8. 5, direkomendasikan bahwa sebuah koil penahan dipergunakan untuk setiap sumber dan memparalel sebuah sumber dan penyulang harus dihindarkan. Hal ini kadangkala dilakukan atau dipertimbangkan untuk digunakan pada bank Transformator multi belitan atau dua bank pada zona proteksi sama. </a:t>
            </a:r>
            <a:endParaRPr lang="en-US" dirty="0"/>
          </a:p>
        </p:txBody>
      </p:sp>
    </p:spTree>
    <p:extLst>
      <p:ext uri="{BB962C8B-B14F-4D97-AF65-F5344CB8AC3E}">
        <p14:creationId xmlns:p14="http://schemas.microsoft.com/office/powerpoint/2010/main" val="231632487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207</a:t>
            </a:fld>
            <a:endParaRPr lang="en-US" altLang="id-ID"/>
          </a:p>
        </p:txBody>
      </p:sp>
      <p:sp>
        <p:nvSpPr>
          <p:cNvPr id="6" name="Rectangle 5"/>
          <p:cNvSpPr/>
          <p:nvPr/>
        </p:nvSpPr>
        <p:spPr>
          <a:xfrm>
            <a:off x="457200" y="304800"/>
            <a:ext cx="8229600" cy="2862322"/>
          </a:xfrm>
          <a:prstGeom prst="rect">
            <a:avLst/>
          </a:prstGeom>
        </p:spPr>
        <p:txBody>
          <a:bodyPr wrap="square">
            <a:spAutoFit/>
          </a:bodyPr>
          <a:lstStyle/>
          <a:p>
            <a:pPr algn="just">
              <a:spcAft>
                <a:spcPts val="0"/>
              </a:spcAft>
            </a:pPr>
            <a:r>
              <a:rPr lang="nb-NO" dirty="0" smtClean="0">
                <a:latin typeface="Tempus Sans ITC" panose="04020404030D07020202" pitchFamily="82" charset="0"/>
                <a:ea typeface="Times New Roman" panose="02020603050405020304" pitchFamily="18" charset="0"/>
              </a:rPr>
              <a:t>Kesulitan yang mungkin dialami diilustrasikan pada gambar 8-6. Tidak ada masalah dalam memparalel dua set CT seperti ditunjukkan selama sirkit ketiga belitan transformator digunakan. Nmun, dengan kemungkinan operasi darurat, dimana pemutus sebelah kiri terbuka, penahan hilang dari rele dan rele diferensial beroperasi sebagai unit arus lebih yang sensitif, seperti ditunjukkan dalam gambar 8-6a, arus mengalir dari sumber disebelah kanan menuju penyulang harus nol. Hal ini sulit dilakukan dengan CT dan level tegangan yang berbeda, meski dengan tingkat kecocokan sempurna. </a:t>
            </a:r>
            <a:endParaRPr lang="en-US" b="1"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457200" y="3189581"/>
            <a:ext cx="8077200" cy="2246769"/>
          </a:xfrm>
          <a:prstGeom prst="rect">
            <a:avLst/>
          </a:prstGeom>
        </p:spPr>
        <p:txBody>
          <a:bodyPr wrap="square">
            <a:spAutoFit/>
          </a:bodyPr>
          <a:lstStyle/>
          <a:p>
            <a:pPr algn="just">
              <a:spcAft>
                <a:spcPts val="0"/>
              </a:spcAft>
            </a:pPr>
            <a:r>
              <a:rPr lang="nb-NO" dirty="0" smtClean="0">
                <a:latin typeface="Tempus Sans ITC" panose="04020404030D07020202" pitchFamily="82" charset="0"/>
                <a:ea typeface="Times New Roman" panose="02020603050405020304" pitchFamily="18" charset="0"/>
              </a:rPr>
              <a:t>Perbedaan pada arus-arus penguat CT akan mengalir ke rele diferensial sebagaimana dijelaskan pada bab sebelumnya. Dengan kata lain, tidak ada penahan yang efektif untuk keadaan ini. Hubungan ini mungkin secara marginal aman untuk aliran beban, namun sangat rentan akan kesalahan operasi pada saat terjadi gangguan eksternal pada penyulang. Memparalel CT mungkin dilakukan jika transformator tidak akan pernah beroperasi dengan pemutus sebelah kiri terbuka. </a:t>
            </a:r>
            <a:endParaRPr lang="en-US"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4847052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208</a:t>
            </a:fld>
            <a:endParaRPr lang="en-US" altLang="id-ID"/>
          </a:p>
        </p:txBody>
      </p:sp>
      <p:sp>
        <p:nvSpPr>
          <p:cNvPr id="2" name="Rectangle 1"/>
          <p:cNvSpPr/>
          <p:nvPr/>
        </p:nvSpPr>
        <p:spPr>
          <a:xfrm>
            <a:off x="381000" y="228600"/>
            <a:ext cx="8305800" cy="1631216"/>
          </a:xfrm>
          <a:prstGeom prst="rect">
            <a:avLst/>
          </a:prstGeom>
        </p:spPr>
        <p:txBody>
          <a:bodyPr wrap="square">
            <a:spAutoFit/>
          </a:bodyPr>
          <a:lstStyle/>
          <a:p>
            <a:pPr algn="just">
              <a:spcAft>
                <a:spcPts val="0"/>
              </a:spcAft>
            </a:pPr>
            <a:r>
              <a:rPr lang="nb-NO" dirty="0">
                <a:latin typeface="Tempus Sans ITC" panose="04020404030D07020202" pitchFamily="82" charset="0"/>
                <a:ea typeface="Times New Roman" panose="02020603050405020304" pitchFamily="18" charset="0"/>
              </a:rPr>
              <a:t>Ini tidak direkomendasikan, karena selalu ada kemungkinan dalam operasi terjadi situasi tidak biasa, sehingga memaksa operator melakukan pembukaan pemutus kiri tanpa direncanakan. Sebaliknya dengan rekomendasi penahan untuk setiap sirkit seperti dalam gambar 8.6b. Penggunaan penahan penuh seperti ditunjukkan.</a:t>
            </a:r>
            <a:endParaRPr lang="en-US" b="1" dirty="0">
              <a:latin typeface="Times New Roman" panose="02020603050405020304" pitchFamily="18" charset="0"/>
              <a:ea typeface="Times New Roman" panose="02020603050405020304" pitchFamily="18" charset="0"/>
            </a:endParaRPr>
          </a:p>
        </p:txBody>
      </p:sp>
      <p:pic>
        <p:nvPicPr>
          <p:cNvPr id="11266" name="Picture 2" descr="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61" y="2286000"/>
            <a:ext cx="5082139"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562600" y="1859816"/>
            <a:ext cx="3429000" cy="3970318"/>
          </a:xfrm>
          <a:prstGeom prst="rect">
            <a:avLst/>
          </a:prstGeom>
        </p:spPr>
        <p:txBody>
          <a:bodyPr wrap="square">
            <a:spAutoFit/>
          </a:bodyPr>
          <a:lstStyle/>
          <a:p>
            <a:pPr algn="just">
              <a:spcAft>
                <a:spcPts val="0"/>
              </a:spcAft>
            </a:pPr>
            <a:r>
              <a:rPr lang="fi-FI" sz="1800" dirty="0" smtClean="0">
                <a:latin typeface="Tempus Sans ITC" panose="04020404030D07020202" pitchFamily="82" charset="0"/>
                <a:ea typeface="Times New Roman" panose="02020603050405020304" pitchFamily="18" charset="0"/>
              </a:rPr>
              <a:t>Rangkaian CT pada penyulang mungkin diparalel pada skema diferensial selama dianggap tidak ada arus gangguan yang disuplai melalui sirkit. Perhatian harus diberikan, perlu disadari bahwa pada saat terjadi gangguan eksternal pada salah satu penyulang, beberapa arus sekunder dibutuhkan guna menyeimbangkan perbedaan untuk mengalirkan magnetisasi ke CT penyulang lain yang tidak mensuplai arus primer.</a:t>
            </a:r>
            <a:endParaRPr lang="en-US" sz="1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21960766"/>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209</a:t>
            </a:fld>
            <a:endParaRPr lang="en-US" altLang="id-ID"/>
          </a:p>
        </p:txBody>
      </p:sp>
      <p:sp>
        <p:nvSpPr>
          <p:cNvPr id="3" name="Rectangle 2"/>
          <p:cNvSpPr/>
          <p:nvPr/>
        </p:nvSpPr>
        <p:spPr>
          <a:xfrm>
            <a:off x="304800" y="152400"/>
            <a:ext cx="8382000" cy="1938992"/>
          </a:xfrm>
          <a:prstGeom prst="rect">
            <a:avLst/>
          </a:prstGeom>
        </p:spPr>
        <p:txBody>
          <a:bodyPr wrap="square">
            <a:spAutoFit/>
          </a:bodyPr>
          <a:lstStyle/>
          <a:p>
            <a:pPr algn="just">
              <a:spcAft>
                <a:spcPts val="0"/>
              </a:spcAft>
            </a:pPr>
            <a:r>
              <a:rPr lang="es-ES_tradnl" dirty="0" err="1" smtClean="0">
                <a:latin typeface="Tempus Sans ITC" panose="04020404030D07020202" pitchFamily="82" charset="0"/>
                <a:ea typeface="Times New Roman" panose="02020603050405020304" pitchFamily="18" charset="0"/>
              </a:rPr>
              <a:t>Tipikal</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contoh</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transformator</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dengan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sirkit</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diperlihatkan</a:t>
            </a:r>
            <a:r>
              <a:rPr lang="es-ES_tradnl" dirty="0" smtClean="0">
                <a:latin typeface="Tempus Sans ITC" panose="04020404030D07020202" pitchFamily="82" charset="0"/>
                <a:ea typeface="Times New Roman" panose="02020603050405020304" pitchFamily="18" charset="0"/>
              </a:rPr>
              <a:t> pada gambar 8-7. </a:t>
            </a:r>
            <a:r>
              <a:rPr lang="es-ES_tradnl" dirty="0" err="1" smtClean="0">
                <a:latin typeface="Tempus Sans ITC" panose="04020404030D07020202" pitchFamily="82" charset="0"/>
                <a:ea typeface="Times New Roman" panose="02020603050405020304" pitchFamily="18" charset="0"/>
              </a:rPr>
              <a:t>Seperti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direkomendasikan</a:t>
            </a:r>
            <a:r>
              <a:rPr lang="es-ES_tradnl" dirty="0" smtClean="0">
                <a:latin typeface="Tempus Sans ITC" panose="04020404030D07020202" pitchFamily="82" charset="0"/>
                <a:ea typeface="Times New Roman" panose="02020603050405020304" pitchFamily="18" charset="0"/>
              </a:rPr>
              <a:t> dan </a:t>
            </a:r>
            <a:r>
              <a:rPr lang="es-ES_tradnl" dirty="0" err="1" smtClean="0">
                <a:latin typeface="Tempus Sans ITC" panose="04020404030D07020202" pitchFamily="82" charset="0"/>
                <a:ea typeface="Times New Roman" panose="02020603050405020304" pitchFamily="18" charset="0"/>
              </a:rPr>
              <a:t>ditunjukkan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setiap</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sirkit</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harus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dihubungkan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kesuatu</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belitan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penahan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individu</a:t>
            </a:r>
            <a:r>
              <a:rPr lang="es-ES_tradnl" dirty="0" smtClean="0">
                <a:latin typeface="Tempus Sans ITC" panose="04020404030D07020202" pitchFamily="82" charset="0"/>
                <a:ea typeface="Times New Roman" panose="02020603050405020304" pitchFamily="18" charset="0"/>
              </a:rPr>
              <a:t> pada </a:t>
            </a:r>
            <a:r>
              <a:rPr lang="es-ES_tradnl" dirty="0" err="1" smtClean="0">
                <a:latin typeface="Tempus Sans ITC" panose="04020404030D07020202" pitchFamily="82" charset="0"/>
                <a:ea typeface="Times New Roman" panose="02020603050405020304" pitchFamily="18" charset="0"/>
              </a:rPr>
              <a:t>rele</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diferensial</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mengikuti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prosedur</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seperti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dijelaskan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Memparalel</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sirkit</a:t>
            </a:r>
            <a:r>
              <a:rPr lang="es-ES_tradnl" dirty="0" smtClean="0">
                <a:latin typeface="Tempus Sans ITC" panose="04020404030D07020202" pitchFamily="82" charset="0"/>
                <a:ea typeface="Times New Roman" panose="02020603050405020304" pitchFamily="18" charset="0"/>
              </a:rPr>
              <a:t> dan CT </a:t>
            </a:r>
            <a:r>
              <a:rPr lang="es-ES_tradnl" dirty="0" err="1" smtClean="0">
                <a:latin typeface="Tempus Sans ITC" panose="04020404030D07020202" pitchFamily="82" charset="0"/>
                <a:ea typeface="Times New Roman" panose="02020603050405020304" pitchFamily="18" charset="0"/>
              </a:rPr>
              <a:t>harus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dihindarkan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tetapi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bila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diperlukan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masalah</a:t>
            </a:r>
            <a:r>
              <a:rPr lang="es-ES_tradnl" dirty="0" smtClean="0">
                <a:latin typeface="Tempus Sans ITC" panose="04020404030D07020202" pitchFamily="82" charset="0"/>
                <a:ea typeface="Times New Roman" panose="02020603050405020304" pitchFamily="18" charset="0"/>
              </a:rPr>
              <a:t> yang </a:t>
            </a:r>
            <a:r>
              <a:rPr lang="es-ES_tradnl" dirty="0" err="1" smtClean="0">
                <a:latin typeface="Tempus Sans ITC" panose="04020404030D07020202" pitchFamily="82" charset="0"/>
                <a:ea typeface="Times New Roman" panose="02020603050405020304" pitchFamily="18" charset="0"/>
              </a:rPr>
              <a:t>dikemukakan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harus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ditinjau</a:t>
            </a:r>
            <a:r>
              <a:rPr lang="es-ES_tradnl" dirty="0" smtClean="0">
                <a:latin typeface="Tempus Sans ITC" panose="04020404030D07020202" pitchFamily="82" charset="0"/>
                <a:ea typeface="Times New Roman" panose="02020603050405020304" pitchFamily="18" charset="0"/>
              </a:rPr>
              <a:t> secara </a:t>
            </a:r>
            <a:r>
              <a:rPr lang="es-ES_tradnl" dirty="0" err="1" smtClean="0">
                <a:latin typeface="Tempus Sans ITC" panose="04020404030D07020202" pitchFamily="82" charset="0"/>
                <a:ea typeface="Times New Roman" panose="02020603050405020304" pitchFamily="18" charset="0"/>
              </a:rPr>
              <a:t>seksama</a:t>
            </a:r>
            <a:r>
              <a:rPr lang="es-ES_tradnl" dirty="0" smtClean="0">
                <a:latin typeface="Tempus Sans ITC" panose="04020404030D07020202" pitchFamily="82" charset="0"/>
                <a:ea typeface="Times New Roman" panose="02020603050405020304" pitchFamily="18" charset="0"/>
              </a:rPr>
              <a:t> dan </a:t>
            </a:r>
            <a:r>
              <a:rPr lang="es-ES_tradnl" dirty="0" err="1" smtClean="0">
                <a:latin typeface="Tempus Sans ITC" panose="04020404030D07020202" pitchFamily="82" charset="0"/>
                <a:ea typeface="Times New Roman" panose="02020603050405020304" pitchFamily="18" charset="0"/>
              </a:rPr>
              <a:t>didokumentasikan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kepada</a:t>
            </a:r>
            <a:r>
              <a:rPr lang="es-ES_tradnl" dirty="0" smtClean="0">
                <a:latin typeface="Tempus Sans ITC" panose="04020404030D07020202" pitchFamily="82" charset="0"/>
                <a:ea typeface="Times New Roman" panose="02020603050405020304" pitchFamily="18" charset="0"/>
              </a:rPr>
              <a:t> personal </a:t>
            </a:r>
            <a:r>
              <a:rPr lang="es-ES_tradnl" dirty="0" err="1" smtClean="0">
                <a:latin typeface="Tempus Sans ITC" panose="04020404030D07020202" pitchFamily="82" charset="0"/>
                <a:ea typeface="Times New Roman" panose="02020603050405020304" pitchFamily="18" charset="0"/>
              </a:rPr>
              <a:t>operasi</a:t>
            </a:r>
            <a:r>
              <a:rPr lang="es-ES_tradnl" dirty="0" smtClean="0">
                <a:latin typeface="Tempus Sans ITC" panose="04020404030D07020202" pitchFamily="82" charset="0"/>
                <a:ea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endParaRPr>
          </a:p>
        </p:txBody>
      </p:sp>
      <p:pic>
        <p:nvPicPr>
          <p:cNvPr id="12290" name="Picture 2" descr="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981200"/>
            <a:ext cx="6629400" cy="4129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6153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81A854-0D5A-4C7C-BA83-88F6DBF85A0A}" type="datetime1">
              <a:rPr lang="en-US" altLang="id-ID" smtClean="0"/>
              <a:t>5/15/2017</a:t>
            </a:fld>
            <a:endParaRPr lang="en-US" altLang="id-ID"/>
          </a:p>
        </p:txBody>
      </p:sp>
      <p:sp>
        <p:nvSpPr>
          <p:cNvPr id="21" name="Slide Number Placeholder 5"/>
          <p:cNvSpPr>
            <a:spLocks noGrp="1"/>
          </p:cNvSpPr>
          <p:nvPr>
            <p:ph type="sldNum" sz="quarter" idx="12"/>
          </p:nvPr>
        </p:nvSpPr>
        <p:spPr/>
        <p:txBody>
          <a:bodyPr/>
          <a:lstStyle/>
          <a:p>
            <a:fld id="{DE992781-9C1F-46A9-A47F-7F2EBAF26100}" type="slidenum">
              <a:rPr lang="en-US" altLang="id-ID"/>
              <a:pPr/>
              <a:t>21</a:t>
            </a:fld>
            <a:endParaRPr lang="en-US" altLang="id-ID"/>
          </a:p>
        </p:txBody>
      </p:sp>
      <p:sp>
        <p:nvSpPr>
          <p:cNvPr id="139266" name="Rectangle 2"/>
          <p:cNvSpPr>
            <a:spLocks noChangeArrowheads="1"/>
          </p:cNvSpPr>
          <p:nvPr/>
        </p:nvSpPr>
        <p:spPr bwMode="auto">
          <a:xfrm>
            <a:off x="152400" y="228600"/>
            <a:ext cx="5861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a:t>Berdasarkan fungsi, ada 5 fungsi dasar rele, yaitu:</a:t>
            </a:r>
            <a:r>
              <a:rPr lang="en-US" altLang="id-ID"/>
              <a:t> </a:t>
            </a:r>
          </a:p>
        </p:txBody>
      </p:sp>
      <p:sp>
        <p:nvSpPr>
          <p:cNvPr id="139267" name="Rectangle 3"/>
          <p:cNvSpPr>
            <a:spLocks noChangeArrowheads="1"/>
          </p:cNvSpPr>
          <p:nvPr/>
        </p:nvSpPr>
        <p:spPr bwMode="auto">
          <a:xfrm>
            <a:off x="533400" y="609600"/>
            <a:ext cx="1720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a:t>Rele Proteksi</a:t>
            </a:r>
            <a:r>
              <a:rPr lang="en-US" altLang="id-ID"/>
              <a:t> </a:t>
            </a:r>
          </a:p>
        </p:txBody>
      </p:sp>
      <p:sp>
        <p:nvSpPr>
          <p:cNvPr id="139268" name="Rectangle 4"/>
          <p:cNvSpPr>
            <a:spLocks noChangeArrowheads="1"/>
          </p:cNvSpPr>
          <p:nvPr/>
        </p:nvSpPr>
        <p:spPr bwMode="auto">
          <a:xfrm>
            <a:off x="533400" y="990600"/>
            <a:ext cx="1770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a:t>Rele Regulasi</a:t>
            </a:r>
            <a:r>
              <a:rPr lang="en-US" altLang="id-ID"/>
              <a:t> </a:t>
            </a:r>
          </a:p>
        </p:txBody>
      </p:sp>
      <p:sp>
        <p:nvSpPr>
          <p:cNvPr id="139269" name="Rectangle 5"/>
          <p:cNvSpPr>
            <a:spLocks noChangeArrowheads="1"/>
          </p:cNvSpPr>
          <p:nvPr/>
        </p:nvSpPr>
        <p:spPr bwMode="auto">
          <a:xfrm>
            <a:off x="533400" y="1371600"/>
            <a:ext cx="3679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a:t>Rele Sinkronisasi dan Recloser</a:t>
            </a:r>
            <a:r>
              <a:rPr lang="en-US" altLang="id-ID"/>
              <a:t> </a:t>
            </a:r>
          </a:p>
        </p:txBody>
      </p:sp>
      <p:sp>
        <p:nvSpPr>
          <p:cNvPr id="139270" name="Rectangle 6"/>
          <p:cNvSpPr>
            <a:spLocks noChangeArrowheads="1"/>
          </p:cNvSpPr>
          <p:nvPr/>
        </p:nvSpPr>
        <p:spPr bwMode="auto">
          <a:xfrm>
            <a:off x="533400" y="1752600"/>
            <a:ext cx="1936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a:t>Rele Pemantau</a:t>
            </a:r>
            <a:r>
              <a:rPr lang="en-US" altLang="id-ID"/>
              <a:t> </a:t>
            </a:r>
          </a:p>
        </p:txBody>
      </p:sp>
      <p:sp>
        <p:nvSpPr>
          <p:cNvPr id="139271" name="Rectangle 7"/>
          <p:cNvSpPr>
            <a:spLocks noChangeArrowheads="1"/>
          </p:cNvSpPr>
          <p:nvPr/>
        </p:nvSpPr>
        <p:spPr bwMode="auto">
          <a:xfrm>
            <a:off x="515938" y="2133600"/>
            <a:ext cx="1465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a:t>Rele Bantu</a:t>
            </a:r>
            <a:r>
              <a:rPr lang="en-US" altLang="id-ID"/>
              <a:t> </a:t>
            </a:r>
          </a:p>
        </p:txBody>
      </p:sp>
      <p:sp>
        <p:nvSpPr>
          <p:cNvPr id="139272" name="Rectangle 8"/>
          <p:cNvSpPr>
            <a:spLocks noChangeArrowheads="1"/>
          </p:cNvSpPr>
          <p:nvPr/>
        </p:nvSpPr>
        <p:spPr bwMode="auto">
          <a:xfrm>
            <a:off x="1752600" y="2133600"/>
            <a:ext cx="4251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id-ID"/>
              <a:t>, s</a:t>
            </a:r>
            <a:r>
              <a:rPr lang="id-ID" altLang="id-ID"/>
              <a:t>ecara umum ada 2 katagori, yaitu</a:t>
            </a:r>
            <a:r>
              <a:rPr lang="en-US" altLang="id-ID"/>
              <a:t> </a:t>
            </a:r>
          </a:p>
        </p:txBody>
      </p:sp>
      <p:sp>
        <p:nvSpPr>
          <p:cNvPr id="139273" name="Rectangle 9"/>
          <p:cNvSpPr>
            <a:spLocks noChangeArrowheads="1"/>
          </p:cNvSpPr>
          <p:nvPr/>
        </p:nvSpPr>
        <p:spPr bwMode="auto">
          <a:xfrm>
            <a:off x="1103313" y="2406650"/>
            <a:ext cx="2706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a:t>contact multiplication</a:t>
            </a:r>
            <a:r>
              <a:rPr lang="en-US" altLang="id-ID"/>
              <a:t> </a:t>
            </a:r>
          </a:p>
        </p:txBody>
      </p:sp>
      <p:sp>
        <p:nvSpPr>
          <p:cNvPr id="139274" name="Rectangle 10"/>
          <p:cNvSpPr>
            <a:spLocks noChangeArrowheads="1"/>
          </p:cNvSpPr>
          <p:nvPr/>
        </p:nvSpPr>
        <p:spPr bwMode="auto">
          <a:xfrm>
            <a:off x="1103313" y="2651125"/>
            <a:ext cx="19859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a:t>circuit isolation</a:t>
            </a:r>
            <a:r>
              <a:rPr lang="en-US" altLang="id-ID"/>
              <a:t> </a:t>
            </a:r>
          </a:p>
        </p:txBody>
      </p:sp>
      <p:sp>
        <p:nvSpPr>
          <p:cNvPr id="139275" name="Rectangle 11"/>
          <p:cNvSpPr>
            <a:spLocks noChangeArrowheads="1"/>
          </p:cNvSpPr>
          <p:nvPr/>
        </p:nvSpPr>
        <p:spPr bwMode="auto">
          <a:xfrm>
            <a:off x="152400" y="3032125"/>
            <a:ext cx="7756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a:t>Dalam sistem rele dan sistem kendali rele bantu diperlukan untuk:</a:t>
            </a:r>
            <a:r>
              <a:rPr lang="en-US" altLang="id-ID"/>
              <a:t> </a:t>
            </a:r>
          </a:p>
        </p:txBody>
      </p:sp>
      <p:sp>
        <p:nvSpPr>
          <p:cNvPr id="139276" name="Rectangle 12"/>
          <p:cNvSpPr>
            <a:spLocks noChangeArrowheads="1"/>
          </p:cNvSpPr>
          <p:nvPr/>
        </p:nvSpPr>
        <p:spPr bwMode="auto">
          <a:xfrm>
            <a:off x="1143000" y="3352800"/>
            <a:ext cx="308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id-ID"/>
              <a:t>Memperbanyak keluaran </a:t>
            </a:r>
          </a:p>
        </p:txBody>
      </p:sp>
      <p:sp>
        <p:nvSpPr>
          <p:cNvPr id="139277" name="Rectangle 13"/>
          <p:cNvSpPr>
            <a:spLocks noChangeArrowheads="1"/>
          </p:cNvSpPr>
          <p:nvPr/>
        </p:nvSpPr>
        <p:spPr bwMode="auto">
          <a:xfrm>
            <a:off x="1143000" y="3657600"/>
            <a:ext cx="7394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id-ID"/>
              <a:t>Kontak-kontak melayani arus/tegangan tinggi sistem sekunder </a:t>
            </a:r>
          </a:p>
        </p:txBody>
      </p:sp>
      <p:sp>
        <p:nvSpPr>
          <p:cNvPr id="139278" name="Rectangle 14"/>
          <p:cNvSpPr>
            <a:spLocks noChangeArrowheads="1"/>
          </p:cNvSpPr>
          <p:nvPr/>
        </p:nvSpPr>
        <p:spPr bwMode="auto">
          <a:xfrm>
            <a:off x="1143000" y="3962400"/>
            <a:ext cx="5803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_tradnl" altLang="id-ID"/>
              <a:t>Isolasi elektrik dan mekanik pada sirkit sekunder</a:t>
            </a:r>
            <a:r>
              <a:rPr lang="en-US" altLang="id-ID"/>
              <a:t> </a:t>
            </a:r>
          </a:p>
        </p:txBody>
      </p:sp>
      <p:sp>
        <p:nvSpPr>
          <p:cNvPr id="139279" name="Rectangle 15"/>
          <p:cNvSpPr>
            <a:spLocks noChangeArrowheads="1"/>
          </p:cNvSpPr>
          <p:nvPr/>
        </p:nvSpPr>
        <p:spPr bwMode="auto">
          <a:xfrm>
            <a:off x="152400" y="4495800"/>
            <a:ext cx="8134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_tradnl" altLang="id-ID">
                <a:solidFill>
                  <a:schemeClr val="accent2"/>
                </a:solidFill>
              </a:rPr>
              <a:t>Berdasarkan masukan yang diberikan, rele dapat diklasifikasikan sbb:</a:t>
            </a:r>
            <a:r>
              <a:rPr lang="en-US" altLang="id-ID">
                <a:solidFill>
                  <a:schemeClr val="accent2"/>
                </a:solidFill>
              </a:rPr>
              <a:t> </a:t>
            </a:r>
          </a:p>
        </p:txBody>
      </p:sp>
      <p:sp>
        <p:nvSpPr>
          <p:cNvPr id="139280" name="Rectangle 16"/>
          <p:cNvSpPr>
            <a:spLocks noChangeArrowheads="1"/>
          </p:cNvSpPr>
          <p:nvPr/>
        </p:nvSpPr>
        <p:spPr bwMode="auto">
          <a:xfrm>
            <a:off x="533400" y="4876800"/>
            <a:ext cx="735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_tradnl" altLang="id-ID"/>
              <a:t>arus</a:t>
            </a:r>
            <a:r>
              <a:rPr lang="en-US" altLang="id-ID"/>
              <a:t> </a:t>
            </a:r>
          </a:p>
        </p:txBody>
      </p:sp>
      <p:sp>
        <p:nvSpPr>
          <p:cNvPr id="139281" name="Rectangle 17"/>
          <p:cNvSpPr>
            <a:spLocks noChangeArrowheads="1"/>
          </p:cNvSpPr>
          <p:nvPr/>
        </p:nvSpPr>
        <p:spPr bwMode="auto">
          <a:xfrm>
            <a:off x="2830513" y="4876800"/>
            <a:ext cx="1284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_tradnl" altLang="id-ID"/>
              <a:t>tegangan</a:t>
            </a:r>
            <a:r>
              <a:rPr lang="en-US" altLang="id-ID"/>
              <a:t> </a:t>
            </a:r>
          </a:p>
        </p:txBody>
      </p:sp>
      <p:sp>
        <p:nvSpPr>
          <p:cNvPr id="139282" name="Rectangle 18"/>
          <p:cNvSpPr>
            <a:spLocks noChangeArrowheads="1"/>
          </p:cNvSpPr>
          <p:nvPr/>
        </p:nvSpPr>
        <p:spPr bwMode="auto">
          <a:xfrm>
            <a:off x="533400" y="5318125"/>
            <a:ext cx="12366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_tradnl" altLang="id-ID"/>
              <a:t>frekuensi</a:t>
            </a:r>
            <a:endParaRPr lang="en-US" altLang="id-ID"/>
          </a:p>
        </p:txBody>
      </p:sp>
      <p:sp>
        <p:nvSpPr>
          <p:cNvPr id="139283" name="Rectangle 19"/>
          <p:cNvSpPr>
            <a:spLocks noChangeArrowheads="1"/>
          </p:cNvSpPr>
          <p:nvPr/>
        </p:nvSpPr>
        <p:spPr bwMode="auto">
          <a:xfrm>
            <a:off x="2820988" y="5334000"/>
            <a:ext cx="11064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_tradnl" altLang="id-ID"/>
              <a:t>thermis</a:t>
            </a:r>
            <a:r>
              <a:rPr lang="en-US" altLang="id-ID"/>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39266"/>
                                        </p:tgtEl>
                                        <p:attrNameLst>
                                          <p:attrName>style.visibility</p:attrName>
                                        </p:attrNameLst>
                                      </p:cBhvr>
                                      <p:to>
                                        <p:strVal val="visible"/>
                                      </p:to>
                                    </p:set>
                                    <p:anim calcmode="lin" valueType="num">
                                      <p:cBhvr>
                                        <p:cTn id="7" dur="1000" fill="hold"/>
                                        <p:tgtEl>
                                          <p:spTgt spid="139266"/>
                                        </p:tgtEl>
                                        <p:attrNameLst>
                                          <p:attrName>ppt_x</p:attrName>
                                        </p:attrNameLst>
                                      </p:cBhvr>
                                      <p:tavLst>
                                        <p:tav tm="0">
                                          <p:val>
                                            <p:strVal val="#ppt_x-.2"/>
                                          </p:val>
                                        </p:tav>
                                        <p:tav tm="100000">
                                          <p:val>
                                            <p:strVal val="#ppt_x"/>
                                          </p:val>
                                        </p:tav>
                                      </p:tavLst>
                                    </p:anim>
                                    <p:anim calcmode="lin" valueType="num">
                                      <p:cBhvr>
                                        <p:cTn id="8" dur="1000" fill="hold"/>
                                        <p:tgtEl>
                                          <p:spTgt spid="13926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926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39267"/>
                                        </p:tgtEl>
                                        <p:attrNameLst>
                                          <p:attrName>style.visibility</p:attrName>
                                        </p:attrNameLst>
                                      </p:cBhvr>
                                      <p:to>
                                        <p:strVal val="visible"/>
                                      </p:to>
                                    </p:set>
                                    <p:anim calcmode="lin" valueType="num">
                                      <p:cBhvr>
                                        <p:cTn id="14" dur="1000" fill="hold"/>
                                        <p:tgtEl>
                                          <p:spTgt spid="139267"/>
                                        </p:tgtEl>
                                        <p:attrNameLst>
                                          <p:attrName>ppt_x</p:attrName>
                                        </p:attrNameLst>
                                      </p:cBhvr>
                                      <p:tavLst>
                                        <p:tav tm="0">
                                          <p:val>
                                            <p:strVal val="#ppt_x-.2"/>
                                          </p:val>
                                        </p:tav>
                                        <p:tav tm="100000">
                                          <p:val>
                                            <p:strVal val="#ppt_x"/>
                                          </p:val>
                                        </p:tav>
                                      </p:tavLst>
                                    </p:anim>
                                    <p:anim calcmode="lin" valueType="num">
                                      <p:cBhvr>
                                        <p:cTn id="15" dur="1000" fill="hold"/>
                                        <p:tgtEl>
                                          <p:spTgt spid="13926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3926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39268"/>
                                        </p:tgtEl>
                                        <p:attrNameLst>
                                          <p:attrName>style.visibility</p:attrName>
                                        </p:attrNameLst>
                                      </p:cBhvr>
                                      <p:to>
                                        <p:strVal val="visible"/>
                                      </p:to>
                                    </p:set>
                                    <p:anim calcmode="lin" valueType="num">
                                      <p:cBhvr>
                                        <p:cTn id="21" dur="1000" fill="hold"/>
                                        <p:tgtEl>
                                          <p:spTgt spid="139268"/>
                                        </p:tgtEl>
                                        <p:attrNameLst>
                                          <p:attrName>ppt_x</p:attrName>
                                        </p:attrNameLst>
                                      </p:cBhvr>
                                      <p:tavLst>
                                        <p:tav tm="0">
                                          <p:val>
                                            <p:strVal val="#ppt_x-.2"/>
                                          </p:val>
                                        </p:tav>
                                        <p:tav tm="100000">
                                          <p:val>
                                            <p:strVal val="#ppt_x"/>
                                          </p:val>
                                        </p:tav>
                                      </p:tavLst>
                                    </p:anim>
                                    <p:anim calcmode="lin" valueType="num">
                                      <p:cBhvr>
                                        <p:cTn id="22" dur="1000" fill="hold"/>
                                        <p:tgtEl>
                                          <p:spTgt spid="13926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3926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39269"/>
                                        </p:tgtEl>
                                        <p:attrNameLst>
                                          <p:attrName>style.visibility</p:attrName>
                                        </p:attrNameLst>
                                      </p:cBhvr>
                                      <p:to>
                                        <p:strVal val="visible"/>
                                      </p:to>
                                    </p:set>
                                    <p:anim calcmode="lin" valueType="num">
                                      <p:cBhvr>
                                        <p:cTn id="28" dur="1000" fill="hold"/>
                                        <p:tgtEl>
                                          <p:spTgt spid="139269"/>
                                        </p:tgtEl>
                                        <p:attrNameLst>
                                          <p:attrName>ppt_x</p:attrName>
                                        </p:attrNameLst>
                                      </p:cBhvr>
                                      <p:tavLst>
                                        <p:tav tm="0">
                                          <p:val>
                                            <p:strVal val="#ppt_x-.2"/>
                                          </p:val>
                                        </p:tav>
                                        <p:tav tm="100000">
                                          <p:val>
                                            <p:strVal val="#ppt_x"/>
                                          </p:val>
                                        </p:tav>
                                      </p:tavLst>
                                    </p:anim>
                                    <p:anim calcmode="lin" valueType="num">
                                      <p:cBhvr>
                                        <p:cTn id="29" dur="1000" fill="hold"/>
                                        <p:tgtEl>
                                          <p:spTgt spid="139269"/>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3926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139270"/>
                                        </p:tgtEl>
                                        <p:attrNameLst>
                                          <p:attrName>style.visibility</p:attrName>
                                        </p:attrNameLst>
                                      </p:cBhvr>
                                      <p:to>
                                        <p:strVal val="visible"/>
                                      </p:to>
                                    </p:set>
                                    <p:anim calcmode="lin" valueType="num">
                                      <p:cBhvr>
                                        <p:cTn id="35" dur="1000" fill="hold"/>
                                        <p:tgtEl>
                                          <p:spTgt spid="139270"/>
                                        </p:tgtEl>
                                        <p:attrNameLst>
                                          <p:attrName>ppt_x</p:attrName>
                                        </p:attrNameLst>
                                      </p:cBhvr>
                                      <p:tavLst>
                                        <p:tav tm="0">
                                          <p:val>
                                            <p:strVal val="#ppt_x-.2"/>
                                          </p:val>
                                        </p:tav>
                                        <p:tav tm="100000">
                                          <p:val>
                                            <p:strVal val="#ppt_x"/>
                                          </p:val>
                                        </p:tav>
                                      </p:tavLst>
                                    </p:anim>
                                    <p:anim calcmode="lin" valueType="num">
                                      <p:cBhvr>
                                        <p:cTn id="36" dur="1000" fill="hold"/>
                                        <p:tgtEl>
                                          <p:spTgt spid="139270"/>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3927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39271"/>
                                        </p:tgtEl>
                                        <p:attrNameLst>
                                          <p:attrName>style.visibility</p:attrName>
                                        </p:attrNameLst>
                                      </p:cBhvr>
                                      <p:to>
                                        <p:strVal val="visible"/>
                                      </p:to>
                                    </p:set>
                                    <p:anim calcmode="lin" valueType="num">
                                      <p:cBhvr>
                                        <p:cTn id="42" dur="1000" fill="hold"/>
                                        <p:tgtEl>
                                          <p:spTgt spid="139271"/>
                                        </p:tgtEl>
                                        <p:attrNameLst>
                                          <p:attrName>ppt_x</p:attrName>
                                        </p:attrNameLst>
                                      </p:cBhvr>
                                      <p:tavLst>
                                        <p:tav tm="0">
                                          <p:val>
                                            <p:strVal val="#ppt_x-.2"/>
                                          </p:val>
                                        </p:tav>
                                        <p:tav tm="100000">
                                          <p:val>
                                            <p:strVal val="#ppt_x"/>
                                          </p:val>
                                        </p:tav>
                                      </p:tavLst>
                                    </p:anim>
                                    <p:anim calcmode="lin" valueType="num">
                                      <p:cBhvr>
                                        <p:cTn id="43" dur="1000" fill="hold"/>
                                        <p:tgtEl>
                                          <p:spTgt spid="139271"/>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3927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8" presetClass="entr" presetSubtype="6" fill="hold" grpId="0" nodeType="clickEffect">
                                  <p:stCondLst>
                                    <p:cond delay="0"/>
                                  </p:stCondLst>
                                  <p:childTnLst>
                                    <p:set>
                                      <p:cBhvr>
                                        <p:cTn id="48" dur="1" fill="hold">
                                          <p:stCondLst>
                                            <p:cond delay="0"/>
                                          </p:stCondLst>
                                        </p:cTn>
                                        <p:tgtEl>
                                          <p:spTgt spid="139272"/>
                                        </p:tgtEl>
                                        <p:attrNameLst>
                                          <p:attrName>style.visibility</p:attrName>
                                        </p:attrNameLst>
                                      </p:cBhvr>
                                      <p:to>
                                        <p:strVal val="visible"/>
                                      </p:to>
                                    </p:set>
                                    <p:animEffect transition="in" filter="strips(downRight)">
                                      <p:cBhvr>
                                        <p:cTn id="49" dur="500"/>
                                        <p:tgtEl>
                                          <p:spTgt spid="13927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139273"/>
                                        </p:tgtEl>
                                        <p:attrNameLst>
                                          <p:attrName>style.visibility</p:attrName>
                                        </p:attrNameLst>
                                      </p:cBhvr>
                                      <p:to>
                                        <p:strVal val="visible"/>
                                      </p:to>
                                    </p:set>
                                    <p:anim calcmode="lin" valueType="num">
                                      <p:cBhvr>
                                        <p:cTn id="54" dur="1000" fill="hold"/>
                                        <p:tgtEl>
                                          <p:spTgt spid="139273"/>
                                        </p:tgtEl>
                                        <p:attrNameLst>
                                          <p:attrName>ppt_x</p:attrName>
                                        </p:attrNameLst>
                                      </p:cBhvr>
                                      <p:tavLst>
                                        <p:tav tm="0">
                                          <p:val>
                                            <p:strVal val="#ppt_x-.2"/>
                                          </p:val>
                                        </p:tav>
                                        <p:tav tm="100000">
                                          <p:val>
                                            <p:strVal val="#ppt_x"/>
                                          </p:val>
                                        </p:tav>
                                      </p:tavLst>
                                    </p:anim>
                                    <p:anim calcmode="lin" valueType="num">
                                      <p:cBhvr>
                                        <p:cTn id="55" dur="1000" fill="hold"/>
                                        <p:tgtEl>
                                          <p:spTgt spid="139273"/>
                                        </p:tgtEl>
                                        <p:attrNameLst>
                                          <p:attrName>ppt_y</p:attrName>
                                        </p:attrNameLst>
                                      </p:cBhvr>
                                      <p:tavLst>
                                        <p:tav tm="0">
                                          <p:val>
                                            <p:strVal val="#ppt_y"/>
                                          </p:val>
                                        </p:tav>
                                        <p:tav tm="100000">
                                          <p:val>
                                            <p:strVal val="#ppt_y"/>
                                          </p:val>
                                        </p:tav>
                                      </p:tavLst>
                                    </p:anim>
                                    <p:animEffect transition="in" filter="wipe(right)" prLst="gradientSize: 0.1">
                                      <p:cBhvr>
                                        <p:cTn id="56" dur="1000"/>
                                        <p:tgtEl>
                                          <p:spTgt spid="13927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8" presetClass="entr" presetSubtype="6" fill="hold" grpId="0" nodeType="clickEffect">
                                  <p:stCondLst>
                                    <p:cond delay="0"/>
                                  </p:stCondLst>
                                  <p:childTnLst>
                                    <p:set>
                                      <p:cBhvr>
                                        <p:cTn id="60" dur="1" fill="hold">
                                          <p:stCondLst>
                                            <p:cond delay="0"/>
                                          </p:stCondLst>
                                        </p:cTn>
                                        <p:tgtEl>
                                          <p:spTgt spid="139274"/>
                                        </p:tgtEl>
                                        <p:attrNameLst>
                                          <p:attrName>style.visibility</p:attrName>
                                        </p:attrNameLst>
                                      </p:cBhvr>
                                      <p:to>
                                        <p:strVal val="visible"/>
                                      </p:to>
                                    </p:set>
                                    <p:animEffect transition="in" filter="strips(downRight)">
                                      <p:cBhvr>
                                        <p:cTn id="61" dur="500"/>
                                        <p:tgtEl>
                                          <p:spTgt spid="139274"/>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8" presetClass="entr" presetSubtype="6" fill="hold" grpId="0" nodeType="clickEffect">
                                  <p:stCondLst>
                                    <p:cond delay="0"/>
                                  </p:stCondLst>
                                  <p:childTnLst>
                                    <p:set>
                                      <p:cBhvr>
                                        <p:cTn id="65" dur="1" fill="hold">
                                          <p:stCondLst>
                                            <p:cond delay="0"/>
                                          </p:stCondLst>
                                        </p:cTn>
                                        <p:tgtEl>
                                          <p:spTgt spid="139275"/>
                                        </p:tgtEl>
                                        <p:attrNameLst>
                                          <p:attrName>style.visibility</p:attrName>
                                        </p:attrNameLst>
                                      </p:cBhvr>
                                      <p:to>
                                        <p:strVal val="visible"/>
                                      </p:to>
                                    </p:set>
                                    <p:animEffect transition="in" filter="strips(downRight)">
                                      <p:cBhvr>
                                        <p:cTn id="66" dur="500"/>
                                        <p:tgtEl>
                                          <p:spTgt spid="139275"/>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9" presetClass="entr" presetSubtype="0" fill="hold" grpId="0" nodeType="clickEffect">
                                  <p:stCondLst>
                                    <p:cond delay="0"/>
                                  </p:stCondLst>
                                  <p:childTnLst>
                                    <p:set>
                                      <p:cBhvr>
                                        <p:cTn id="70" dur="1" fill="hold">
                                          <p:stCondLst>
                                            <p:cond delay="0"/>
                                          </p:stCondLst>
                                        </p:cTn>
                                        <p:tgtEl>
                                          <p:spTgt spid="139278"/>
                                        </p:tgtEl>
                                        <p:attrNameLst>
                                          <p:attrName>style.visibility</p:attrName>
                                        </p:attrNameLst>
                                      </p:cBhvr>
                                      <p:to>
                                        <p:strVal val="visible"/>
                                      </p:to>
                                    </p:set>
                                    <p:anim calcmode="lin" valueType="num">
                                      <p:cBhvr>
                                        <p:cTn id="71" dur="1000" fill="hold"/>
                                        <p:tgtEl>
                                          <p:spTgt spid="139278"/>
                                        </p:tgtEl>
                                        <p:attrNameLst>
                                          <p:attrName>ppt_x</p:attrName>
                                        </p:attrNameLst>
                                      </p:cBhvr>
                                      <p:tavLst>
                                        <p:tav tm="0">
                                          <p:val>
                                            <p:strVal val="#ppt_x-.2"/>
                                          </p:val>
                                        </p:tav>
                                        <p:tav tm="100000">
                                          <p:val>
                                            <p:strVal val="#ppt_x"/>
                                          </p:val>
                                        </p:tav>
                                      </p:tavLst>
                                    </p:anim>
                                    <p:anim calcmode="lin" valueType="num">
                                      <p:cBhvr>
                                        <p:cTn id="72" dur="1000" fill="hold"/>
                                        <p:tgtEl>
                                          <p:spTgt spid="139278"/>
                                        </p:tgtEl>
                                        <p:attrNameLst>
                                          <p:attrName>ppt_y</p:attrName>
                                        </p:attrNameLst>
                                      </p:cBhvr>
                                      <p:tavLst>
                                        <p:tav tm="0">
                                          <p:val>
                                            <p:strVal val="#ppt_y"/>
                                          </p:val>
                                        </p:tav>
                                        <p:tav tm="100000">
                                          <p:val>
                                            <p:strVal val="#ppt_y"/>
                                          </p:val>
                                        </p:tav>
                                      </p:tavLst>
                                    </p:anim>
                                    <p:animEffect transition="in" filter="wipe(right)" prLst="gradientSize: 0.1">
                                      <p:cBhvr>
                                        <p:cTn id="73" dur="1000"/>
                                        <p:tgtEl>
                                          <p:spTgt spid="139278"/>
                                        </p:tgtEl>
                                      </p:cBhvr>
                                    </p:animEffect>
                                  </p:childTnLst>
                                </p:cTn>
                              </p:par>
                              <p:par>
                                <p:cTn id="74" presetID="29" presetClass="entr" presetSubtype="0" fill="hold" grpId="0" nodeType="withEffect">
                                  <p:stCondLst>
                                    <p:cond delay="0"/>
                                  </p:stCondLst>
                                  <p:childTnLst>
                                    <p:set>
                                      <p:cBhvr>
                                        <p:cTn id="75" dur="1" fill="hold">
                                          <p:stCondLst>
                                            <p:cond delay="0"/>
                                          </p:stCondLst>
                                        </p:cTn>
                                        <p:tgtEl>
                                          <p:spTgt spid="139277"/>
                                        </p:tgtEl>
                                        <p:attrNameLst>
                                          <p:attrName>style.visibility</p:attrName>
                                        </p:attrNameLst>
                                      </p:cBhvr>
                                      <p:to>
                                        <p:strVal val="visible"/>
                                      </p:to>
                                    </p:set>
                                    <p:anim calcmode="lin" valueType="num">
                                      <p:cBhvr>
                                        <p:cTn id="76" dur="1000" fill="hold"/>
                                        <p:tgtEl>
                                          <p:spTgt spid="139277"/>
                                        </p:tgtEl>
                                        <p:attrNameLst>
                                          <p:attrName>ppt_x</p:attrName>
                                        </p:attrNameLst>
                                      </p:cBhvr>
                                      <p:tavLst>
                                        <p:tav tm="0">
                                          <p:val>
                                            <p:strVal val="#ppt_x-.2"/>
                                          </p:val>
                                        </p:tav>
                                        <p:tav tm="100000">
                                          <p:val>
                                            <p:strVal val="#ppt_x"/>
                                          </p:val>
                                        </p:tav>
                                      </p:tavLst>
                                    </p:anim>
                                    <p:anim calcmode="lin" valueType="num">
                                      <p:cBhvr>
                                        <p:cTn id="77" dur="1000" fill="hold"/>
                                        <p:tgtEl>
                                          <p:spTgt spid="139277"/>
                                        </p:tgtEl>
                                        <p:attrNameLst>
                                          <p:attrName>ppt_y</p:attrName>
                                        </p:attrNameLst>
                                      </p:cBhvr>
                                      <p:tavLst>
                                        <p:tav tm="0">
                                          <p:val>
                                            <p:strVal val="#ppt_y"/>
                                          </p:val>
                                        </p:tav>
                                        <p:tav tm="100000">
                                          <p:val>
                                            <p:strVal val="#ppt_y"/>
                                          </p:val>
                                        </p:tav>
                                      </p:tavLst>
                                    </p:anim>
                                    <p:animEffect transition="in" filter="wipe(right)" prLst="gradientSize: 0.1">
                                      <p:cBhvr>
                                        <p:cTn id="78" dur="1000"/>
                                        <p:tgtEl>
                                          <p:spTgt spid="139277"/>
                                        </p:tgtEl>
                                      </p:cBhvr>
                                    </p:animEffect>
                                  </p:childTnLst>
                                </p:cTn>
                              </p:par>
                              <p:par>
                                <p:cTn id="79" presetID="29" presetClass="entr" presetSubtype="0" fill="hold" grpId="0" nodeType="withEffect">
                                  <p:stCondLst>
                                    <p:cond delay="0"/>
                                  </p:stCondLst>
                                  <p:childTnLst>
                                    <p:set>
                                      <p:cBhvr>
                                        <p:cTn id="80" dur="1" fill="hold">
                                          <p:stCondLst>
                                            <p:cond delay="0"/>
                                          </p:stCondLst>
                                        </p:cTn>
                                        <p:tgtEl>
                                          <p:spTgt spid="139276"/>
                                        </p:tgtEl>
                                        <p:attrNameLst>
                                          <p:attrName>style.visibility</p:attrName>
                                        </p:attrNameLst>
                                      </p:cBhvr>
                                      <p:to>
                                        <p:strVal val="visible"/>
                                      </p:to>
                                    </p:set>
                                    <p:anim calcmode="lin" valueType="num">
                                      <p:cBhvr>
                                        <p:cTn id="81" dur="1000" fill="hold"/>
                                        <p:tgtEl>
                                          <p:spTgt spid="139276"/>
                                        </p:tgtEl>
                                        <p:attrNameLst>
                                          <p:attrName>ppt_x</p:attrName>
                                        </p:attrNameLst>
                                      </p:cBhvr>
                                      <p:tavLst>
                                        <p:tav tm="0">
                                          <p:val>
                                            <p:strVal val="#ppt_x-.2"/>
                                          </p:val>
                                        </p:tav>
                                        <p:tav tm="100000">
                                          <p:val>
                                            <p:strVal val="#ppt_x"/>
                                          </p:val>
                                        </p:tav>
                                      </p:tavLst>
                                    </p:anim>
                                    <p:anim calcmode="lin" valueType="num">
                                      <p:cBhvr>
                                        <p:cTn id="82" dur="1000" fill="hold"/>
                                        <p:tgtEl>
                                          <p:spTgt spid="139276"/>
                                        </p:tgtEl>
                                        <p:attrNameLst>
                                          <p:attrName>ppt_y</p:attrName>
                                        </p:attrNameLst>
                                      </p:cBhvr>
                                      <p:tavLst>
                                        <p:tav tm="0">
                                          <p:val>
                                            <p:strVal val="#ppt_y"/>
                                          </p:val>
                                        </p:tav>
                                        <p:tav tm="100000">
                                          <p:val>
                                            <p:strVal val="#ppt_y"/>
                                          </p:val>
                                        </p:tav>
                                      </p:tavLst>
                                    </p:anim>
                                    <p:animEffect transition="in" filter="wipe(right)" prLst="gradientSize: 0.1">
                                      <p:cBhvr>
                                        <p:cTn id="83" dur="1000"/>
                                        <p:tgtEl>
                                          <p:spTgt spid="139276"/>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9" presetClass="entr" presetSubtype="0" fill="hold" grpId="0" nodeType="clickEffect">
                                  <p:stCondLst>
                                    <p:cond delay="0"/>
                                  </p:stCondLst>
                                  <p:childTnLst>
                                    <p:set>
                                      <p:cBhvr>
                                        <p:cTn id="87" dur="1" fill="hold">
                                          <p:stCondLst>
                                            <p:cond delay="0"/>
                                          </p:stCondLst>
                                        </p:cTn>
                                        <p:tgtEl>
                                          <p:spTgt spid="139279"/>
                                        </p:tgtEl>
                                        <p:attrNameLst>
                                          <p:attrName>style.visibility</p:attrName>
                                        </p:attrNameLst>
                                      </p:cBhvr>
                                      <p:to>
                                        <p:strVal val="visible"/>
                                      </p:to>
                                    </p:set>
                                    <p:anim calcmode="lin" valueType="num">
                                      <p:cBhvr>
                                        <p:cTn id="88" dur="1000" fill="hold"/>
                                        <p:tgtEl>
                                          <p:spTgt spid="139279"/>
                                        </p:tgtEl>
                                        <p:attrNameLst>
                                          <p:attrName>ppt_x</p:attrName>
                                        </p:attrNameLst>
                                      </p:cBhvr>
                                      <p:tavLst>
                                        <p:tav tm="0">
                                          <p:val>
                                            <p:strVal val="#ppt_x-.2"/>
                                          </p:val>
                                        </p:tav>
                                        <p:tav tm="100000">
                                          <p:val>
                                            <p:strVal val="#ppt_x"/>
                                          </p:val>
                                        </p:tav>
                                      </p:tavLst>
                                    </p:anim>
                                    <p:anim calcmode="lin" valueType="num">
                                      <p:cBhvr>
                                        <p:cTn id="89" dur="1000" fill="hold"/>
                                        <p:tgtEl>
                                          <p:spTgt spid="139279"/>
                                        </p:tgtEl>
                                        <p:attrNameLst>
                                          <p:attrName>ppt_y</p:attrName>
                                        </p:attrNameLst>
                                      </p:cBhvr>
                                      <p:tavLst>
                                        <p:tav tm="0">
                                          <p:val>
                                            <p:strVal val="#ppt_y"/>
                                          </p:val>
                                        </p:tav>
                                        <p:tav tm="100000">
                                          <p:val>
                                            <p:strVal val="#ppt_y"/>
                                          </p:val>
                                        </p:tav>
                                      </p:tavLst>
                                    </p:anim>
                                    <p:animEffect transition="in" filter="wipe(right)" prLst="gradientSize: 0.1">
                                      <p:cBhvr>
                                        <p:cTn id="90" dur="1000"/>
                                        <p:tgtEl>
                                          <p:spTgt spid="139279"/>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29" presetClass="entr" presetSubtype="0" fill="hold" grpId="0" nodeType="clickEffect">
                                  <p:stCondLst>
                                    <p:cond delay="0"/>
                                  </p:stCondLst>
                                  <p:childTnLst>
                                    <p:set>
                                      <p:cBhvr>
                                        <p:cTn id="94" dur="1" fill="hold">
                                          <p:stCondLst>
                                            <p:cond delay="0"/>
                                          </p:stCondLst>
                                        </p:cTn>
                                        <p:tgtEl>
                                          <p:spTgt spid="139280"/>
                                        </p:tgtEl>
                                        <p:attrNameLst>
                                          <p:attrName>style.visibility</p:attrName>
                                        </p:attrNameLst>
                                      </p:cBhvr>
                                      <p:to>
                                        <p:strVal val="visible"/>
                                      </p:to>
                                    </p:set>
                                    <p:anim calcmode="lin" valueType="num">
                                      <p:cBhvr>
                                        <p:cTn id="95" dur="1000" fill="hold"/>
                                        <p:tgtEl>
                                          <p:spTgt spid="139280"/>
                                        </p:tgtEl>
                                        <p:attrNameLst>
                                          <p:attrName>ppt_x</p:attrName>
                                        </p:attrNameLst>
                                      </p:cBhvr>
                                      <p:tavLst>
                                        <p:tav tm="0">
                                          <p:val>
                                            <p:strVal val="#ppt_x-.2"/>
                                          </p:val>
                                        </p:tav>
                                        <p:tav tm="100000">
                                          <p:val>
                                            <p:strVal val="#ppt_x"/>
                                          </p:val>
                                        </p:tav>
                                      </p:tavLst>
                                    </p:anim>
                                    <p:anim calcmode="lin" valueType="num">
                                      <p:cBhvr>
                                        <p:cTn id="96" dur="1000" fill="hold"/>
                                        <p:tgtEl>
                                          <p:spTgt spid="139280"/>
                                        </p:tgtEl>
                                        <p:attrNameLst>
                                          <p:attrName>ppt_y</p:attrName>
                                        </p:attrNameLst>
                                      </p:cBhvr>
                                      <p:tavLst>
                                        <p:tav tm="0">
                                          <p:val>
                                            <p:strVal val="#ppt_y"/>
                                          </p:val>
                                        </p:tav>
                                        <p:tav tm="100000">
                                          <p:val>
                                            <p:strVal val="#ppt_y"/>
                                          </p:val>
                                        </p:tav>
                                      </p:tavLst>
                                    </p:anim>
                                    <p:animEffect transition="in" filter="wipe(right)" prLst="gradientSize: 0.1">
                                      <p:cBhvr>
                                        <p:cTn id="97" dur="1000"/>
                                        <p:tgtEl>
                                          <p:spTgt spid="139280"/>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9" presetClass="entr" presetSubtype="0" fill="hold" grpId="0" nodeType="clickEffect">
                                  <p:stCondLst>
                                    <p:cond delay="0"/>
                                  </p:stCondLst>
                                  <p:childTnLst>
                                    <p:set>
                                      <p:cBhvr>
                                        <p:cTn id="101" dur="1" fill="hold">
                                          <p:stCondLst>
                                            <p:cond delay="0"/>
                                          </p:stCondLst>
                                        </p:cTn>
                                        <p:tgtEl>
                                          <p:spTgt spid="139281"/>
                                        </p:tgtEl>
                                        <p:attrNameLst>
                                          <p:attrName>style.visibility</p:attrName>
                                        </p:attrNameLst>
                                      </p:cBhvr>
                                      <p:to>
                                        <p:strVal val="visible"/>
                                      </p:to>
                                    </p:set>
                                    <p:anim calcmode="lin" valueType="num">
                                      <p:cBhvr>
                                        <p:cTn id="102" dur="1000" fill="hold"/>
                                        <p:tgtEl>
                                          <p:spTgt spid="139281"/>
                                        </p:tgtEl>
                                        <p:attrNameLst>
                                          <p:attrName>ppt_x</p:attrName>
                                        </p:attrNameLst>
                                      </p:cBhvr>
                                      <p:tavLst>
                                        <p:tav tm="0">
                                          <p:val>
                                            <p:strVal val="#ppt_x-.2"/>
                                          </p:val>
                                        </p:tav>
                                        <p:tav tm="100000">
                                          <p:val>
                                            <p:strVal val="#ppt_x"/>
                                          </p:val>
                                        </p:tav>
                                      </p:tavLst>
                                    </p:anim>
                                    <p:anim calcmode="lin" valueType="num">
                                      <p:cBhvr>
                                        <p:cTn id="103" dur="1000" fill="hold"/>
                                        <p:tgtEl>
                                          <p:spTgt spid="139281"/>
                                        </p:tgtEl>
                                        <p:attrNameLst>
                                          <p:attrName>ppt_y</p:attrName>
                                        </p:attrNameLst>
                                      </p:cBhvr>
                                      <p:tavLst>
                                        <p:tav tm="0">
                                          <p:val>
                                            <p:strVal val="#ppt_y"/>
                                          </p:val>
                                        </p:tav>
                                        <p:tav tm="100000">
                                          <p:val>
                                            <p:strVal val="#ppt_y"/>
                                          </p:val>
                                        </p:tav>
                                      </p:tavLst>
                                    </p:anim>
                                    <p:animEffect transition="in" filter="wipe(right)" prLst="gradientSize: 0.1">
                                      <p:cBhvr>
                                        <p:cTn id="104" dur="1000"/>
                                        <p:tgtEl>
                                          <p:spTgt spid="139281"/>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9" presetClass="entr" presetSubtype="0" fill="hold" grpId="0" nodeType="clickEffect">
                                  <p:stCondLst>
                                    <p:cond delay="0"/>
                                  </p:stCondLst>
                                  <p:childTnLst>
                                    <p:set>
                                      <p:cBhvr>
                                        <p:cTn id="108" dur="1" fill="hold">
                                          <p:stCondLst>
                                            <p:cond delay="0"/>
                                          </p:stCondLst>
                                        </p:cTn>
                                        <p:tgtEl>
                                          <p:spTgt spid="139282"/>
                                        </p:tgtEl>
                                        <p:attrNameLst>
                                          <p:attrName>style.visibility</p:attrName>
                                        </p:attrNameLst>
                                      </p:cBhvr>
                                      <p:to>
                                        <p:strVal val="visible"/>
                                      </p:to>
                                    </p:set>
                                    <p:anim calcmode="lin" valueType="num">
                                      <p:cBhvr>
                                        <p:cTn id="109" dur="1000" fill="hold"/>
                                        <p:tgtEl>
                                          <p:spTgt spid="139282"/>
                                        </p:tgtEl>
                                        <p:attrNameLst>
                                          <p:attrName>ppt_x</p:attrName>
                                        </p:attrNameLst>
                                      </p:cBhvr>
                                      <p:tavLst>
                                        <p:tav tm="0">
                                          <p:val>
                                            <p:strVal val="#ppt_x-.2"/>
                                          </p:val>
                                        </p:tav>
                                        <p:tav tm="100000">
                                          <p:val>
                                            <p:strVal val="#ppt_x"/>
                                          </p:val>
                                        </p:tav>
                                      </p:tavLst>
                                    </p:anim>
                                    <p:anim calcmode="lin" valueType="num">
                                      <p:cBhvr>
                                        <p:cTn id="110" dur="1000" fill="hold"/>
                                        <p:tgtEl>
                                          <p:spTgt spid="139282"/>
                                        </p:tgtEl>
                                        <p:attrNameLst>
                                          <p:attrName>ppt_y</p:attrName>
                                        </p:attrNameLst>
                                      </p:cBhvr>
                                      <p:tavLst>
                                        <p:tav tm="0">
                                          <p:val>
                                            <p:strVal val="#ppt_y"/>
                                          </p:val>
                                        </p:tav>
                                        <p:tav tm="100000">
                                          <p:val>
                                            <p:strVal val="#ppt_y"/>
                                          </p:val>
                                        </p:tav>
                                      </p:tavLst>
                                    </p:anim>
                                    <p:animEffect transition="in" filter="wipe(right)" prLst="gradientSize: 0.1">
                                      <p:cBhvr>
                                        <p:cTn id="111" dur="1000"/>
                                        <p:tgtEl>
                                          <p:spTgt spid="139282"/>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9" presetClass="entr" presetSubtype="0" fill="hold" grpId="0" nodeType="clickEffect">
                                  <p:stCondLst>
                                    <p:cond delay="0"/>
                                  </p:stCondLst>
                                  <p:childTnLst>
                                    <p:set>
                                      <p:cBhvr>
                                        <p:cTn id="115" dur="1" fill="hold">
                                          <p:stCondLst>
                                            <p:cond delay="0"/>
                                          </p:stCondLst>
                                        </p:cTn>
                                        <p:tgtEl>
                                          <p:spTgt spid="139283"/>
                                        </p:tgtEl>
                                        <p:attrNameLst>
                                          <p:attrName>style.visibility</p:attrName>
                                        </p:attrNameLst>
                                      </p:cBhvr>
                                      <p:to>
                                        <p:strVal val="visible"/>
                                      </p:to>
                                    </p:set>
                                    <p:anim calcmode="lin" valueType="num">
                                      <p:cBhvr>
                                        <p:cTn id="116" dur="1000" fill="hold"/>
                                        <p:tgtEl>
                                          <p:spTgt spid="139283"/>
                                        </p:tgtEl>
                                        <p:attrNameLst>
                                          <p:attrName>ppt_x</p:attrName>
                                        </p:attrNameLst>
                                      </p:cBhvr>
                                      <p:tavLst>
                                        <p:tav tm="0">
                                          <p:val>
                                            <p:strVal val="#ppt_x-.2"/>
                                          </p:val>
                                        </p:tav>
                                        <p:tav tm="100000">
                                          <p:val>
                                            <p:strVal val="#ppt_x"/>
                                          </p:val>
                                        </p:tav>
                                      </p:tavLst>
                                    </p:anim>
                                    <p:anim calcmode="lin" valueType="num">
                                      <p:cBhvr>
                                        <p:cTn id="117" dur="1000" fill="hold"/>
                                        <p:tgtEl>
                                          <p:spTgt spid="139283"/>
                                        </p:tgtEl>
                                        <p:attrNameLst>
                                          <p:attrName>ppt_y</p:attrName>
                                        </p:attrNameLst>
                                      </p:cBhvr>
                                      <p:tavLst>
                                        <p:tav tm="0">
                                          <p:val>
                                            <p:strVal val="#ppt_y"/>
                                          </p:val>
                                        </p:tav>
                                        <p:tav tm="100000">
                                          <p:val>
                                            <p:strVal val="#ppt_y"/>
                                          </p:val>
                                        </p:tav>
                                      </p:tavLst>
                                    </p:anim>
                                    <p:animEffect transition="in" filter="wipe(right)" prLst="gradientSize: 0.1">
                                      <p:cBhvr>
                                        <p:cTn id="118" dur="1000"/>
                                        <p:tgtEl>
                                          <p:spTgt spid="139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 grpId="0"/>
      <p:bldP spid="139267" grpId="0"/>
      <p:bldP spid="139268" grpId="0"/>
      <p:bldP spid="139269" grpId="0"/>
      <p:bldP spid="139270" grpId="0"/>
      <p:bldP spid="139271" grpId="0"/>
      <p:bldP spid="139272" grpId="0"/>
      <p:bldP spid="139273" grpId="0"/>
      <p:bldP spid="139274" grpId="0"/>
      <p:bldP spid="139275" grpId="0"/>
      <p:bldP spid="139276" grpId="0"/>
      <p:bldP spid="139277" grpId="0"/>
      <p:bldP spid="139278" grpId="0"/>
      <p:bldP spid="139279" grpId="0"/>
      <p:bldP spid="139280" grpId="0"/>
      <p:bldP spid="139281" grpId="0"/>
      <p:bldP spid="139282" grpId="0"/>
      <p:bldP spid="139283" grpId="0"/>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210</a:t>
            </a:fld>
            <a:endParaRPr lang="en-US" altLang="id-ID"/>
          </a:p>
        </p:txBody>
      </p:sp>
      <p:sp>
        <p:nvSpPr>
          <p:cNvPr id="2" name="Rectangle 1"/>
          <p:cNvSpPr/>
          <p:nvPr/>
        </p:nvSpPr>
        <p:spPr>
          <a:xfrm>
            <a:off x="20855" y="228600"/>
            <a:ext cx="8382000" cy="400110"/>
          </a:xfrm>
          <a:prstGeom prst="rect">
            <a:avLst/>
          </a:prstGeom>
        </p:spPr>
        <p:txBody>
          <a:bodyPr wrap="square">
            <a:spAutoFit/>
          </a:bodyPr>
          <a:lstStyle/>
          <a:p>
            <a:pPr marL="179705" algn="just">
              <a:spcAft>
                <a:spcPts val="0"/>
              </a:spcAft>
            </a:pPr>
            <a:r>
              <a:rPr lang="es-ES_tradnl" b="1" cap="all" dirty="0">
                <a:latin typeface="Tempus Sans ITC" panose="04020404030D07020202" pitchFamily="82" charset="0"/>
                <a:ea typeface="Times New Roman" panose="02020603050405020304" pitchFamily="18" charset="0"/>
              </a:rPr>
              <a:t>8. 11	HUBUNGAN KHUSUS RELE DIFERENSIAL TRANSFORMATOR</a:t>
            </a:r>
            <a:endParaRPr lang="en-US" sz="1100"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397042" y="685800"/>
            <a:ext cx="8305800" cy="3785652"/>
          </a:xfrm>
          <a:prstGeom prst="rect">
            <a:avLst/>
          </a:prstGeom>
        </p:spPr>
        <p:txBody>
          <a:bodyPr wrap="square">
            <a:spAutoFit/>
          </a:bodyPr>
          <a:lstStyle/>
          <a:p>
            <a:pPr algn="just">
              <a:spcAft>
                <a:spcPts val="0"/>
              </a:spcAft>
            </a:pPr>
            <a:r>
              <a:rPr lang="es-ES_tradnl" dirty="0" err="1" smtClean="0">
                <a:latin typeface="Tempus Sans ITC" panose="04020404030D07020202" pitchFamily="82" charset="0"/>
                <a:ea typeface="Times New Roman" panose="02020603050405020304" pitchFamily="18" charset="0"/>
              </a:rPr>
              <a:t>Kadangkala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mungkin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diperlukan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untuk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menggunakan</a:t>
            </a:r>
            <a:r>
              <a:rPr lang="es-ES_tradnl" dirty="0" smtClean="0">
                <a:latin typeface="Tempus Sans ITC" panose="04020404030D07020202" pitchFamily="82" charset="0"/>
                <a:ea typeface="Times New Roman" panose="02020603050405020304" pitchFamily="18" charset="0"/>
              </a:rPr>
              <a:t> CT </a:t>
            </a:r>
            <a:r>
              <a:rPr lang="es-ES_tradnl" dirty="0" err="1" smtClean="0">
                <a:latin typeface="Tempus Sans ITC" panose="04020404030D07020202" pitchFamily="82" charset="0"/>
                <a:ea typeface="Times New Roman" panose="02020603050405020304" pitchFamily="18" charset="0"/>
              </a:rPr>
              <a:t>hubungan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bintang</a:t>
            </a:r>
            <a:r>
              <a:rPr lang="es-ES_tradnl" dirty="0" smtClean="0">
                <a:latin typeface="Tempus Sans ITC" panose="04020404030D07020202" pitchFamily="82" charset="0"/>
                <a:ea typeface="Times New Roman" panose="02020603050405020304" pitchFamily="18" charset="0"/>
              </a:rPr>
              <a:t> pada </a:t>
            </a:r>
            <a:r>
              <a:rPr lang="es-ES_tradnl" dirty="0" err="1" smtClean="0">
                <a:latin typeface="Tempus Sans ITC" panose="04020404030D07020202" pitchFamily="82" charset="0"/>
                <a:ea typeface="Times New Roman" panose="02020603050405020304" pitchFamily="18" charset="0"/>
              </a:rPr>
              <a:t>sebuah</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sirkit</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wyei</a:t>
            </a:r>
            <a:r>
              <a:rPr lang="es-ES_tradnl" dirty="0" smtClean="0">
                <a:latin typeface="Tempus Sans ITC" panose="04020404030D07020202" pitchFamily="82" charset="0"/>
                <a:ea typeface="Times New Roman" panose="02020603050405020304" pitchFamily="18" charset="0"/>
              </a:rPr>
              <a:t> yang </a:t>
            </a:r>
            <a:r>
              <a:rPr lang="es-ES_tradnl" dirty="0" err="1" smtClean="0">
                <a:latin typeface="Tempus Sans ITC" panose="04020404030D07020202" pitchFamily="82" charset="0"/>
                <a:ea typeface="Times New Roman" panose="02020603050405020304" pitchFamily="18" charset="0"/>
              </a:rPr>
              <a:t>ditanahkan</a:t>
            </a:r>
            <a:r>
              <a:rPr lang="es-ES_tradnl" dirty="0" smtClean="0">
                <a:latin typeface="Tempus Sans ITC" panose="04020404030D07020202" pitchFamily="82" charset="0"/>
                <a:ea typeface="Times New Roman" panose="02020603050405020304" pitchFamily="18" charset="0"/>
              </a:rPr>
              <a:t> pada </a:t>
            </a:r>
            <a:r>
              <a:rPr lang="es-ES_tradnl" dirty="0" err="1" smtClean="0">
                <a:latin typeface="Tempus Sans ITC" panose="04020404030D07020202" pitchFamily="82" charset="0"/>
                <a:ea typeface="Times New Roman" panose="02020603050405020304" pitchFamily="18" charset="0"/>
              </a:rPr>
              <a:t>skema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diferensial</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dibanding</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menggunakan</a:t>
            </a:r>
            <a:r>
              <a:rPr lang="es-ES_tradnl" dirty="0" smtClean="0">
                <a:latin typeface="Tempus Sans ITC" panose="04020404030D07020202" pitchFamily="82" charset="0"/>
                <a:ea typeface="Times New Roman" panose="02020603050405020304" pitchFamily="18" charset="0"/>
              </a:rPr>
              <a:t> CT </a:t>
            </a:r>
            <a:r>
              <a:rPr lang="es-ES_tradnl" dirty="0" err="1" smtClean="0">
                <a:latin typeface="Tempus Sans ITC" panose="04020404030D07020202" pitchFamily="82" charset="0"/>
                <a:ea typeface="Times New Roman" panose="02020603050405020304" pitchFamily="18" charset="0"/>
              </a:rPr>
              <a:t>hubungan</a:t>
            </a:r>
            <a:r>
              <a:rPr lang="es-ES_tradnl" dirty="0" smtClean="0">
                <a:latin typeface="Tempus Sans ITC" panose="04020404030D07020202" pitchFamily="82" charset="0"/>
                <a:ea typeface="Times New Roman" panose="02020603050405020304" pitchFamily="18" charset="0"/>
              </a:rPr>
              <a:t> delta. </a:t>
            </a:r>
            <a:r>
              <a:rPr lang="es-ES_tradnl" dirty="0" err="1" smtClean="0">
                <a:latin typeface="Tempus Sans ITC" panose="04020404030D07020202" pitchFamily="82" charset="0"/>
                <a:ea typeface="Times New Roman" panose="02020603050405020304" pitchFamily="18" charset="0"/>
              </a:rPr>
              <a:t>Hal</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ini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dapat</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terjadi</a:t>
            </a:r>
            <a:r>
              <a:rPr lang="es-ES_tradnl" dirty="0" smtClean="0">
                <a:latin typeface="Tempus Sans ITC" panose="04020404030D07020202" pitchFamily="82" charset="0"/>
                <a:ea typeface="Times New Roman" panose="02020603050405020304" pitchFamily="18" charset="0"/>
              </a:rPr>
              <a:t> pada </a:t>
            </a:r>
            <a:r>
              <a:rPr lang="es-ES_tradnl" dirty="0" err="1" smtClean="0">
                <a:latin typeface="Tempus Sans ITC" panose="04020404030D07020202" pitchFamily="82" charset="0"/>
                <a:ea typeface="Times New Roman" panose="02020603050405020304" pitchFamily="18" charset="0"/>
              </a:rPr>
              <a:t>aplikasi</a:t>
            </a:r>
            <a:r>
              <a:rPr lang="es-ES_tradnl" dirty="0" smtClean="0">
                <a:latin typeface="Tempus Sans ITC" panose="04020404030D07020202" pitchFamily="82" charset="0"/>
                <a:ea typeface="Times New Roman" panose="02020603050405020304" pitchFamily="18" charset="0"/>
              </a:rPr>
              <a:t> dimana zona </a:t>
            </a:r>
            <a:r>
              <a:rPr lang="es-ES_tradnl" dirty="0" err="1" smtClean="0">
                <a:latin typeface="Tempus Sans ITC" panose="04020404030D07020202" pitchFamily="82" charset="0"/>
                <a:ea typeface="Times New Roman" panose="02020603050405020304" pitchFamily="18" charset="0"/>
              </a:rPr>
              <a:t>diferensial</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diterapkan</a:t>
            </a:r>
            <a:r>
              <a:rPr lang="es-ES_tradnl" dirty="0" smtClean="0">
                <a:latin typeface="Tempus Sans ITC" panose="04020404030D07020202" pitchFamily="82" charset="0"/>
                <a:ea typeface="Times New Roman" panose="02020603050405020304" pitchFamily="18" charset="0"/>
              </a:rPr>
              <a:t> pada </a:t>
            </a:r>
            <a:r>
              <a:rPr lang="es-ES_tradnl" dirty="0" err="1" smtClean="0">
                <a:latin typeface="Tempus Sans ITC" panose="04020404030D07020202" pitchFamily="82" charset="0"/>
                <a:ea typeface="Times New Roman" panose="02020603050405020304" pitchFamily="18" charset="0"/>
              </a:rPr>
              <a:t>beberapa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bank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transformator</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Untuk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itu</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perhatian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pertama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adalah</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kemungkinan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suatu</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inrus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simpatitik</a:t>
            </a:r>
            <a:r>
              <a:rPr lang="es-ES_tradnl" dirty="0" smtClean="0">
                <a:latin typeface="Tempus Sans ITC" panose="04020404030D07020202" pitchFamily="82" charset="0"/>
                <a:ea typeface="Times New Roman" panose="02020603050405020304" pitchFamily="18" charset="0"/>
              </a:rPr>
              <a:t>. Zona </a:t>
            </a:r>
            <a:r>
              <a:rPr lang="es-ES_tradnl" dirty="0" err="1" smtClean="0">
                <a:latin typeface="Tempus Sans ITC" panose="04020404030D07020202" pitchFamily="82" charset="0"/>
                <a:ea typeface="Times New Roman" panose="02020603050405020304" pitchFamily="18" charset="0"/>
              </a:rPr>
              <a:t>harus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dipelajari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untuk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melihat</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apakah</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ada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kemungkinan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beroperasi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dalam</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kondisi</a:t>
            </a:r>
            <a:r>
              <a:rPr lang="es-ES_tradnl" dirty="0" smtClean="0">
                <a:latin typeface="Tempus Sans ITC" panose="04020404030D07020202" pitchFamily="82" charset="0"/>
                <a:ea typeface="Times New Roman" panose="02020603050405020304" pitchFamily="18" charset="0"/>
              </a:rPr>
              <a:t> dimana </a:t>
            </a:r>
            <a:r>
              <a:rPr lang="es-ES_tradnl" dirty="0" err="1" smtClean="0">
                <a:latin typeface="Tempus Sans ITC" panose="04020404030D07020202" pitchFamily="82" charset="0"/>
                <a:ea typeface="Times New Roman" panose="02020603050405020304" pitchFamily="18" charset="0"/>
              </a:rPr>
              <a:t>salah</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satu</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bank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dapat</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energise</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diikuti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oleh</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energise</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bank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transformator</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kedua</a:t>
            </a:r>
            <a:r>
              <a:rPr lang="es-ES_tradnl" dirty="0" smtClean="0">
                <a:latin typeface="Tempus Sans ITC" panose="04020404030D07020202" pitchFamily="82" charset="0"/>
                <a:ea typeface="Times New Roman" panose="02020603050405020304" pitchFamily="18" charset="0"/>
              </a:rPr>
              <a:t>. Apabila </a:t>
            </a:r>
            <a:r>
              <a:rPr lang="es-ES_tradnl" dirty="0" err="1" smtClean="0">
                <a:latin typeface="Tempus Sans ITC" panose="04020404030D07020202" pitchFamily="82" charset="0"/>
                <a:ea typeface="Times New Roman" panose="02020603050405020304" pitchFamily="18" charset="0"/>
              </a:rPr>
              <a:t>kedua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bank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transformator</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dalam</a:t>
            </a:r>
            <a:r>
              <a:rPr lang="es-ES_tradnl" dirty="0" smtClean="0">
                <a:latin typeface="Tempus Sans ITC" panose="04020404030D07020202" pitchFamily="82" charset="0"/>
                <a:ea typeface="Times New Roman" panose="02020603050405020304" pitchFamily="18" charset="0"/>
              </a:rPr>
              <a:t> zona </a:t>
            </a:r>
            <a:r>
              <a:rPr lang="es-ES_tradnl" dirty="0" err="1" smtClean="0">
                <a:latin typeface="Tempus Sans ITC" panose="04020404030D07020202" pitchFamily="82" charset="0"/>
                <a:ea typeface="Times New Roman" panose="02020603050405020304" pitchFamily="18" charset="0"/>
              </a:rPr>
              <a:t>proteksi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selalu</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energise</a:t>
            </a:r>
            <a:r>
              <a:rPr lang="es-ES_tradnl" dirty="0" smtClean="0">
                <a:latin typeface="Tempus Sans ITC" panose="04020404030D07020202" pitchFamily="82" charset="0"/>
                <a:ea typeface="Times New Roman" panose="02020603050405020304" pitchFamily="18" charset="0"/>
              </a:rPr>
              <a:t> secara </a:t>
            </a:r>
            <a:r>
              <a:rPr lang="es-ES_tradnl" dirty="0" err="1" smtClean="0">
                <a:latin typeface="Tempus Sans ITC" panose="04020404030D07020202" pitchFamily="82" charset="0"/>
                <a:ea typeface="Times New Roman" panose="02020603050405020304" pitchFamily="18" charset="0"/>
              </a:rPr>
              <a:t>bersamaan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inrus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simpatitik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tidak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akan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terjadi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Kebanyakan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dari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kasus</a:t>
            </a:r>
            <a:r>
              <a:rPr lang="es-ES_tradnl" dirty="0" smtClean="0">
                <a:latin typeface="Tempus Sans ITC" panose="04020404030D07020202" pitchFamily="82" charset="0"/>
                <a:ea typeface="Times New Roman" panose="02020603050405020304" pitchFamily="18" charset="0"/>
              </a:rPr>
              <a:t> yang </a:t>
            </a:r>
            <a:r>
              <a:rPr lang="es-ES_tradnl" dirty="0" err="1" smtClean="0">
                <a:latin typeface="Tempus Sans ITC" panose="04020404030D07020202" pitchFamily="82" charset="0"/>
                <a:ea typeface="Times New Roman" panose="02020603050405020304" pitchFamily="18" charset="0"/>
              </a:rPr>
              <a:t>terjadi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merupakan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hasil</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dari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pengurangan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pemutus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tenaga</a:t>
            </a:r>
            <a:r>
              <a:rPr lang="es-ES_tradnl" dirty="0" smtClean="0">
                <a:latin typeface="Tempus Sans ITC" panose="04020404030D07020202" pitchFamily="82" charset="0"/>
                <a:ea typeface="Times New Roman" panose="02020603050405020304" pitchFamily="18" charset="0"/>
              </a:rPr>
              <a:t> dan CT </a:t>
            </a:r>
            <a:r>
              <a:rPr lang="es-ES_tradnl" dirty="0" err="1" smtClean="0">
                <a:latin typeface="Tempus Sans ITC" panose="04020404030D07020202" pitchFamily="82" charset="0"/>
                <a:ea typeface="Times New Roman" panose="02020603050405020304" pitchFamily="18" charset="0"/>
              </a:rPr>
              <a:t>untuk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penghematan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tetapi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mengakibatkan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penurunan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fleksibilitas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sistem</a:t>
            </a:r>
            <a:r>
              <a:rPr lang="es-ES_tradnl" dirty="0" smtClean="0">
                <a:latin typeface="Tempus Sans ITC" panose="04020404030D07020202" pitchFamily="82" charset="0"/>
                <a:ea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457200" y="4528542"/>
            <a:ext cx="8229600" cy="1631216"/>
          </a:xfrm>
          <a:prstGeom prst="rect">
            <a:avLst/>
          </a:prstGeom>
        </p:spPr>
        <p:txBody>
          <a:bodyPr wrap="square">
            <a:spAutoFit/>
          </a:bodyPr>
          <a:lstStyle/>
          <a:p>
            <a:r>
              <a:rPr lang="es-ES_tradnl" dirty="0">
                <a:latin typeface="Tempus Sans ITC" panose="04020404030D07020202" pitchFamily="82" charset="0"/>
                <a:ea typeface="Times New Roman" panose="02020603050405020304" pitchFamily="18" charset="0"/>
                <a:cs typeface="Times New Roman" panose="02020603050405020304" pitchFamily="18" charset="0"/>
              </a:rPr>
              <a:t>Gambar 8-8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memperlihatkan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hubungan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perangkap</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urutan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nol</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untk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mengalihkan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urutan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nol</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dari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diferensial</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CT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terhubung</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wyei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pada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sisi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pentanahan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Transformator</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Esensi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dari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hubungan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jenis</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ini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adalah</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bahwa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ada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suatu</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jalan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urutan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nol</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mengalir</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menuju</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dan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keluar</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dari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sebuah</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bank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pada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sekunder</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CT. </a:t>
            </a:r>
            <a:endParaRPr lang="en-US" dirty="0"/>
          </a:p>
        </p:txBody>
      </p:sp>
    </p:spTree>
    <p:extLst>
      <p:ext uri="{BB962C8B-B14F-4D97-AF65-F5344CB8AC3E}">
        <p14:creationId xmlns:p14="http://schemas.microsoft.com/office/powerpoint/2010/main" val="979009637"/>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211</a:t>
            </a:fld>
            <a:endParaRPr lang="en-US" altLang="id-ID"/>
          </a:p>
        </p:txBody>
      </p:sp>
      <p:sp>
        <p:nvSpPr>
          <p:cNvPr id="6" name="Rectangle 5"/>
          <p:cNvSpPr/>
          <p:nvPr/>
        </p:nvSpPr>
        <p:spPr>
          <a:xfrm>
            <a:off x="304800" y="228600"/>
            <a:ext cx="8686800" cy="1015663"/>
          </a:xfrm>
          <a:prstGeom prst="rect">
            <a:avLst/>
          </a:prstGeom>
        </p:spPr>
        <p:txBody>
          <a:bodyPr wrap="square">
            <a:spAutoFit/>
          </a:bodyPr>
          <a:lstStyle/>
          <a:p>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Hal</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ini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dilakukan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oleh</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jebakan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sepeerti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ditunjukkan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Apabila jalan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tidak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tersedia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pada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sekunder</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CT, sama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terdapat</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sirkit</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sekunder</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terbuka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yang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mengakibatkan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saturasi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dan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tegangan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tinggi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dan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membahayakan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endParaRPr lang="en-US" dirty="0"/>
          </a:p>
        </p:txBody>
      </p:sp>
      <p:pic>
        <p:nvPicPr>
          <p:cNvPr id="13314" name="Picture 2" descr="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11418"/>
            <a:ext cx="4114800" cy="426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638800" y="2057400"/>
            <a:ext cx="2286000" cy="3170099"/>
          </a:xfrm>
          <a:prstGeom prst="rect">
            <a:avLst/>
          </a:prstGeom>
        </p:spPr>
        <p:txBody>
          <a:bodyPr wrap="square">
            <a:spAutoFit/>
          </a:bodyPr>
          <a:lstStyle/>
          <a:p>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Hal</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ini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berlaku</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pula pada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urutan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positif</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dan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negatif</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ketidak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tersediaan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jalan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urutan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nol</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akan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muncul</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hanya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pada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saat</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terjadi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gangguan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tanah</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pada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sistem</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seimbang</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1872537135"/>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212</a:t>
            </a:fld>
            <a:endParaRPr lang="en-US" altLang="id-ID"/>
          </a:p>
        </p:txBody>
      </p:sp>
      <p:sp>
        <p:nvSpPr>
          <p:cNvPr id="2" name="Rectangle 1"/>
          <p:cNvSpPr/>
          <p:nvPr/>
        </p:nvSpPr>
        <p:spPr>
          <a:xfrm>
            <a:off x="381000" y="228600"/>
            <a:ext cx="8305800" cy="1923604"/>
          </a:xfrm>
          <a:prstGeom prst="rect">
            <a:avLst/>
          </a:prstGeom>
        </p:spPr>
        <p:txBody>
          <a:bodyPr wrap="square">
            <a:spAutoFit/>
          </a:bodyPr>
          <a:lstStyle/>
          <a:p>
            <a:pPr algn="just">
              <a:spcAft>
                <a:spcPts val="0"/>
              </a:spcAft>
            </a:pPr>
            <a:r>
              <a:rPr lang="es-ES_tradnl" sz="1700" dirty="0" err="1" smtClean="0">
                <a:latin typeface="Tempus Sans ITC" panose="04020404030D07020202" pitchFamily="82" charset="0"/>
                <a:ea typeface="Times New Roman" panose="02020603050405020304" pitchFamily="18" charset="0"/>
              </a:rPr>
              <a:t>Jebakan</a:t>
            </a:r>
            <a:r>
              <a:rPr lang="es-ES_tradnl" sz="1700" dirty="0" smtClean="0">
                <a:latin typeface="Tempus Sans ITC" panose="04020404030D07020202" pitchFamily="82" charset="0"/>
                <a:ea typeface="Times New Roman" panose="02020603050405020304" pitchFamily="18" charset="0"/>
              </a:rPr>
              <a:t> </a:t>
            </a:r>
            <a:r>
              <a:rPr lang="es-ES_tradnl" sz="1700" dirty="0" err="1" smtClean="0">
                <a:latin typeface="Tempus Sans ITC" panose="04020404030D07020202" pitchFamily="82" charset="0"/>
                <a:ea typeface="Times New Roman" panose="02020603050405020304" pitchFamily="18" charset="0"/>
              </a:rPr>
              <a:t>urutan</a:t>
            </a:r>
            <a:r>
              <a:rPr lang="es-ES_tradnl" sz="1700" dirty="0" smtClean="0">
                <a:latin typeface="Tempus Sans ITC" panose="04020404030D07020202" pitchFamily="82" charset="0"/>
                <a:ea typeface="Times New Roman" panose="02020603050405020304" pitchFamily="18" charset="0"/>
              </a:rPr>
              <a:t> </a:t>
            </a:r>
            <a:r>
              <a:rPr lang="es-ES_tradnl" sz="1700" dirty="0" err="1" smtClean="0">
                <a:latin typeface="Tempus Sans ITC" panose="04020404030D07020202" pitchFamily="82" charset="0"/>
                <a:ea typeface="Times New Roman" panose="02020603050405020304" pitchFamily="18" charset="0"/>
              </a:rPr>
              <a:t>nol</a:t>
            </a:r>
            <a:r>
              <a:rPr lang="es-ES_tradnl" sz="1700" dirty="0" smtClean="0">
                <a:latin typeface="Tempus Sans ITC" panose="04020404030D07020202" pitchFamily="82" charset="0"/>
                <a:ea typeface="Times New Roman" panose="02020603050405020304" pitchFamily="18" charset="0"/>
              </a:rPr>
              <a:t>, </a:t>
            </a:r>
            <a:r>
              <a:rPr lang="es-ES_tradnl" sz="1700" dirty="0" err="1" smtClean="0">
                <a:latin typeface="Tempus Sans ITC" panose="04020404030D07020202" pitchFamily="82" charset="0"/>
                <a:ea typeface="Times New Roman" panose="02020603050405020304" pitchFamily="18" charset="0"/>
              </a:rPr>
              <a:t>terdiri</a:t>
            </a:r>
            <a:r>
              <a:rPr lang="es-ES_tradnl" sz="1700" dirty="0" smtClean="0">
                <a:latin typeface="Tempus Sans ITC" panose="04020404030D07020202" pitchFamily="82" charset="0"/>
                <a:ea typeface="Times New Roman" panose="02020603050405020304" pitchFamily="18" charset="0"/>
              </a:rPr>
              <a:t> </a:t>
            </a:r>
            <a:r>
              <a:rPr lang="es-ES_tradnl" sz="1700" dirty="0" err="1" smtClean="0">
                <a:latin typeface="Tempus Sans ITC" panose="04020404030D07020202" pitchFamily="82" charset="0"/>
                <a:ea typeface="Times New Roman" panose="02020603050405020304" pitchFamily="18" charset="0"/>
              </a:rPr>
              <a:t>dari</a:t>
            </a:r>
            <a:r>
              <a:rPr lang="es-ES_tradnl" sz="1700" dirty="0" smtClean="0">
                <a:latin typeface="Tempus Sans ITC" panose="04020404030D07020202" pitchFamily="82" charset="0"/>
                <a:ea typeface="Times New Roman" panose="02020603050405020304" pitchFamily="18" charset="0"/>
              </a:rPr>
              <a:t> 3 CT </a:t>
            </a:r>
            <a:r>
              <a:rPr lang="es-ES_tradnl" sz="1700" dirty="0" err="1" smtClean="0">
                <a:latin typeface="Tempus Sans ITC" panose="04020404030D07020202" pitchFamily="82" charset="0"/>
                <a:ea typeface="Times New Roman" panose="02020603050405020304" pitchFamily="18" charset="0"/>
              </a:rPr>
              <a:t>bantu</a:t>
            </a:r>
            <a:r>
              <a:rPr lang="es-ES_tradnl"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Rationya</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tidak</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penting</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sepanjang</a:t>
            </a:r>
            <a:r>
              <a:rPr lang="en-US" sz="1700" dirty="0" smtClean="0">
                <a:latin typeface="Tempus Sans ITC" panose="04020404030D07020202" pitchFamily="82" charset="0"/>
                <a:ea typeface="Times New Roman" panose="02020603050405020304" pitchFamily="18" charset="0"/>
              </a:rPr>
              <a:t> CT </a:t>
            </a:r>
            <a:r>
              <a:rPr lang="en-US" sz="1700" dirty="0" err="1" smtClean="0">
                <a:latin typeface="Tempus Sans ITC" panose="04020404030D07020202" pitchFamily="82" charset="0"/>
                <a:ea typeface="Times New Roman" panose="02020603050405020304" pitchFamily="18" charset="0"/>
              </a:rPr>
              <a:t>trsebut</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sama</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Perlu</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diingat</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bahwa</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koil</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operasi</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netral</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tidak</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terhubung</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ke</a:t>
            </a:r>
            <a:r>
              <a:rPr lang="en-US" sz="1700" dirty="0" smtClean="0">
                <a:latin typeface="Tempus Sans ITC" panose="04020404030D07020202" pitchFamily="82" charset="0"/>
                <a:ea typeface="Times New Roman" panose="02020603050405020304" pitchFamily="18" charset="0"/>
              </a:rPr>
              <a:t> CT </a:t>
            </a:r>
            <a:r>
              <a:rPr lang="en-US" sz="1700" dirty="0" err="1" smtClean="0">
                <a:latin typeface="Tempus Sans ITC" panose="04020404030D07020202" pitchFamily="82" charset="0"/>
                <a:ea typeface="Times New Roman" panose="02020603050405020304" pitchFamily="18" charset="0"/>
              </a:rPr>
              <a:t>netral</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atau</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pentanahan</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tidak</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diperlukan</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untuk</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arus</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urutan</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nol</a:t>
            </a:r>
            <a:r>
              <a:rPr lang="en-US" sz="1700" dirty="0" smtClean="0">
                <a:latin typeface="Tempus Sans ITC" panose="04020404030D07020202" pitchFamily="82" charset="0"/>
                <a:ea typeface="Times New Roman" panose="02020603050405020304" pitchFamily="18" charset="0"/>
              </a:rPr>
              <a:t> </a:t>
            </a:r>
            <a:endParaRPr lang="en-US" sz="1700" b="1" dirty="0" smtClean="0">
              <a:latin typeface="Times New Roman" panose="02020603050405020304" pitchFamily="18" charset="0"/>
              <a:ea typeface="Times New Roman" panose="02020603050405020304" pitchFamily="18" charset="0"/>
            </a:endParaRPr>
          </a:p>
          <a:p>
            <a:pPr algn="just">
              <a:spcAft>
                <a:spcPts val="0"/>
              </a:spcAft>
            </a:pPr>
            <a:r>
              <a:rPr lang="en-US" sz="1700" dirty="0" err="1" smtClean="0">
                <a:latin typeface="Tempus Sans ITC" panose="04020404030D07020202" pitchFamily="82" charset="0"/>
                <a:ea typeface="Times New Roman" panose="02020603050405020304" pitchFamily="18" charset="0"/>
              </a:rPr>
              <a:t>Mengalir</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untuk</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mendapatkan</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operasi</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rele</a:t>
            </a:r>
            <a:r>
              <a:rPr lang="en-US" sz="1700" dirty="0" smtClean="0">
                <a:latin typeface="Tempus Sans ITC" panose="04020404030D07020202" pitchFamily="82" charset="0"/>
                <a:ea typeface="Times New Roman" panose="02020603050405020304" pitchFamily="18" charset="0"/>
              </a:rPr>
              <a:t> yang </a:t>
            </a:r>
            <a:r>
              <a:rPr lang="en-US" sz="1700" dirty="0" err="1" smtClean="0">
                <a:latin typeface="Tempus Sans ITC" panose="04020404030D07020202" pitchFamily="82" charset="0"/>
                <a:ea typeface="Times New Roman" panose="02020603050405020304" pitchFamily="18" charset="0"/>
              </a:rPr>
              <a:t>benar</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Menghubungkan</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koil</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operasi</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netral</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ke</a:t>
            </a:r>
            <a:r>
              <a:rPr lang="en-US" sz="1700" dirty="0" smtClean="0">
                <a:latin typeface="Tempus Sans ITC" panose="04020404030D07020202" pitchFamily="82" charset="0"/>
                <a:ea typeface="Times New Roman" panose="02020603050405020304" pitchFamily="18" charset="0"/>
              </a:rPr>
              <a:t> CT </a:t>
            </a:r>
            <a:r>
              <a:rPr lang="en-US" sz="1700" dirty="0" err="1" smtClean="0">
                <a:latin typeface="Tempus Sans ITC" panose="04020404030D07020202" pitchFamily="82" charset="0"/>
                <a:ea typeface="Times New Roman" panose="02020603050405020304" pitchFamily="18" charset="0"/>
              </a:rPr>
              <a:t>netral</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menempatkan</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koil</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belitan</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operasi</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dan</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penahan</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menjadi</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paralel</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dengan</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belitan</a:t>
            </a:r>
            <a:r>
              <a:rPr lang="en-US" sz="1700" dirty="0" smtClean="0">
                <a:latin typeface="Tempus Sans ITC" panose="04020404030D07020202" pitchFamily="82" charset="0"/>
                <a:ea typeface="Times New Roman" panose="02020603050405020304" pitchFamily="18" charset="0"/>
              </a:rPr>
              <a:t> primer </a:t>
            </a:r>
            <a:r>
              <a:rPr lang="en-US" sz="1700" dirty="0" err="1" smtClean="0">
                <a:latin typeface="Tempus Sans ITC" panose="04020404030D07020202" pitchFamily="82" charset="0"/>
                <a:ea typeface="Times New Roman" panose="02020603050405020304" pitchFamily="18" charset="0"/>
              </a:rPr>
              <a:t>dari</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jebakan</a:t>
            </a:r>
            <a:r>
              <a:rPr lang="en-US" sz="1700" dirty="0" smtClean="0">
                <a:latin typeface="Tempus Sans ITC" panose="04020404030D07020202" pitchFamily="82" charset="0"/>
                <a:ea typeface="Times New Roman" panose="02020603050405020304" pitchFamily="18" charset="0"/>
              </a:rPr>
              <a:t>. Hal </a:t>
            </a:r>
            <a:r>
              <a:rPr lang="en-US" sz="1700" dirty="0" err="1" smtClean="0">
                <a:latin typeface="Tempus Sans ITC" panose="04020404030D07020202" pitchFamily="82" charset="0"/>
                <a:ea typeface="Times New Roman" panose="02020603050405020304" pitchFamily="18" charset="0"/>
              </a:rPr>
              <a:t>ini</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dapat</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menyebabkan</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penyimpangan</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arus</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pada</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saat</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terjadi</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gangguan</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tanah</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eksternal</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dan</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kesalahan</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operasi</a:t>
            </a:r>
            <a:r>
              <a:rPr lang="en-US" sz="1700" dirty="0" smtClean="0">
                <a:latin typeface="Tempus Sans ITC" panose="04020404030D07020202" pitchFamily="82" charset="0"/>
                <a:ea typeface="Times New Roman" panose="02020603050405020304" pitchFamily="18" charset="0"/>
              </a:rPr>
              <a:t> </a:t>
            </a:r>
            <a:r>
              <a:rPr lang="en-US" sz="1700" dirty="0" err="1" smtClean="0">
                <a:latin typeface="Tempus Sans ITC" panose="04020404030D07020202" pitchFamily="82" charset="0"/>
                <a:ea typeface="Times New Roman" panose="02020603050405020304" pitchFamily="18" charset="0"/>
              </a:rPr>
              <a:t>rele</a:t>
            </a:r>
            <a:r>
              <a:rPr lang="en-US" sz="1700" dirty="0" smtClean="0">
                <a:latin typeface="Tempus Sans ITC" panose="04020404030D07020202" pitchFamily="82" charset="0"/>
                <a:ea typeface="Times New Roman" panose="02020603050405020304" pitchFamily="18" charset="0"/>
              </a:rPr>
              <a:t>.</a:t>
            </a:r>
            <a:endParaRPr lang="en-US" sz="1700" dirty="0" smtClean="0">
              <a:latin typeface="Times New Roman" panose="02020603050405020304" pitchFamily="18" charset="0"/>
              <a:ea typeface="Times New Roman" panose="02020603050405020304" pitchFamily="18" charset="0"/>
            </a:endParaRPr>
          </a:p>
        </p:txBody>
      </p:sp>
      <p:sp>
        <p:nvSpPr>
          <p:cNvPr id="3" name="Rectangle 2"/>
          <p:cNvSpPr/>
          <p:nvPr/>
        </p:nvSpPr>
        <p:spPr>
          <a:xfrm>
            <a:off x="364958" y="2305888"/>
            <a:ext cx="8458200" cy="3785652"/>
          </a:xfrm>
          <a:prstGeom prst="rect">
            <a:avLst/>
          </a:prstGeom>
        </p:spPr>
        <p:txBody>
          <a:bodyPr wrap="square">
            <a:spAutoFit/>
          </a:bodyPr>
          <a:lstStyle/>
          <a:p>
            <a:pPr algn="just">
              <a:spcAft>
                <a:spcPts val="0"/>
              </a:spcAft>
            </a:pPr>
            <a:r>
              <a:rPr lang="en-US" dirty="0" err="1">
                <a:latin typeface="Tempus Sans ITC" panose="04020404030D07020202" pitchFamily="82" charset="0"/>
                <a:ea typeface="Times New Roman" panose="02020603050405020304" pitchFamily="18" charset="0"/>
              </a:rPr>
              <a:t>Dengan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ct</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disebelah</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kiri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terhubung</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wyei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seperti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ditunjukkan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pada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gambar</a:t>
            </a:r>
            <a:r>
              <a:rPr lang="en-US" dirty="0">
                <a:latin typeface="Tempus Sans ITC" panose="04020404030D07020202" pitchFamily="82" charset="0"/>
                <a:ea typeface="Times New Roman" panose="02020603050405020304" pitchFamily="18" charset="0"/>
              </a:rPr>
              <a:t> 8.8, </a:t>
            </a:r>
            <a:r>
              <a:rPr lang="en-US" dirty="0" err="1">
                <a:latin typeface="Tempus Sans ITC" panose="04020404030D07020202" pitchFamily="82" charset="0"/>
                <a:ea typeface="Times New Roman" panose="02020603050405020304" pitchFamily="18" charset="0"/>
              </a:rPr>
              <a:t>diperlukan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untuk</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menghubungkan</a:t>
            </a:r>
            <a:r>
              <a:rPr lang="en-US" dirty="0">
                <a:latin typeface="Tempus Sans ITC" panose="04020404030D07020202" pitchFamily="82" charset="0"/>
                <a:ea typeface="Times New Roman" panose="02020603050405020304" pitchFamily="18" charset="0"/>
              </a:rPr>
              <a:t> CT </a:t>
            </a:r>
            <a:r>
              <a:rPr lang="en-US" dirty="0" err="1">
                <a:latin typeface="Tempus Sans ITC" panose="04020404030D07020202" pitchFamily="82" charset="0"/>
                <a:ea typeface="Times New Roman" panose="02020603050405020304" pitchFamily="18" charset="0"/>
              </a:rPr>
              <a:t>disebelah</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kanan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terhubung</a:t>
            </a:r>
            <a:r>
              <a:rPr lang="en-US" dirty="0">
                <a:latin typeface="Tempus Sans ITC" panose="04020404030D07020202" pitchFamily="82" charset="0"/>
                <a:ea typeface="Times New Roman" panose="02020603050405020304" pitchFamily="18" charset="0"/>
              </a:rPr>
              <a:t> delta </a:t>
            </a:r>
            <a:r>
              <a:rPr lang="en-US" dirty="0" err="1">
                <a:latin typeface="Tempus Sans ITC" panose="04020404030D07020202" pitchFamily="82" charset="0"/>
                <a:ea typeface="Times New Roman" panose="02020603050405020304" pitchFamily="18" charset="0"/>
              </a:rPr>
              <a:t>guna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memperoleh</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arus</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pada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fasa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melalui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rele</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diferensial</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untuk</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arus</a:t>
            </a:r>
            <a:r>
              <a:rPr lang="en-US" dirty="0">
                <a:latin typeface="Tempus Sans ITC" panose="04020404030D07020202" pitchFamily="82" charset="0"/>
                <a:ea typeface="Times New Roman" panose="02020603050405020304" pitchFamily="18" charset="0"/>
              </a:rPr>
              <a:t> primer </a:t>
            </a:r>
            <a:r>
              <a:rPr lang="en-US" dirty="0" err="1">
                <a:latin typeface="Tempus Sans ITC" panose="04020404030D07020202" pitchFamily="82" charset="0"/>
                <a:ea typeface="Times New Roman" panose="02020603050405020304" pitchFamily="18" charset="0"/>
              </a:rPr>
              <a:t>eksternal</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mengalir</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Prosedur</a:t>
            </a:r>
            <a:r>
              <a:rPr lang="en-US" dirty="0">
                <a:latin typeface="Tempus Sans ITC" panose="04020404030D07020202" pitchFamily="82" charset="0"/>
                <a:ea typeface="Times New Roman" panose="02020603050405020304" pitchFamily="18" charset="0"/>
              </a:rPr>
              <a:t> phasing </a:t>
            </a:r>
            <a:r>
              <a:rPr lang="en-US" dirty="0" err="1">
                <a:latin typeface="Tempus Sans ITC" panose="04020404030D07020202" pitchFamily="82" charset="0"/>
                <a:ea typeface="Times New Roman" panose="02020603050405020304" pitchFamily="18" charset="0"/>
              </a:rPr>
              <a:t>harus</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dikerhakan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seperti</a:t>
            </a:r>
            <a:r>
              <a:rPr lang="en-US" dirty="0">
                <a:latin typeface="Tempus Sans ITC" panose="04020404030D07020202" pitchFamily="82" charset="0"/>
                <a:ea typeface="Times New Roman" panose="02020603050405020304" pitchFamily="18" charset="0"/>
              </a:rPr>
              <a:t> yang </a:t>
            </a:r>
            <a:r>
              <a:rPr lang="en-US" dirty="0" err="1">
                <a:latin typeface="Tempus Sans ITC" panose="04020404030D07020202" pitchFamily="82" charset="0"/>
                <a:ea typeface="Times New Roman" panose="02020603050405020304" pitchFamily="18" charset="0"/>
              </a:rPr>
              <a:t>dijelaskan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diatas</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dimulai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dengan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menyeimbangkan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arus-arus</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ia</a:t>
            </a:r>
            <a:r>
              <a:rPr lang="en-US" dirty="0">
                <a:latin typeface="Tempus Sans ITC" panose="04020404030D07020202" pitchFamily="82" charset="0"/>
                <a:ea typeface="Times New Roman" panose="02020603050405020304" pitchFamily="18" charset="0"/>
              </a:rPr>
              <a:t> , </a:t>
            </a:r>
            <a:r>
              <a:rPr lang="en-US" dirty="0" err="1">
                <a:latin typeface="Tempus Sans ITC" panose="04020404030D07020202" pitchFamily="82" charset="0"/>
                <a:ea typeface="Times New Roman" panose="02020603050405020304" pitchFamily="18" charset="0"/>
              </a:rPr>
              <a:t>ib</a:t>
            </a:r>
            <a:r>
              <a:rPr lang="en-US" dirty="0">
                <a:latin typeface="Tempus Sans ITC" panose="04020404030D07020202" pitchFamily="82" charset="0"/>
                <a:ea typeface="Times New Roman" panose="02020603050405020304" pitchFamily="18" charset="0"/>
              </a:rPr>
              <a:t> , </a:t>
            </a:r>
            <a:r>
              <a:rPr lang="en-US" dirty="0" err="1">
                <a:latin typeface="Tempus Sans ITC" panose="04020404030D07020202" pitchFamily="82" charset="0"/>
                <a:ea typeface="Times New Roman" panose="02020603050405020304" pitchFamily="18" charset="0"/>
              </a:rPr>
              <a:t>dan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ic</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menuju</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belitan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wyei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transforamtor</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Membawa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arus-arus</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ini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melalui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transformator</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dapat</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dilihat</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dengan</a:t>
            </a:r>
            <a:r>
              <a:rPr lang="en-US" dirty="0">
                <a:latin typeface="Tempus Sans ITC" panose="04020404030D07020202" pitchFamily="82" charset="0"/>
                <a:ea typeface="Times New Roman" panose="02020603050405020304" pitchFamily="18" charset="0"/>
              </a:rPr>
              <a:t> diagram </a:t>
            </a:r>
            <a:r>
              <a:rPr lang="en-US" dirty="0" err="1">
                <a:latin typeface="Tempus Sans ITC" panose="04020404030D07020202" pitchFamily="82" charset="0"/>
                <a:ea typeface="Times New Roman" panose="02020603050405020304" pitchFamily="18" charset="0"/>
              </a:rPr>
              <a:t>fasor</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bahwa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ia</a:t>
            </a:r>
            <a:r>
              <a:rPr lang="en-US" dirty="0">
                <a:latin typeface="Tempus Sans ITC" panose="04020404030D07020202" pitchFamily="82" charset="0"/>
                <a:ea typeface="Times New Roman" panose="02020603050405020304" pitchFamily="18" charset="0"/>
              </a:rPr>
              <a:t> - </a:t>
            </a:r>
            <a:r>
              <a:rPr lang="en-US" dirty="0" err="1">
                <a:latin typeface="Tempus Sans ITC" panose="04020404030D07020202" pitchFamily="82" charset="0"/>
                <a:ea typeface="Times New Roman" panose="02020603050405020304" pitchFamily="18" charset="0"/>
              </a:rPr>
              <a:t>ic</a:t>
            </a:r>
            <a:r>
              <a:rPr lang="en-US" dirty="0">
                <a:latin typeface="Tempus Sans ITC" panose="04020404030D07020202" pitchFamily="82" charset="0"/>
                <a:ea typeface="Times New Roman" panose="02020603050405020304" pitchFamily="18" charset="0"/>
              </a:rPr>
              <a:t> - (</a:t>
            </a:r>
            <a:r>
              <a:rPr lang="en-US" dirty="0" err="1">
                <a:latin typeface="Tempus Sans ITC" panose="04020404030D07020202" pitchFamily="82" charset="0"/>
                <a:ea typeface="Times New Roman" panose="02020603050405020304" pitchFamily="18" charset="0"/>
              </a:rPr>
              <a:t>ib</a:t>
            </a:r>
            <a:r>
              <a:rPr lang="en-US" dirty="0">
                <a:latin typeface="Tempus Sans ITC" panose="04020404030D07020202" pitchFamily="82" charset="0"/>
                <a:ea typeface="Times New Roman" panose="02020603050405020304" pitchFamily="18" charset="0"/>
              </a:rPr>
              <a:t> - </a:t>
            </a:r>
            <a:r>
              <a:rPr lang="en-US" dirty="0" err="1">
                <a:latin typeface="Tempus Sans ITC" panose="04020404030D07020202" pitchFamily="82" charset="0"/>
                <a:ea typeface="Times New Roman" panose="02020603050405020304" pitchFamily="18" charset="0"/>
              </a:rPr>
              <a:t>ia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sefasa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dengan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ia</a:t>
            </a:r>
            <a:r>
              <a:rPr lang="en-US" dirty="0">
                <a:latin typeface="Tempus Sans ITC" panose="04020404030D07020202" pitchFamily="82" charset="0"/>
                <a:ea typeface="Times New Roman" panose="02020603050405020304" pitchFamily="18" charset="0"/>
              </a:rPr>
              <a:t> , </a:t>
            </a:r>
            <a:r>
              <a:rPr lang="en-US" dirty="0" err="1">
                <a:latin typeface="Tempus Sans ITC" panose="04020404030D07020202" pitchFamily="82" charset="0"/>
                <a:ea typeface="Times New Roman" panose="02020603050405020304" pitchFamily="18" charset="0"/>
              </a:rPr>
              <a:t>dan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demikian</a:t>
            </a:r>
            <a:r>
              <a:rPr lang="en-US" dirty="0">
                <a:latin typeface="Tempus Sans ITC" panose="04020404030D07020202" pitchFamily="82" charset="0"/>
                <a:ea typeface="Times New Roman" panose="02020603050405020304" pitchFamily="18" charset="0"/>
              </a:rPr>
              <a:t> pula </a:t>
            </a:r>
            <a:r>
              <a:rPr lang="en-US" dirty="0" err="1">
                <a:latin typeface="Tempus Sans ITC" panose="04020404030D07020202" pitchFamily="82" charset="0"/>
                <a:ea typeface="Times New Roman" panose="02020603050405020304" pitchFamily="18" charset="0"/>
              </a:rPr>
              <a:t>untuk</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fasa-fasa</a:t>
            </a:r>
            <a:r>
              <a:rPr lang="en-US" dirty="0">
                <a:latin typeface="Tempus Sans ITC" panose="04020404030D07020202" pitchFamily="82" charset="0"/>
                <a:ea typeface="Times New Roman" panose="02020603050405020304" pitchFamily="18" charset="0"/>
              </a:rPr>
              <a:t> lain. </a:t>
            </a:r>
            <a:r>
              <a:rPr lang="en-US" dirty="0" err="1">
                <a:latin typeface="Tempus Sans ITC" panose="04020404030D07020202" pitchFamily="82" charset="0"/>
                <a:ea typeface="Times New Roman" panose="02020603050405020304" pitchFamily="18" charset="0"/>
              </a:rPr>
              <a:t>Harga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perunit</a:t>
            </a:r>
            <a:r>
              <a:rPr lang="en-US" dirty="0">
                <a:latin typeface="Tempus Sans ITC" panose="04020404030D07020202" pitchFamily="82" charset="0"/>
                <a:ea typeface="Times New Roman" panose="02020603050405020304" pitchFamily="18" charset="0"/>
              </a:rPr>
              <a:t> magnitude </a:t>
            </a:r>
            <a:r>
              <a:rPr lang="en-US" dirty="0" err="1">
                <a:latin typeface="Tempus Sans ITC" panose="04020404030D07020202" pitchFamily="82" charset="0"/>
                <a:ea typeface="Times New Roman" panose="02020603050405020304" pitchFamily="18" charset="0"/>
              </a:rPr>
              <a:t>arus</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tigakali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lebih</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besar</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tetapi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hal</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ini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dapat</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diatur</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dengan</a:t>
            </a:r>
            <a:r>
              <a:rPr lang="en-US" dirty="0">
                <a:latin typeface="Tempus Sans ITC" panose="04020404030D07020202" pitchFamily="82" charset="0"/>
                <a:ea typeface="Times New Roman" panose="02020603050405020304" pitchFamily="18" charset="0"/>
              </a:rPr>
              <a:t> CT </a:t>
            </a:r>
            <a:r>
              <a:rPr lang="en-US" dirty="0" err="1">
                <a:latin typeface="Tempus Sans ITC" panose="04020404030D07020202" pitchFamily="82" charset="0"/>
                <a:ea typeface="Times New Roman" panose="02020603050405020304" pitchFamily="18" charset="0"/>
              </a:rPr>
              <a:t>dan</a:t>
            </a:r>
            <a:r>
              <a:rPr lang="en-US" dirty="0">
                <a:latin typeface="Tempus Sans ITC" panose="04020404030D07020202" pitchFamily="82" charset="0"/>
                <a:ea typeface="Times New Roman" panose="02020603050405020304" pitchFamily="18" charset="0"/>
              </a:rPr>
              <a:t> tap </a:t>
            </a:r>
            <a:r>
              <a:rPr lang="en-US" dirty="0" err="1">
                <a:latin typeface="Tempus Sans ITC" panose="04020404030D07020202" pitchFamily="82" charset="0"/>
                <a:ea typeface="Times New Roman" panose="02020603050405020304" pitchFamily="18" charset="0"/>
              </a:rPr>
              <a:t>rele</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Gangguan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tanah</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diantara</a:t>
            </a:r>
            <a:r>
              <a:rPr lang="en-US" dirty="0">
                <a:latin typeface="Tempus Sans ITC" panose="04020404030D07020202" pitchFamily="82" charset="0"/>
                <a:ea typeface="Times New Roman" panose="02020603050405020304" pitchFamily="18" charset="0"/>
              </a:rPr>
              <a:t> zona </a:t>
            </a:r>
            <a:r>
              <a:rPr lang="en-US" dirty="0" err="1">
                <a:latin typeface="Tempus Sans ITC" panose="04020404030D07020202" pitchFamily="82" charset="0"/>
                <a:ea typeface="Times New Roman" panose="02020603050405020304" pitchFamily="18" charset="0"/>
              </a:rPr>
              <a:t>diferensial</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mengoperasikan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rele</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melalui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komponen-komponen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arus</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gangguan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positif</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negatif</a:t>
            </a:r>
            <a:r>
              <a:rPr lang="en-US" dirty="0">
                <a:latin typeface="Tempus Sans ITC" panose="04020404030D07020202" pitchFamily="82" charset="0"/>
                <a:ea typeface="Times New Roman" panose="02020603050405020304" pitchFamily="18" charset="0"/>
              </a:rPr>
              <a:t>. Hal </a:t>
            </a:r>
            <a:r>
              <a:rPr lang="en-US" dirty="0" err="1">
                <a:latin typeface="Tempus Sans ITC" panose="04020404030D07020202" pitchFamily="82" charset="0"/>
                <a:ea typeface="Times New Roman" panose="02020603050405020304" pitchFamily="18" charset="0"/>
              </a:rPr>
              <a:t>ini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dapat</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ditunjukkan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pada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gambar</a:t>
            </a:r>
            <a:r>
              <a:rPr lang="en-US" dirty="0">
                <a:latin typeface="Tempus Sans ITC" panose="04020404030D07020202" pitchFamily="82" charset="0"/>
                <a:ea typeface="Times New Roman" panose="02020603050405020304" pitchFamily="18" charset="0"/>
              </a:rPr>
              <a:t> 8-8.</a:t>
            </a:r>
            <a:endParaRPr lang="en-US"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021374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213</a:t>
            </a:fld>
            <a:endParaRPr lang="en-US" altLang="id-ID"/>
          </a:p>
        </p:txBody>
      </p:sp>
      <p:sp>
        <p:nvSpPr>
          <p:cNvPr id="2" name="Rectangle 1"/>
          <p:cNvSpPr/>
          <p:nvPr/>
        </p:nvSpPr>
        <p:spPr>
          <a:xfrm>
            <a:off x="0" y="228600"/>
            <a:ext cx="8382000" cy="707886"/>
          </a:xfrm>
          <a:prstGeom prst="rect">
            <a:avLst/>
          </a:prstGeom>
        </p:spPr>
        <p:txBody>
          <a:bodyPr wrap="square">
            <a:spAutoFit/>
          </a:bodyPr>
          <a:lstStyle/>
          <a:p>
            <a:pPr marL="179705">
              <a:spcAft>
                <a:spcPts val="0"/>
              </a:spcAft>
            </a:pPr>
            <a:r>
              <a:rPr lang="es-ES_tradnl" b="1" cap="all" dirty="0">
                <a:latin typeface="Tempus Sans ITC" panose="04020404030D07020202" pitchFamily="82" charset="0"/>
                <a:ea typeface="Times New Roman" panose="02020603050405020304" pitchFamily="18" charset="0"/>
              </a:rPr>
              <a:t>8. 12  PROTEKSI DIFERENSIAL BANK TRANSFORMATOR TIGA FASA </a:t>
            </a:r>
            <a:endParaRPr lang="en-US" sz="1100" b="1" cap="all" dirty="0">
              <a:latin typeface="Times New Roman" panose="02020603050405020304" pitchFamily="18" charset="0"/>
              <a:ea typeface="Times New Roman" panose="02020603050405020304" pitchFamily="18" charset="0"/>
            </a:endParaRPr>
          </a:p>
          <a:p>
            <a:pPr marL="179705">
              <a:spcAft>
                <a:spcPts val="0"/>
              </a:spcAft>
            </a:pPr>
            <a:r>
              <a:rPr lang="es-ES_tradnl" b="1" cap="all" dirty="0">
                <a:latin typeface="Tempus Sans ITC" panose="04020404030D07020202" pitchFamily="82" charset="0"/>
                <a:ea typeface="Times New Roman" panose="02020603050405020304" pitchFamily="18" charset="0"/>
              </a:rPr>
              <a:t>          DARI UNIT TRANSFORMATOR SATU FASA</a:t>
            </a:r>
            <a:endParaRPr lang="en-US" sz="1100"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381000" y="1036310"/>
            <a:ext cx="8686800" cy="1477328"/>
          </a:xfrm>
          <a:prstGeom prst="rect">
            <a:avLst/>
          </a:prstGeom>
        </p:spPr>
        <p:txBody>
          <a:bodyPr wrap="square">
            <a:spAutoFit/>
          </a:bodyPr>
          <a:lstStyle/>
          <a:p>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Unit</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Transformator</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satu</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fasa</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dihubungkan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dalam</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berbagai</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variasi</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konfigurasi</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tiga</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fasa</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yang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umumnya</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wyei</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 delta dan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CT dan PMT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pendukung</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seperti</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pada Gambar 8-4.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Jika</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dibutuhkan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atau</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diperlukan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menggunakan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CT pada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bushing</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Transformator</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maka</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hubungan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diferensial</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biasa</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tidak</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dapat</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dipergunakan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bilamana</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CT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terdapat</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didalam</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delta,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seperti</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pada Gambar 8-9.</a:t>
            </a:r>
            <a:endParaRPr lang="en-US" sz="1800" dirty="0"/>
          </a:p>
        </p:txBody>
      </p:sp>
      <p:pic>
        <p:nvPicPr>
          <p:cNvPr id="14338" name="Picture 2" descr="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613462"/>
            <a:ext cx="3810000" cy="395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040024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214</a:t>
            </a:fld>
            <a:endParaRPr lang="en-US" altLang="id-ID"/>
          </a:p>
        </p:txBody>
      </p:sp>
      <p:sp>
        <p:nvSpPr>
          <p:cNvPr id="2" name="Rectangle 1"/>
          <p:cNvSpPr/>
          <p:nvPr/>
        </p:nvSpPr>
        <p:spPr>
          <a:xfrm>
            <a:off x="308008" y="228600"/>
            <a:ext cx="8382000" cy="2554545"/>
          </a:xfrm>
          <a:prstGeom prst="rect">
            <a:avLst/>
          </a:prstGeom>
        </p:spPr>
        <p:txBody>
          <a:bodyPr wrap="square">
            <a:spAutoFit/>
          </a:bodyPr>
          <a:lstStyle/>
          <a:p>
            <a:pPr algn="just">
              <a:spcAft>
                <a:spcPts val="0"/>
              </a:spcAft>
            </a:pPr>
            <a:r>
              <a:rPr lang="es-ES_tradnl" dirty="0" err="1" smtClean="0">
                <a:latin typeface="Tempus Sans ITC" panose="04020404030D07020202" pitchFamily="82" charset="0"/>
                <a:ea typeface="Times New Roman" panose="02020603050405020304" pitchFamily="18" charset="0"/>
              </a:rPr>
              <a:t>Dua</a:t>
            </a:r>
            <a:r>
              <a:rPr lang="es-ES_tradnl" dirty="0" smtClean="0">
                <a:latin typeface="Tempus Sans ITC" panose="04020404030D07020202" pitchFamily="82" charset="0"/>
                <a:ea typeface="Times New Roman" panose="02020603050405020304" pitchFamily="18" charset="0"/>
              </a:rPr>
              <a:t> set CT </a:t>
            </a:r>
            <a:r>
              <a:rPr lang="es-ES_tradnl" dirty="0" err="1" smtClean="0">
                <a:latin typeface="Tempus Sans ITC" panose="04020404030D07020202" pitchFamily="82" charset="0"/>
                <a:ea typeface="Times New Roman" panose="02020603050405020304" pitchFamily="18" charset="0"/>
              </a:rPr>
              <a:t>terhubung</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paralel</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diperlukan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untuk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mendapatkan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proteksi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bagi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gangguan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tanah</a:t>
            </a:r>
            <a:r>
              <a:rPr lang="es-ES_tradnl" dirty="0" smtClean="0">
                <a:latin typeface="Tempus Sans ITC" panose="04020404030D07020202" pitchFamily="82" charset="0"/>
                <a:ea typeface="Times New Roman" panose="02020603050405020304" pitchFamily="18" charset="0"/>
              </a:rPr>
              <a:t> pada </a:t>
            </a:r>
            <a:r>
              <a:rPr lang="es-ES_tradnl" dirty="0" err="1" smtClean="0">
                <a:latin typeface="Tempus Sans ITC" panose="04020404030D07020202" pitchFamily="82" charset="0"/>
                <a:ea typeface="Times New Roman" panose="02020603050405020304" pitchFamily="18" charset="0"/>
              </a:rPr>
              <a:t>belitan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ini</a:t>
            </a:r>
            <a:r>
              <a:rPr lang="es-ES_tradnl" dirty="0" smtClean="0">
                <a:latin typeface="Tempus Sans ITC" panose="04020404030D07020202" pitchFamily="82" charset="0"/>
                <a:ea typeface="Times New Roman" panose="02020603050405020304" pitchFamily="18" charset="0"/>
              </a:rPr>
              <a:t>. CT </a:t>
            </a:r>
            <a:r>
              <a:rPr lang="es-ES_tradnl" dirty="0" err="1" smtClean="0">
                <a:latin typeface="Tempus Sans ITC" panose="04020404030D07020202" pitchFamily="82" charset="0"/>
                <a:ea typeface="Times New Roman" panose="02020603050405020304" pitchFamily="18" charset="0"/>
              </a:rPr>
              <a:t>terhubugn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bintang</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dapat</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digunakan</a:t>
            </a:r>
            <a:r>
              <a:rPr lang="es-ES_tradnl" dirty="0" smtClean="0">
                <a:latin typeface="Tempus Sans ITC" panose="04020404030D07020202" pitchFamily="82" charset="0"/>
                <a:ea typeface="Times New Roman" panose="02020603050405020304" pitchFamily="18" charset="0"/>
              </a:rPr>
              <a:t> pada </a:t>
            </a:r>
            <a:r>
              <a:rPr lang="es-ES_tradnl" dirty="0" err="1" smtClean="0">
                <a:latin typeface="Tempus Sans ITC" panose="04020404030D07020202" pitchFamily="82" charset="0"/>
                <a:ea typeface="Times New Roman" panose="02020603050405020304" pitchFamily="18" charset="0"/>
              </a:rPr>
              <a:t>kedua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sisi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fasor</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arus</a:t>
            </a:r>
            <a:r>
              <a:rPr lang="es-ES_tradnl" dirty="0" smtClean="0">
                <a:latin typeface="Tempus Sans ITC" panose="04020404030D07020202" pitchFamily="82" charset="0"/>
                <a:ea typeface="Times New Roman" panose="02020603050405020304" pitchFamily="18" charset="0"/>
              </a:rPr>
              <a:t> pada gambar 8-9 </a:t>
            </a:r>
            <a:r>
              <a:rPr lang="es-ES_tradnl" dirty="0" err="1" smtClean="0">
                <a:latin typeface="Tempus Sans ITC" panose="04020404030D07020202" pitchFamily="82" charset="0"/>
                <a:ea typeface="Times New Roman" panose="02020603050405020304" pitchFamily="18" charset="0"/>
              </a:rPr>
              <a:t>menunjukkan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keseimbangan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bagi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arus-arus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simetris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mengalir</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melalui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bank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Dalam</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hal</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ini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suatu</a:t>
            </a:r>
            <a:r>
              <a:rPr lang="es-ES_tradnl" dirty="0" smtClean="0">
                <a:latin typeface="Tempus Sans ITC" panose="04020404030D07020202" pitchFamily="82" charset="0"/>
                <a:ea typeface="Times New Roman" panose="02020603050405020304" pitchFamily="18" charset="0"/>
              </a:rPr>
              <a:t> ratio </a:t>
            </a:r>
            <a:r>
              <a:rPr lang="es-ES_tradnl" dirty="0" err="1" smtClean="0">
                <a:latin typeface="Tempus Sans ITC" panose="04020404030D07020202" pitchFamily="82" charset="0"/>
                <a:ea typeface="Times New Roman" panose="02020603050405020304" pitchFamily="18" charset="0"/>
              </a:rPr>
              <a:t>perbedaan</a:t>
            </a:r>
            <a:r>
              <a:rPr lang="es-ES_tradnl" dirty="0" smtClean="0">
                <a:latin typeface="Tempus Sans ITC" panose="04020404030D07020202" pitchFamily="82" charset="0"/>
                <a:ea typeface="Times New Roman" panose="02020603050405020304" pitchFamily="18" charset="0"/>
              </a:rPr>
              <a:t> 2:1 </a:t>
            </a:r>
            <a:r>
              <a:rPr lang="es-ES_tradnl" dirty="0" err="1" smtClean="0">
                <a:latin typeface="Tempus Sans ITC" panose="04020404030D07020202" pitchFamily="82" charset="0"/>
                <a:ea typeface="Times New Roman" panose="02020603050405020304" pitchFamily="18" charset="0"/>
              </a:rPr>
              <a:t>dalam</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perunit</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dari</a:t>
            </a:r>
            <a:r>
              <a:rPr lang="es-ES_tradnl" dirty="0" smtClean="0">
                <a:latin typeface="Tempus Sans ITC" panose="04020404030D07020202" pitchFamily="82" charset="0"/>
                <a:ea typeface="Times New Roman" panose="02020603050405020304" pitchFamily="18" charset="0"/>
              </a:rPr>
              <a:t> CT pada </a:t>
            </a:r>
            <a:r>
              <a:rPr lang="es-ES_tradnl" dirty="0" err="1" smtClean="0">
                <a:latin typeface="Tempus Sans ITC" panose="04020404030D07020202" pitchFamily="82" charset="0"/>
                <a:ea typeface="Times New Roman" panose="02020603050405020304" pitchFamily="18" charset="0"/>
              </a:rPr>
              <a:t>kedua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sisi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Hal</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ini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dapat</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diatur</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dengan</a:t>
            </a:r>
            <a:r>
              <a:rPr lang="es-ES_tradnl" dirty="0" smtClean="0">
                <a:latin typeface="Tempus Sans ITC" panose="04020404030D07020202" pitchFamily="82" charset="0"/>
                <a:ea typeface="Times New Roman" panose="02020603050405020304" pitchFamily="18" charset="0"/>
              </a:rPr>
              <a:t> CT </a:t>
            </a:r>
            <a:r>
              <a:rPr lang="es-ES_tradnl" dirty="0" err="1" smtClean="0">
                <a:latin typeface="Tempus Sans ITC" panose="04020404030D07020202" pitchFamily="82" charset="0"/>
                <a:ea typeface="Times New Roman" panose="02020603050405020304" pitchFamily="18" charset="0"/>
              </a:rPr>
              <a:t>atau</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tap</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rele</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atau</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dengan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kombinasi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keduanya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Karena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masing-masing</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transformator</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merupakan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unit</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terpisah</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tidak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ada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kemungkinan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terjadinya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efek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tersier</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hantu</a:t>
            </a:r>
            <a:r>
              <a:rPr lang="es-ES_tradnl" dirty="0" smtClean="0">
                <a:latin typeface="Tempus Sans ITC" panose="04020404030D07020202" pitchFamily="82" charset="0"/>
                <a:ea typeface="Times New Roman" panose="02020603050405020304" pitchFamily="18" charset="0"/>
              </a:rPr>
              <a:t>’ yang </a:t>
            </a:r>
            <a:r>
              <a:rPr lang="es-ES_tradnl" dirty="0" err="1" smtClean="0">
                <a:latin typeface="Tempus Sans ITC" panose="04020404030D07020202" pitchFamily="82" charset="0"/>
                <a:ea typeface="Times New Roman" panose="02020603050405020304" pitchFamily="18" charset="0"/>
              </a:rPr>
              <a:t>mengganggu</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operasi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diferensial</a:t>
            </a:r>
            <a:r>
              <a:rPr lang="es-ES_tradnl" dirty="0" smtClean="0">
                <a:latin typeface="Tempus Sans ITC" panose="04020404030D07020202" pitchFamily="82" charset="0"/>
                <a:ea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762000" y="3048000"/>
            <a:ext cx="7848600" cy="1631216"/>
          </a:xfrm>
          <a:prstGeom prst="rect">
            <a:avLst/>
          </a:prstGeom>
        </p:spPr>
        <p:txBody>
          <a:bodyPr wrap="square">
            <a:spAutoFit/>
          </a:bodyPr>
          <a:lstStyle/>
          <a:p>
            <a:pPr algn="just">
              <a:spcAft>
                <a:spcPts val="0"/>
              </a:spcAft>
            </a:pPr>
            <a:r>
              <a:rPr lang="es-ES_tradnl" dirty="0" err="1" smtClean="0">
                <a:latin typeface="Tempus Sans ITC" panose="04020404030D07020202" pitchFamily="82" charset="0"/>
                <a:ea typeface="Times New Roman" panose="02020603050405020304" pitchFamily="18" charset="0"/>
              </a:rPr>
              <a:t>Untuk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bank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tiga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fasa</a:t>
            </a:r>
            <a:r>
              <a:rPr lang="es-ES_tradnl" dirty="0" smtClean="0">
                <a:latin typeface="Tempus Sans ITC" panose="04020404030D07020202" pitchFamily="82" charset="0"/>
                <a:ea typeface="Times New Roman" panose="02020603050405020304" pitchFamily="18" charset="0"/>
              </a:rPr>
              <a:t> dimana </a:t>
            </a:r>
            <a:r>
              <a:rPr lang="es-ES_tradnl" dirty="0" err="1" smtClean="0">
                <a:latin typeface="Tempus Sans ITC" panose="04020404030D07020202" pitchFamily="82" charset="0"/>
                <a:ea typeface="Times New Roman" panose="02020603050405020304" pitchFamily="18" charset="0"/>
              </a:rPr>
              <a:t>ketiga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belitan</a:t>
            </a:r>
            <a:r>
              <a:rPr lang="es-ES_tradnl" dirty="0" smtClean="0">
                <a:latin typeface="Tempus Sans ITC" panose="04020404030D07020202" pitchFamily="82" charset="0"/>
                <a:ea typeface="Times New Roman" panose="02020603050405020304" pitchFamily="18" charset="0"/>
              </a:rPr>
              <a:t> dan </a:t>
            </a:r>
            <a:r>
              <a:rPr lang="es-ES_tradnl" dirty="0" err="1" smtClean="0">
                <a:latin typeface="Tempus Sans ITC" panose="04020404030D07020202" pitchFamily="82" charset="0"/>
                <a:ea typeface="Times New Roman" panose="02020603050405020304" pitchFamily="18" charset="0"/>
              </a:rPr>
              <a:t>interkoneksi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ketiganya</a:t>
            </a:r>
            <a:r>
              <a:rPr lang="es-ES_tradnl" dirty="0" smtClean="0">
                <a:latin typeface="Tempus Sans ITC" panose="04020404030D07020202" pitchFamily="82" charset="0"/>
                <a:ea typeface="Times New Roman" panose="02020603050405020304" pitchFamily="18" charset="0"/>
              </a:rPr>
              <a:t> pada </a:t>
            </a:r>
            <a:r>
              <a:rPr lang="es-ES_tradnl" dirty="0" err="1" smtClean="0">
                <a:latin typeface="Tempus Sans ITC" panose="04020404030D07020202" pitchFamily="82" charset="0"/>
                <a:ea typeface="Times New Roman" panose="02020603050405020304" pitchFamily="18" charset="0"/>
              </a:rPr>
              <a:t>tangki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bersama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standar</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hubungan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diferensial</a:t>
            </a:r>
            <a:r>
              <a:rPr lang="es-ES_tradnl" dirty="0" smtClean="0">
                <a:latin typeface="Tempus Sans ITC" panose="04020404030D07020202" pitchFamily="82" charset="0"/>
                <a:ea typeface="Times New Roman" panose="02020603050405020304" pitchFamily="18" charset="0"/>
              </a:rPr>
              <a:t> yang </a:t>
            </a:r>
            <a:r>
              <a:rPr lang="es-ES_tradnl" dirty="0" err="1" smtClean="0">
                <a:latin typeface="Tempus Sans ITC" panose="04020404030D07020202" pitchFamily="82" charset="0"/>
                <a:ea typeface="Times New Roman" panose="02020603050405020304" pitchFamily="18" charset="0"/>
              </a:rPr>
              <a:t>ditunjukkan</a:t>
            </a:r>
            <a:r>
              <a:rPr lang="es-ES_tradnl" dirty="0" smtClean="0">
                <a:latin typeface="Tempus Sans ITC" panose="04020404030D07020202" pitchFamily="82" charset="0"/>
                <a:ea typeface="Times New Roman" panose="02020603050405020304" pitchFamily="18" charset="0"/>
              </a:rPr>
              <a:t> gambar 8-4, 8-5, 8-7 </a:t>
            </a:r>
            <a:r>
              <a:rPr lang="es-ES_tradnl" dirty="0" err="1" smtClean="0">
                <a:latin typeface="Tempus Sans ITC" panose="04020404030D07020202" pitchFamily="82" charset="0"/>
                <a:ea typeface="Times New Roman" panose="02020603050405020304" pitchFamily="18" charset="0"/>
              </a:rPr>
              <a:t>atau</a:t>
            </a:r>
            <a:r>
              <a:rPr lang="es-ES_tradnl" dirty="0" smtClean="0">
                <a:latin typeface="Tempus Sans ITC" panose="04020404030D07020202" pitchFamily="82" charset="0"/>
                <a:ea typeface="Times New Roman" panose="02020603050405020304" pitchFamily="18" charset="0"/>
              </a:rPr>
              <a:t> 8-8 </a:t>
            </a:r>
            <a:r>
              <a:rPr lang="es-ES_tradnl" dirty="0" err="1" smtClean="0">
                <a:latin typeface="Tempus Sans ITC" panose="04020404030D07020202" pitchFamily="82" charset="0"/>
                <a:ea typeface="Times New Roman" panose="02020603050405020304" pitchFamily="18" charset="0"/>
              </a:rPr>
              <a:t>dapat</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digunakan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dengan</a:t>
            </a:r>
            <a:r>
              <a:rPr lang="es-ES_tradnl" dirty="0" smtClean="0">
                <a:latin typeface="Tempus Sans ITC" panose="04020404030D07020202" pitchFamily="82" charset="0"/>
                <a:ea typeface="Times New Roman" panose="02020603050405020304" pitchFamily="18" charset="0"/>
              </a:rPr>
              <a:t> CT </a:t>
            </a:r>
            <a:r>
              <a:rPr lang="es-ES_tradnl" dirty="0" err="1" smtClean="0">
                <a:latin typeface="Tempus Sans ITC" panose="04020404030D07020202" pitchFamily="82" charset="0"/>
                <a:ea typeface="Times New Roman" panose="02020603050405020304" pitchFamily="18" charset="0"/>
              </a:rPr>
              <a:t>seperti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diperlihatkan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atau</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dengan</a:t>
            </a:r>
            <a:r>
              <a:rPr lang="es-ES_tradnl" dirty="0" smtClean="0">
                <a:latin typeface="Tempus Sans ITC" panose="04020404030D07020202" pitchFamily="82" charset="0"/>
                <a:ea typeface="Times New Roman" panose="02020603050405020304" pitchFamily="18" charset="0"/>
              </a:rPr>
              <a:t> CT </a:t>
            </a:r>
            <a:r>
              <a:rPr lang="es-ES_tradnl" dirty="0" err="1" smtClean="0">
                <a:latin typeface="Tempus Sans ITC" panose="04020404030D07020202" pitchFamily="82" charset="0"/>
                <a:ea typeface="Times New Roman" panose="02020603050405020304" pitchFamily="18" charset="0"/>
              </a:rPr>
              <a:t>seperti</a:t>
            </a:r>
            <a:r>
              <a:rPr lang="es-ES_tradnl" dirty="0" smtClean="0">
                <a:latin typeface="Tempus Sans ITC" panose="04020404030D07020202" pitchFamily="82" charset="0"/>
                <a:ea typeface="Times New Roman" panose="02020603050405020304" pitchFamily="18" charset="0"/>
              </a:rPr>
              <a:t> pada </a:t>
            </a:r>
            <a:r>
              <a:rPr lang="es-ES_tradnl" dirty="0" err="1" smtClean="0">
                <a:latin typeface="Tempus Sans ITC" panose="04020404030D07020202" pitchFamily="82" charset="0"/>
                <a:ea typeface="Times New Roman" panose="02020603050405020304" pitchFamily="18" charset="0"/>
              </a:rPr>
              <a:t>bushing</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transformator</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tiga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fasa</a:t>
            </a:r>
            <a:r>
              <a:rPr lang="es-ES_tradnl" dirty="0" smtClean="0">
                <a:latin typeface="Tempus Sans ITC" panose="04020404030D07020202" pitchFamily="82" charset="0"/>
                <a:ea typeface="Times New Roman" panose="02020603050405020304" pitchFamily="18" charset="0"/>
              </a:rPr>
              <a:t> pada </a:t>
            </a:r>
            <a:r>
              <a:rPr lang="es-ES_tradnl" dirty="0" err="1" smtClean="0">
                <a:latin typeface="Tempus Sans ITC" panose="04020404030D07020202" pitchFamily="82" charset="0"/>
                <a:ea typeface="Times New Roman" panose="02020603050405020304" pitchFamily="18" charset="0"/>
              </a:rPr>
              <a:t>sisi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lain</a:t>
            </a:r>
            <a:r>
              <a:rPr lang="es-ES_tradnl" dirty="0" smtClean="0">
                <a:latin typeface="Tempus Sans ITC" panose="04020404030D07020202" pitchFamily="82" charset="0"/>
                <a:ea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8160550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215</a:t>
            </a:fld>
            <a:endParaRPr lang="en-US" altLang="id-ID"/>
          </a:p>
        </p:txBody>
      </p:sp>
      <p:sp>
        <p:nvSpPr>
          <p:cNvPr id="2" name="Rectangle 1"/>
          <p:cNvSpPr/>
          <p:nvPr/>
        </p:nvSpPr>
        <p:spPr>
          <a:xfrm>
            <a:off x="304800" y="228600"/>
            <a:ext cx="8534400" cy="369332"/>
          </a:xfrm>
          <a:prstGeom prst="rect">
            <a:avLst/>
          </a:prstGeom>
        </p:spPr>
        <p:txBody>
          <a:bodyPr wrap="square">
            <a:spAutoFit/>
          </a:bodyPr>
          <a:lstStyle/>
          <a:p>
            <a:pPr algn="just">
              <a:spcAft>
                <a:spcPts val="0"/>
              </a:spcAft>
            </a:pPr>
            <a:r>
              <a:rPr lang="es-ES_tradnl" sz="1800" b="1" cap="all" dirty="0">
                <a:latin typeface="Tempus Sans ITC" panose="04020404030D07020202" pitchFamily="82" charset="0"/>
                <a:ea typeface="Times New Roman" panose="02020603050405020304" pitchFamily="18" charset="0"/>
              </a:rPr>
              <a:t>8. 13  PROTEKSI DIFERENSIAL TANAH (URUTAN NOL) TRANSFORMATOR</a:t>
            </a:r>
            <a:endParaRPr lang="en-US" sz="1800"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449179" y="609161"/>
            <a:ext cx="8534400" cy="1477328"/>
          </a:xfrm>
          <a:prstGeom prst="rect">
            <a:avLst/>
          </a:prstGeom>
        </p:spPr>
        <p:txBody>
          <a:bodyPr wrap="square">
            <a:spAutoFit/>
          </a:bodyPr>
          <a:lstStyle/>
          <a:p>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Skema</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diferensial</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tanah</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memberikan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proteksi</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yang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dapat</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diterima</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bank</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Transformator</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delta -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wyei</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ditanahkan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Hal</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ini</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berguna</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bilamana</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tidak</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terdapat</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atau</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tidak</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ada</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CT pada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sisi</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delta,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ini</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merupakan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kasus</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umum</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sistem</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distribusi</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dan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pengikat</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pada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industri</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hubungan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delta pada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sisi</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tegangan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tinggi</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dan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mungkin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di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proteksi</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menggunakan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Fuse. </a:t>
            </a:r>
            <a:endParaRPr lang="en-US" sz="1800" dirty="0"/>
          </a:p>
        </p:txBody>
      </p:sp>
      <p:sp>
        <p:nvSpPr>
          <p:cNvPr id="6" name="Rectangle 5"/>
          <p:cNvSpPr/>
          <p:nvPr/>
        </p:nvSpPr>
        <p:spPr>
          <a:xfrm>
            <a:off x="5867400" y="2119143"/>
            <a:ext cx="2971800" cy="4093428"/>
          </a:xfrm>
          <a:prstGeom prst="rect">
            <a:avLst/>
          </a:prstGeom>
        </p:spPr>
        <p:txBody>
          <a:bodyPr wrap="square">
            <a:spAutoFit/>
          </a:bodyPr>
          <a:lstStyle/>
          <a:p>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Skema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ini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hanya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melindungi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belitan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wyei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ditanahkan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dan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sirkit</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pendukungnya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dan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hanya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gangguan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tanah</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yang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merupakan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gangguan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yang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umum</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terjadi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dan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sering</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terjadi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Tipikal</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aplikasinya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diperlihatkan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pada Gambar 8-10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menggunakan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diferensial</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konvensional</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a:t>
            </a:r>
            <a:endParaRPr lang="en-US" dirty="0"/>
          </a:p>
        </p:txBody>
      </p:sp>
      <p:pic>
        <p:nvPicPr>
          <p:cNvPr id="15362" name="Picture 2" descr="8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097718"/>
            <a:ext cx="4648200" cy="410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6324153"/>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216</a:t>
            </a:fld>
            <a:endParaRPr lang="en-US" altLang="id-ID"/>
          </a:p>
        </p:txBody>
      </p:sp>
      <p:sp>
        <p:nvSpPr>
          <p:cNvPr id="2" name="Rectangle 1"/>
          <p:cNvSpPr/>
          <p:nvPr/>
        </p:nvSpPr>
        <p:spPr>
          <a:xfrm>
            <a:off x="457200" y="228600"/>
            <a:ext cx="8382000" cy="2308324"/>
          </a:xfrm>
          <a:prstGeom prst="rect">
            <a:avLst/>
          </a:prstGeom>
        </p:spPr>
        <p:txBody>
          <a:bodyPr wrap="square">
            <a:spAutoFit/>
          </a:bodyPr>
          <a:lstStyle/>
          <a:p>
            <a:pPr algn="just">
              <a:spcAft>
                <a:spcPts val="0"/>
              </a:spcAft>
            </a:pPr>
            <a:r>
              <a:rPr lang="es-ES_tradnl" sz="1600" dirty="0" smtClean="0">
                <a:latin typeface="Tempus Sans ITC" panose="04020404030D07020202" pitchFamily="82" charset="0"/>
                <a:ea typeface="Times New Roman" panose="02020603050405020304" pitchFamily="18" charset="0"/>
              </a:rPr>
              <a:t>Zona </a:t>
            </a:r>
            <a:r>
              <a:rPr lang="es-ES_tradnl" sz="1600" dirty="0" err="1" smtClean="0">
                <a:latin typeface="Tempus Sans ITC" panose="04020404030D07020202" pitchFamily="82" charset="0"/>
                <a:ea typeface="Times New Roman" panose="02020603050405020304" pitchFamily="18" charset="0"/>
              </a:rPr>
              <a:t>diferensial</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termasuk</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sirkit</a:t>
            </a:r>
            <a:r>
              <a:rPr lang="es-ES_tradnl" sz="1600" dirty="0" smtClean="0">
                <a:latin typeface="Tempus Sans ITC" panose="04020404030D07020202" pitchFamily="82" charset="0"/>
                <a:ea typeface="Times New Roman" panose="02020603050405020304" pitchFamily="18" charset="0"/>
              </a:rPr>
              <a:t> antara </a:t>
            </a:r>
            <a:r>
              <a:rPr lang="es-ES_tradnl" sz="1600" dirty="0" err="1" smtClean="0">
                <a:latin typeface="Tempus Sans ITC" panose="04020404030D07020202" pitchFamily="82" charset="0"/>
                <a:ea typeface="Times New Roman" panose="02020603050405020304" pitchFamily="18" charset="0"/>
              </a:rPr>
              <a:t>kedua</a:t>
            </a:r>
            <a:r>
              <a:rPr lang="es-ES_tradnl" sz="1600" dirty="0" smtClean="0">
                <a:latin typeface="Tempus Sans ITC" panose="04020404030D07020202" pitchFamily="82" charset="0"/>
                <a:ea typeface="Times New Roman" panose="02020603050405020304" pitchFamily="18" charset="0"/>
              </a:rPr>
              <a:t> set CT. </a:t>
            </a:r>
            <a:r>
              <a:rPr lang="es-ES_tradnl" sz="1600" dirty="0" err="1" smtClean="0">
                <a:latin typeface="Tempus Sans ITC" panose="04020404030D07020202" pitchFamily="82" charset="0"/>
                <a:ea typeface="Times New Roman" panose="02020603050405020304" pitchFamily="18" charset="0"/>
              </a:rPr>
              <a:t>Sirkit</a:t>
            </a:r>
            <a:r>
              <a:rPr lang="es-ES_tradnl" sz="1600" dirty="0" smtClean="0">
                <a:latin typeface="Tempus Sans ITC" panose="04020404030D07020202" pitchFamily="82" charset="0"/>
                <a:ea typeface="Times New Roman" panose="02020603050405020304" pitchFamily="18" charset="0"/>
              </a:rPr>
              <a:t> delta </a:t>
            </a:r>
            <a:r>
              <a:rPr lang="es-ES_tradnl" sz="1600" dirty="0" err="1" smtClean="0">
                <a:latin typeface="Tempus Sans ITC" panose="04020404030D07020202" pitchFamily="82" charset="0"/>
                <a:ea typeface="Times New Roman" panose="02020603050405020304" pitchFamily="18" charset="0"/>
              </a:rPr>
              <a:t>menahan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operasi</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untuk</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gangguan</a:t>
            </a:r>
            <a:r>
              <a:rPr lang="es-ES_tradnl" sz="1600" dirty="0" smtClean="0">
                <a:latin typeface="Tempus Sans ITC" panose="04020404030D07020202" pitchFamily="82" charset="0"/>
                <a:ea typeface="Times New Roman" panose="02020603050405020304" pitchFamily="18" charset="0"/>
              </a:rPr>
              <a:t> yang </a:t>
            </a:r>
            <a:r>
              <a:rPr lang="es-ES_tradnl" sz="1600" dirty="0" err="1" smtClean="0">
                <a:latin typeface="Tempus Sans ITC" panose="04020404030D07020202" pitchFamily="82" charset="0"/>
                <a:ea typeface="Times New Roman" panose="02020603050405020304" pitchFamily="18" charset="0"/>
              </a:rPr>
              <a:t>terjadi</a:t>
            </a:r>
            <a:r>
              <a:rPr lang="es-ES_tradnl" sz="1600" dirty="0" smtClean="0">
                <a:latin typeface="Tempus Sans ITC" panose="04020404030D07020202" pitchFamily="82" charset="0"/>
                <a:ea typeface="Times New Roman" panose="02020603050405020304" pitchFamily="18" charset="0"/>
              </a:rPr>
              <a:t> pada </a:t>
            </a:r>
            <a:r>
              <a:rPr lang="es-ES_tradnl" sz="1600" dirty="0" err="1" smtClean="0">
                <a:latin typeface="Tempus Sans ITC" panose="04020404030D07020202" pitchFamily="82" charset="0"/>
                <a:ea typeface="Times New Roman" panose="02020603050405020304" pitchFamily="18" charset="0"/>
              </a:rPr>
              <a:t>areal</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tersebut</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Teknik</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phasing</a:t>
            </a:r>
            <a:r>
              <a:rPr lang="es-ES_tradnl" sz="1600" dirty="0" smtClean="0">
                <a:latin typeface="Tempus Sans ITC" panose="04020404030D07020202" pitchFamily="82" charset="0"/>
                <a:ea typeface="Times New Roman" panose="02020603050405020304" pitchFamily="18" charset="0"/>
              </a:rPr>
              <a:t> dan </a:t>
            </a:r>
            <a:r>
              <a:rPr lang="es-ES_tradnl" sz="1600" dirty="0" err="1" smtClean="0">
                <a:latin typeface="Tempus Sans ITC" panose="04020404030D07020202" pitchFamily="82" charset="0"/>
                <a:ea typeface="Times New Roman" panose="02020603050405020304" pitchFamily="18" charset="0"/>
              </a:rPr>
              <a:t>rationing</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seperti</a:t>
            </a:r>
            <a:r>
              <a:rPr lang="es-ES_tradnl" sz="1600" dirty="0" smtClean="0">
                <a:latin typeface="Tempus Sans ITC" panose="04020404030D07020202" pitchFamily="82" charset="0"/>
                <a:ea typeface="Times New Roman" panose="02020603050405020304" pitchFamily="18" charset="0"/>
              </a:rPr>
              <a:t> pada </a:t>
            </a:r>
            <a:r>
              <a:rPr lang="es-ES_tradnl" sz="1600" dirty="0" err="1" smtClean="0">
                <a:latin typeface="Tempus Sans ITC" panose="04020404030D07020202" pitchFamily="82" charset="0"/>
                <a:ea typeface="Times New Roman" panose="02020603050405020304" pitchFamily="18" charset="0"/>
              </a:rPr>
              <a:t>bab</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sebelumnya</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kecuali</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hanya</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menggunakan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arus</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urutan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nol</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mengalir</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ke</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gangguan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eksternal</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Arus-arus</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ini</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diperlihatkan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dalam</a:t>
            </a:r>
            <a:r>
              <a:rPr lang="es-ES_tradnl" sz="1600" dirty="0" smtClean="0">
                <a:latin typeface="Tempus Sans ITC" panose="04020404030D07020202" pitchFamily="82" charset="0"/>
                <a:ea typeface="Times New Roman" panose="02020603050405020304" pitchFamily="18" charset="0"/>
              </a:rPr>
              <a:t> gambar 8-10, </a:t>
            </a:r>
            <a:r>
              <a:rPr lang="es-ES_tradnl" sz="1600" dirty="0" err="1" smtClean="0">
                <a:latin typeface="Tempus Sans ITC" panose="04020404030D07020202" pitchFamily="82" charset="0"/>
                <a:ea typeface="Times New Roman" panose="02020603050405020304" pitchFamily="18" charset="0"/>
              </a:rPr>
              <a:t>rele</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arus</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lebih-waktu</a:t>
            </a:r>
            <a:r>
              <a:rPr lang="es-ES_tradnl" sz="1600" dirty="0" smtClean="0">
                <a:latin typeface="Tempus Sans ITC" panose="04020404030D07020202" pitchFamily="82" charset="0"/>
                <a:ea typeface="Times New Roman" panose="02020603050405020304" pitchFamily="18" charset="0"/>
              </a:rPr>
              <a:t>, 51N </a:t>
            </a:r>
            <a:r>
              <a:rPr lang="es-ES_tradnl" sz="1600" dirty="0" err="1" smtClean="0">
                <a:latin typeface="Tempus Sans ITC" panose="04020404030D07020202" pitchFamily="82" charset="0"/>
                <a:ea typeface="Times New Roman" panose="02020603050405020304" pitchFamily="18" charset="0"/>
              </a:rPr>
              <a:t>diperlihatkan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dihubungkan</a:t>
            </a:r>
            <a:r>
              <a:rPr lang="es-ES_tradnl" sz="1600" dirty="0" smtClean="0">
                <a:latin typeface="Tempus Sans ITC" panose="04020404030D07020202" pitchFamily="82" charset="0"/>
                <a:ea typeface="Times New Roman" panose="02020603050405020304" pitchFamily="18" charset="0"/>
              </a:rPr>
              <a:t> pada CT </a:t>
            </a:r>
            <a:r>
              <a:rPr lang="es-ES_tradnl" sz="1600" dirty="0" err="1" smtClean="0">
                <a:latin typeface="Tempus Sans ITC" panose="04020404030D07020202" pitchFamily="82" charset="0"/>
                <a:ea typeface="Times New Roman" panose="02020603050405020304" pitchFamily="18" charset="0"/>
              </a:rPr>
              <a:t>terpisah</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Rekomendasi</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ini</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berlaku</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untuk</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semua</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transforamtor</a:t>
            </a:r>
            <a:r>
              <a:rPr lang="es-ES_tradnl" sz="1600" dirty="0" smtClean="0">
                <a:latin typeface="Tempus Sans ITC" panose="04020404030D07020202" pitchFamily="82" charset="0"/>
                <a:ea typeface="Times New Roman" panose="02020603050405020304" pitchFamily="18" charset="0"/>
              </a:rPr>
              <a:t> yang </a:t>
            </a:r>
            <a:r>
              <a:rPr lang="es-ES_tradnl" sz="1600" dirty="0" err="1" smtClean="0">
                <a:latin typeface="Tempus Sans ITC" panose="04020404030D07020202" pitchFamily="82" charset="0"/>
                <a:ea typeface="Times New Roman" panose="02020603050405020304" pitchFamily="18" charset="0"/>
              </a:rPr>
              <a:t>ditanahkan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Hal</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ini</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adalah</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usaha</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terakhir</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proteksi</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gangguan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tanah</a:t>
            </a:r>
            <a:r>
              <a:rPr lang="es-ES_tradnl" sz="1600" dirty="0" smtClean="0">
                <a:latin typeface="Tempus Sans ITC" panose="04020404030D07020202" pitchFamily="82" charset="0"/>
                <a:ea typeface="Times New Roman" panose="02020603050405020304" pitchFamily="18" charset="0"/>
              </a:rPr>
              <a:t> dan </a:t>
            </a:r>
            <a:r>
              <a:rPr lang="es-ES_tradnl" sz="1600" dirty="0" err="1" smtClean="0">
                <a:latin typeface="Tempus Sans ITC" panose="04020404030D07020202" pitchFamily="82" charset="0"/>
                <a:ea typeface="Times New Roman" panose="02020603050405020304" pitchFamily="18" charset="0"/>
              </a:rPr>
              <a:t>harus</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disetel</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untuk</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koordinasi</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dengan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rele</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lain</a:t>
            </a:r>
            <a:r>
              <a:rPr lang="es-ES_tradnl" sz="1600" dirty="0" smtClean="0">
                <a:latin typeface="Tempus Sans ITC" panose="04020404030D07020202" pitchFamily="82" charset="0"/>
                <a:ea typeface="Times New Roman" panose="02020603050405020304" pitchFamily="18" charset="0"/>
              </a:rPr>
              <a:t> yang </a:t>
            </a:r>
            <a:r>
              <a:rPr lang="es-ES_tradnl" sz="1600" dirty="0" err="1" smtClean="0">
                <a:latin typeface="Tempus Sans ITC" panose="04020404030D07020202" pitchFamily="82" charset="0"/>
                <a:ea typeface="Times New Roman" panose="02020603050405020304" pitchFamily="18" charset="0"/>
              </a:rPr>
              <a:t>termasuk</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jangkauan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lebih</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rele</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tersebut</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Hal</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ini</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akan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didiskusikan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lebih</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detil</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Rele</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tersebut</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dapat</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dihubungkan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ke</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sirkit</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diferensial</a:t>
            </a:r>
            <a:r>
              <a:rPr lang="es-ES_tradnl" sz="1600" dirty="0" smtClean="0">
                <a:latin typeface="Tempus Sans ITC" panose="04020404030D07020202" pitchFamily="82" charset="0"/>
                <a:ea typeface="Times New Roman" panose="02020603050405020304" pitchFamily="18" charset="0"/>
              </a:rPr>
              <a:t>, yang </a:t>
            </a:r>
            <a:r>
              <a:rPr lang="es-ES_tradnl" sz="1600" dirty="0" err="1" smtClean="0">
                <a:latin typeface="Tempus Sans ITC" panose="04020404030D07020202" pitchFamily="82" charset="0"/>
                <a:ea typeface="Times New Roman" panose="02020603050405020304" pitchFamily="18" charset="0"/>
              </a:rPr>
              <a:t>akan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menambah</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burden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sirkit</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diferensial</a:t>
            </a:r>
            <a:r>
              <a:rPr lang="es-ES_tradnl" sz="1600" dirty="0" smtClean="0">
                <a:latin typeface="Tempus Sans ITC" panose="04020404030D07020202" pitchFamily="82" charset="0"/>
                <a:ea typeface="Times New Roman" panose="02020603050405020304" pitchFamily="18" charset="0"/>
              </a:rPr>
              <a:t> dan </a:t>
            </a:r>
            <a:r>
              <a:rPr lang="es-ES_tradnl" sz="1600" dirty="0" err="1" smtClean="0">
                <a:latin typeface="Tempus Sans ITC" panose="04020404030D07020202" pitchFamily="82" charset="0"/>
                <a:ea typeface="Times New Roman" panose="02020603050405020304" pitchFamily="18" charset="0"/>
              </a:rPr>
              <a:t>dapat</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mempengaruhi</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operasinya</a:t>
            </a:r>
            <a:r>
              <a:rPr lang="es-ES_tradnl" sz="1600" dirty="0" smtClean="0">
                <a:latin typeface="Tempus Sans ITC" panose="04020404030D07020202" pitchFamily="82" charset="0"/>
                <a:ea typeface="Times New Roman" panose="02020603050405020304" pitchFamily="18" charset="0"/>
              </a:rPr>
              <a:t>.</a:t>
            </a:r>
            <a:endParaRPr lang="en-US" sz="1600" b="1" dirty="0" smtClean="0">
              <a:latin typeface="Times New Roman" panose="02020603050405020304" pitchFamily="18" charset="0"/>
              <a:ea typeface="Times New Roman" panose="02020603050405020304" pitchFamily="18" charset="0"/>
            </a:endParaRPr>
          </a:p>
        </p:txBody>
      </p:sp>
      <p:sp>
        <p:nvSpPr>
          <p:cNvPr id="3" name="Rectangle 2"/>
          <p:cNvSpPr/>
          <p:nvPr/>
        </p:nvSpPr>
        <p:spPr>
          <a:xfrm>
            <a:off x="457200" y="2682914"/>
            <a:ext cx="8229600" cy="3416320"/>
          </a:xfrm>
          <a:prstGeom prst="rect">
            <a:avLst/>
          </a:prstGeom>
        </p:spPr>
        <p:txBody>
          <a:bodyPr wrap="square">
            <a:spAutoFit/>
          </a:bodyPr>
          <a:lstStyle/>
          <a:p>
            <a:pPr algn="just">
              <a:spcAft>
                <a:spcPts val="0"/>
              </a:spcAft>
            </a:pPr>
            <a:r>
              <a:rPr lang="es-ES_tradnl" sz="1800" dirty="0" err="1">
                <a:latin typeface="Tempus Sans ITC" panose="04020404030D07020202" pitchFamily="82" charset="0"/>
                <a:ea typeface="Times New Roman" panose="02020603050405020304" pitchFamily="18" charset="0"/>
              </a:rPr>
              <a:t>Bilamana</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sisi</a:t>
            </a:r>
            <a:r>
              <a:rPr lang="es-ES_tradnl" sz="1800" dirty="0">
                <a:latin typeface="Tempus Sans ITC" panose="04020404030D07020202" pitchFamily="82" charset="0"/>
                <a:ea typeface="Times New Roman" panose="02020603050405020304" pitchFamily="18" charset="0"/>
              </a:rPr>
              <a:t> delta </a:t>
            </a:r>
            <a:r>
              <a:rPr lang="es-ES_tradnl" sz="1800" dirty="0" err="1">
                <a:latin typeface="Tempus Sans ITC" panose="04020404030D07020202" pitchFamily="82" charset="0"/>
                <a:ea typeface="Times New Roman" panose="02020603050405020304" pitchFamily="18" charset="0"/>
              </a:rPr>
              <a:t>diproteksi</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dengan</a:t>
            </a:r>
            <a:r>
              <a:rPr lang="es-ES_tradnl" sz="1800" dirty="0">
                <a:latin typeface="Tempus Sans ITC" panose="04020404030D07020202" pitchFamily="82" charset="0"/>
                <a:ea typeface="Times New Roman" panose="02020603050405020304" pitchFamily="18" charset="0"/>
              </a:rPr>
              <a:t> fuse, </a:t>
            </a:r>
            <a:r>
              <a:rPr lang="es-ES_tradnl" sz="1800" dirty="0" err="1">
                <a:latin typeface="Tempus Sans ITC" panose="04020404030D07020202" pitchFamily="82" charset="0"/>
                <a:ea typeface="Times New Roman" panose="02020603050405020304" pitchFamily="18" charset="0"/>
              </a:rPr>
              <a:t>gangguan</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tanah</a:t>
            </a:r>
            <a:r>
              <a:rPr lang="es-ES_tradnl" sz="1800" dirty="0">
                <a:latin typeface="Tempus Sans ITC" panose="04020404030D07020202" pitchFamily="82" charset="0"/>
                <a:ea typeface="Times New Roman" panose="02020603050405020304" pitchFamily="18" charset="0"/>
              </a:rPr>
              <a:t> pada zona </a:t>
            </a:r>
            <a:r>
              <a:rPr lang="es-ES_tradnl" sz="1800" dirty="0" err="1">
                <a:latin typeface="Tempus Sans ITC" panose="04020404030D07020202" pitchFamily="82" charset="0"/>
                <a:ea typeface="Times New Roman" panose="02020603050405020304" pitchFamily="18" charset="0"/>
              </a:rPr>
              <a:t>diferensial</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mungkin</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tidak</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memberikan</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arus</a:t>
            </a:r>
            <a:r>
              <a:rPr lang="es-ES_tradnl" sz="1800" dirty="0">
                <a:latin typeface="Tempus Sans ITC" panose="04020404030D07020202" pitchFamily="82" charset="0"/>
                <a:ea typeface="Times New Roman" panose="02020603050405020304" pitchFamily="18" charset="0"/>
              </a:rPr>
              <a:t> yang </a:t>
            </a:r>
            <a:r>
              <a:rPr lang="es-ES_tradnl" sz="1800" dirty="0" err="1">
                <a:latin typeface="Tempus Sans ITC" panose="04020404030D07020202" pitchFamily="82" charset="0"/>
                <a:ea typeface="Times New Roman" panose="02020603050405020304" pitchFamily="18" charset="0"/>
              </a:rPr>
              <a:t>cukup</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untuk</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dapat</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memutuskan</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atau</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membersihkan</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gangguan</a:t>
            </a:r>
            <a:r>
              <a:rPr lang="es-ES_tradnl" sz="1800" dirty="0">
                <a:latin typeface="Tempus Sans ITC" panose="04020404030D07020202" pitchFamily="82" charset="0"/>
                <a:ea typeface="Times New Roman" panose="02020603050405020304" pitchFamily="18" charset="0"/>
              </a:rPr>
              <a:t> yang </a:t>
            </a:r>
            <a:r>
              <a:rPr lang="es-ES_tradnl" sz="1800" dirty="0" err="1">
                <a:latin typeface="Tempus Sans ITC" panose="04020404030D07020202" pitchFamily="82" charset="0"/>
                <a:ea typeface="Times New Roman" panose="02020603050405020304" pitchFamily="18" charset="0"/>
              </a:rPr>
              <a:t>datang</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dari</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sumber</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sisi</a:t>
            </a:r>
            <a:r>
              <a:rPr lang="es-ES_tradnl" sz="1800" dirty="0">
                <a:latin typeface="Tempus Sans ITC" panose="04020404030D07020202" pitchFamily="82" charset="0"/>
                <a:ea typeface="Times New Roman" panose="02020603050405020304" pitchFamily="18" charset="0"/>
              </a:rPr>
              <a:t> delta. </a:t>
            </a:r>
            <a:r>
              <a:rPr lang="es-ES_tradnl" sz="1800" dirty="0" err="1">
                <a:latin typeface="Tempus Sans ITC" panose="04020404030D07020202" pitchFamily="82" charset="0"/>
                <a:ea typeface="Times New Roman" panose="02020603050405020304" pitchFamily="18" charset="0"/>
              </a:rPr>
              <a:t>Sebagaimana</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dinyatakan</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dimuka</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gangguan</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satu</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fasa</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ke</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tanah</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sebesar</a:t>
            </a:r>
            <a:r>
              <a:rPr lang="es-ES_tradnl" sz="1800" dirty="0">
                <a:latin typeface="Tempus Sans ITC" panose="04020404030D07020202" pitchFamily="82" charset="0"/>
                <a:ea typeface="Times New Roman" panose="02020603050405020304" pitchFamily="18" charset="0"/>
              </a:rPr>
              <a:t> 1 </a:t>
            </a:r>
            <a:r>
              <a:rPr lang="es-ES_tradnl" sz="1800" dirty="0" err="1">
                <a:latin typeface="Tempus Sans ITC" panose="04020404030D07020202" pitchFamily="82" charset="0"/>
                <a:ea typeface="Times New Roman" panose="02020603050405020304" pitchFamily="18" charset="0"/>
              </a:rPr>
              <a:t>pu</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disisi</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wyei</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dirasakan</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sebagai</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gangguan</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fasa</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ke</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fasa</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sebesar</a:t>
            </a:r>
            <a:r>
              <a:rPr lang="es-ES_tradnl" sz="1800" dirty="0">
                <a:latin typeface="Tempus Sans ITC" panose="04020404030D07020202" pitchFamily="82" charset="0"/>
                <a:ea typeface="Times New Roman" panose="02020603050405020304" pitchFamily="18" charset="0"/>
              </a:rPr>
              <a:t> 0,577 </a:t>
            </a:r>
            <a:r>
              <a:rPr lang="es-ES_tradnl" sz="1800" dirty="0" err="1">
                <a:latin typeface="Tempus Sans ITC" panose="04020404030D07020202" pitchFamily="82" charset="0"/>
                <a:ea typeface="Times New Roman" panose="02020603050405020304" pitchFamily="18" charset="0"/>
              </a:rPr>
              <a:t>pu</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disisi</a:t>
            </a:r>
            <a:r>
              <a:rPr lang="es-ES_tradnl" sz="1800" dirty="0">
                <a:latin typeface="Tempus Sans ITC" panose="04020404030D07020202" pitchFamily="82" charset="0"/>
                <a:ea typeface="Times New Roman" panose="02020603050405020304" pitchFamily="18" charset="0"/>
              </a:rPr>
              <a:t> delta, yang </a:t>
            </a:r>
            <a:r>
              <a:rPr lang="es-ES_tradnl" sz="1800" dirty="0" err="1">
                <a:latin typeface="Tempus Sans ITC" panose="04020404030D07020202" pitchFamily="82" charset="0"/>
                <a:ea typeface="Times New Roman" panose="02020603050405020304" pitchFamily="18" charset="0"/>
              </a:rPr>
              <a:t>akan</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menyulitkan</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deteksinya</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Setiap</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gangguan</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dibatasi</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oleh</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impedansi</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netral</a:t>
            </a:r>
            <a:r>
              <a:rPr lang="es-ES_tradnl" sz="1800" dirty="0">
                <a:latin typeface="Tempus Sans ITC" panose="04020404030D07020202" pitchFamily="82" charset="0"/>
                <a:ea typeface="Times New Roman" panose="02020603050405020304" pitchFamily="18" charset="0"/>
              </a:rPr>
              <a:t> dan </a:t>
            </a:r>
            <a:r>
              <a:rPr lang="es-ES_tradnl" sz="1800" dirty="0" err="1">
                <a:latin typeface="Tempus Sans ITC" panose="04020404030D07020202" pitchFamily="82" charset="0"/>
                <a:ea typeface="Times New Roman" panose="02020603050405020304" pitchFamily="18" charset="0"/>
              </a:rPr>
              <a:t>atau</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resistansi</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gangguan</a:t>
            </a:r>
            <a:r>
              <a:rPr lang="es-ES_tradnl" sz="1800" dirty="0">
                <a:latin typeface="Tempus Sans ITC" panose="04020404030D07020202" pitchFamily="82" charset="0"/>
                <a:ea typeface="Times New Roman" panose="02020603050405020304" pitchFamily="18" charset="0"/>
              </a:rPr>
              <a:t> yang </a:t>
            </a:r>
            <a:r>
              <a:rPr lang="es-ES_tradnl" sz="1800" dirty="0" err="1">
                <a:latin typeface="Tempus Sans ITC" panose="04020404030D07020202" pitchFamily="82" charset="0"/>
                <a:ea typeface="Times New Roman" panose="02020603050405020304" pitchFamily="18" charset="0"/>
              </a:rPr>
              <a:t>mengurangi</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magnitude</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gangguan</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Jadi</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dalam</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banyak</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kasus</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hampir</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tidak</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mungkin</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untuk</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membersihakan</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gangguan</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dengan</a:t>
            </a:r>
            <a:r>
              <a:rPr lang="es-ES_tradnl" sz="1800" dirty="0">
                <a:latin typeface="Tempus Sans ITC" panose="04020404030D07020202" pitchFamily="82" charset="0"/>
                <a:ea typeface="Times New Roman" panose="02020603050405020304" pitchFamily="18" charset="0"/>
              </a:rPr>
              <a:t> fuse </a:t>
            </a:r>
            <a:r>
              <a:rPr lang="es-ES_tradnl" sz="1800" dirty="0" err="1">
                <a:latin typeface="Tempus Sans ITC" panose="04020404030D07020202" pitchFamily="82" charset="0"/>
                <a:ea typeface="Times New Roman" panose="02020603050405020304" pitchFamily="18" charset="0"/>
              </a:rPr>
              <a:t>sisi</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tegangan</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tinggi</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Dengan</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demikian</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diferensial</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tanah</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sangat</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berguna</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untuk</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mengatasi</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gangguan</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tanah</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dalam</a:t>
            </a:r>
            <a:r>
              <a:rPr lang="es-ES_tradnl" sz="1800" dirty="0">
                <a:latin typeface="Tempus Sans ITC" panose="04020404030D07020202" pitchFamily="82" charset="0"/>
                <a:ea typeface="Times New Roman" panose="02020603050405020304" pitchFamily="18" charset="0"/>
              </a:rPr>
              <a:t> zona </a:t>
            </a:r>
            <a:r>
              <a:rPr lang="es-ES_tradnl" sz="1800" dirty="0" err="1">
                <a:latin typeface="Tempus Sans ITC" panose="04020404030D07020202" pitchFamily="82" charset="0"/>
                <a:ea typeface="Times New Roman" panose="02020603050405020304" pitchFamily="18" charset="0"/>
              </a:rPr>
              <a:t>operasinya</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masalahnya</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adalah</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untuk</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membersihkan</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gangguan</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dari</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sumber</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sisi</a:t>
            </a:r>
            <a:r>
              <a:rPr lang="es-ES_tradnl" sz="1800" dirty="0">
                <a:latin typeface="Tempus Sans ITC" panose="04020404030D07020202" pitchFamily="82" charset="0"/>
                <a:ea typeface="Times New Roman" panose="02020603050405020304" pitchFamily="18" charset="0"/>
              </a:rPr>
              <a:t> delta </a:t>
            </a:r>
            <a:r>
              <a:rPr lang="es-ES_tradnl" sz="1800" dirty="0" err="1">
                <a:latin typeface="Tempus Sans ITC" panose="04020404030D07020202" pitchFamily="82" charset="0"/>
                <a:ea typeface="Times New Roman" panose="02020603050405020304" pitchFamily="18" charset="0"/>
              </a:rPr>
              <a:t>tanpa</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pemutus</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lokal</a:t>
            </a:r>
            <a:r>
              <a:rPr lang="es-ES_tradnl" sz="1800" dirty="0">
                <a:latin typeface="Tempus Sans ITC" panose="04020404030D07020202" pitchFamily="82" charset="0"/>
                <a:ea typeface="Times New Roman" panose="02020603050405020304" pitchFamily="18" charset="0"/>
              </a:rPr>
              <a:t>, dan dimana </a:t>
            </a:r>
            <a:r>
              <a:rPr lang="es-ES_tradnl" sz="1800" dirty="0" err="1">
                <a:latin typeface="Tempus Sans ITC" panose="04020404030D07020202" pitchFamily="82" charset="0"/>
                <a:ea typeface="Times New Roman" panose="02020603050405020304" pitchFamily="18" charset="0"/>
              </a:rPr>
              <a:t>pemutus</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terdekat</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berada</a:t>
            </a:r>
            <a:r>
              <a:rPr lang="es-ES_tradnl" sz="1800" dirty="0">
                <a:latin typeface="Tempus Sans ITC" panose="04020404030D07020202" pitchFamily="82" charset="0"/>
                <a:ea typeface="Times New Roman" panose="02020603050405020304" pitchFamily="18" charset="0"/>
              </a:rPr>
              <a:t> pada </a:t>
            </a:r>
            <a:r>
              <a:rPr lang="es-ES_tradnl" sz="1800" dirty="0" err="1">
                <a:latin typeface="Tempus Sans ITC" panose="04020404030D07020202" pitchFamily="82" charset="0"/>
                <a:ea typeface="Times New Roman" panose="02020603050405020304" pitchFamily="18" charset="0"/>
              </a:rPr>
              <a:t>gardu</a:t>
            </a:r>
            <a:r>
              <a:rPr lang="es-ES_tradnl" sz="1800" dirty="0">
                <a:latin typeface="Tempus Sans ITC" panose="04020404030D07020202" pitchFamily="82" charset="0"/>
                <a:ea typeface="Times New Roman" panose="02020603050405020304" pitchFamily="18" charset="0"/>
              </a:rPr>
              <a:t> yang </a:t>
            </a:r>
            <a:r>
              <a:rPr lang="es-ES_tradnl" sz="1800" dirty="0" err="1">
                <a:latin typeface="Tempus Sans ITC" panose="04020404030D07020202" pitchFamily="82" charset="0"/>
                <a:ea typeface="Times New Roman" panose="02020603050405020304" pitchFamily="18" charset="0"/>
              </a:rPr>
              <a:t>lain</a:t>
            </a:r>
            <a:r>
              <a:rPr lang="es-ES_tradnl" sz="1800" dirty="0">
                <a:latin typeface="Tempus Sans ITC" panose="04020404030D07020202" pitchFamily="82" charset="0"/>
                <a:ea typeface="Times New Roman" panose="02020603050405020304" pitchFamily="18" charset="0"/>
              </a:rPr>
              <a:t>.</a:t>
            </a:r>
            <a:endParaRPr lang="en-US" sz="18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036844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217</a:t>
            </a:fld>
            <a:endParaRPr lang="en-US" altLang="id-ID"/>
          </a:p>
        </p:txBody>
      </p:sp>
      <p:sp>
        <p:nvSpPr>
          <p:cNvPr id="2" name="Rectangle 1"/>
          <p:cNvSpPr/>
          <p:nvPr/>
        </p:nvSpPr>
        <p:spPr>
          <a:xfrm>
            <a:off x="0" y="152400"/>
            <a:ext cx="7848600" cy="400110"/>
          </a:xfrm>
          <a:prstGeom prst="rect">
            <a:avLst/>
          </a:prstGeom>
        </p:spPr>
        <p:txBody>
          <a:bodyPr wrap="square">
            <a:spAutoFit/>
          </a:bodyPr>
          <a:lstStyle/>
          <a:p>
            <a:pPr marL="179705" algn="just">
              <a:spcAft>
                <a:spcPts val="0"/>
              </a:spcAft>
            </a:pPr>
            <a:r>
              <a:rPr lang="es-ES_tradnl" b="1" cap="all" dirty="0">
                <a:latin typeface="Tempus Sans ITC" panose="04020404030D07020202" pitchFamily="82" charset="0"/>
                <a:ea typeface="Times New Roman" panose="02020603050405020304" pitchFamily="18" charset="0"/>
              </a:rPr>
              <a:t>8. 14  PERALATAN GUNA PEMINDAHAN SISTEM PEMUTUSAN</a:t>
            </a:r>
            <a:endParaRPr lang="en-US" sz="1100"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304800" y="588605"/>
            <a:ext cx="8382000" cy="1323439"/>
          </a:xfrm>
          <a:prstGeom prst="rect">
            <a:avLst/>
          </a:prstGeom>
        </p:spPr>
        <p:txBody>
          <a:bodyPr wrap="square">
            <a:spAutoFit/>
          </a:bodyPr>
          <a:lstStyle/>
          <a:p>
            <a:pPr algn="just">
              <a:spcAft>
                <a:spcPts val="0"/>
              </a:spcAft>
            </a:pPr>
            <a:r>
              <a:rPr lang="es-ES_tradnl" dirty="0" err="1" smtClean="0">
                <a:latin typeface="Tempus Sans ITC" panose="04020404030D07020202" pitchFamily="82" charset="0"/>
                <a:ea typeface="Times New Roman" panose="02020603050405020304" pitchFamily="18" charset="0"/>
              </a:rPr>
              <a:t>Tanpa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adanya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peralatan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pemutus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gangguan</a:t>
            </a:r>
            <a:r>
              <a:rPr lang="es-ES_tradnl" dirty="0" smtClean="0">
                <a:latin typeface="Tempus Sans ITC" panose="04020404030D07020202" pitchFamily="82" charset="0"/>
                <a:ea typeface="Times New Roman" panose="02020603050405020304" pitchFamily="18" charset="0"/>
              </a:rPr>
              <a:t> pada terminal primer </a:t>
            </a:r>
            <a:r>
              <a:rPr lang="es-ES_tradnl" dirty="0" err="1" smtClean="0">
                <a:latin typeface="Tempus Sans ITC" panose="04020404030D07020202" pitchFamily="82" charset="0"/>
                <a:ea typeface="Times New Roman" panose="02020603050405020304" pitchFamily="18" charset="0"/>
              </a:rPr>
              <a:t>transformator</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ada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beberapa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kemungkinan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untuk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pemutusan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Pemutus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jarak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jauh</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guna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membersihkan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gangguan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Kesemua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metoda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ini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tidak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praktis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bila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digunakan</a:t>
            </a:r>
            <a:r>
              <a:rPr lang="es-ES_tradnl" dirty="0" smtClean="0">
                <a:latin typeface="Tempus Sans ITC" panose="04020404030D07020202" pitchFamily="82" charset="0"/>
                <a:ea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209505" y="2190690"/>
            <a:ext cx="2762295" cy="400110"/>
          </a:xfrm>
          <a:prstGeom prst="rect">
            <a:avLst/>
          </a:prstGeom>
        </p:spPr>
        <p:txBody>
          <a:bodyPr wrap="none">
            <a:spAutoFit/>
          </a:bodyPr>
          <a:lstStyle/>
          <a:p>
            <a:pPr algn="just">
              <a:spcAft>
                <a:spcPts val="0"/>
              </a:spcAft>
            </a:pPr>
            <a:r>
              <a:rPr lang="es-ES_tradnl" b="1" dirty="0" smtClean="0">
                <a:latin typeface="Tempus Sans ITC" panose="04020404030D07020202" pitchFamily="82" charset="0"/>
                <a:ea typeface="Times New Roman" panose="02020603050405020304" pitchFamily="18" charset="0"/>
              </a:rPr>
              <a:t>8. 14. 1  </a:t>
            </a:r>
            <a:r>
              <a:rPr lang="es-ES_tradnl" b="1" dirty="0" err="1" smtClean="0">
                <a:latin typeface="Tempus Sans ITC" panose="04020404030D07020202" pitchFamily="82" charset="0"/>
                <a:ea typeface="Times New Roman" panose="02020603050405020304" pitchFamily="18" charset="0"/>
              </a:rPr>
              <a:t>saklar</a:t>
            </a:r>
            <a:r>
              <a:rPr lang="es-ES_tradnl" b="1" dirty="0" smtClean="0">
                <a:latin typeface="Tempus Sans ITC" panose="04020404030D07020202" pitchFamily="82" charset="0"/>
                <a:ea typeface="Times New Roman" panose="02020603050405020304" pitchFamily="18" charset="0"/>
              </a:rPr>
              <a:t> </a:t>
            </a:r>
            <a:r>
              <a:rPr lang="es-ES_tradnl" b="1" dirty="0" err="1" smtClean="0">
                <a:latin typeface="Tempus Sans ITC" panose="04020404030D07020202" pitchFamily="82" charset="0"/>
                <a:ea typeface="Times New Roman" panose="02020603050405020304" pitchFamily="18" charset="0"/>
              </a:rPr>
              <a:t>gangguan</a:t>
            </a:r>
            <a:endParaRPr lang="en-US" b="1"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312821" y="2667000"/>
            <a:ext cx="8382000" cy="2554545"/>
          </a:xfrm>
          <a:prstGeom prst="rect">
            <a:avLst/>
          </a:prstGeom>
        </p:spPr>
        <p:txBody>
          <a:bodyPr wrap="square">
            <a:spAutoFit/>
          </a:bodyPr>
          <a:lstStyle/>
          <a:p>
            <a:pPr algn="just">
              <a:spcAft>
                <a:spcPts val="0"/>
              </a:spcAft>
            </a:pPr>
            <a:r>
              <a:rPr lang="es-ES_tradnl" dirty="0" err="1" smtClean="0">
                <a:latin typeface="Tempus Sans ITC" panose="04020404030D07020202" pitchFamily="82" charset="0"/>
                <a:ea typeface="Times New Roman" panose="02020603050405020304" pitchFamily="18" charset="0"/>
              </a:rPr>
              <a:t>Saklar</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gangguan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spring</a:t>
            </a:r>
            <a:r>
              <a:rPr lang="es-ES_tradnl" dirty="0" smtClean="0">
                <a:latin typeface="Tempus Sans ITC" panose="04020404030D07020202" pitchFamily="82" charset="0"/>
                <a:ea typeface="Times New Roman" panose="02020603050405020304" pitchFamily="18" charset="0"/>
              </a:rPr>
              <a:t> - </a:t>
            </a:r>
            <a:r>
              <a:rPr lang="es-ES_tradnl" dirty="0" err="1" smtClean="0">
                <a:latin typeface="Tempus Sans ITC" panose="04020404030D07020202" pitchFamily="82" charset="0"/>
                <a:ea typeface="Times New Roman" panose="02020603050405020304" pitchFamily="18" charset="0"/>
              </a:rPr>
              <a:t>loaded</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dihubungkan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kesisi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suplai</a:t>
            </a:r>
            <a:r>
              <a:rPr lang="es-ES_tradnl" dirty="0" smtClean="0">
                <a:latin typeface="Tempus Sans ITC" panose="04020404030D07020202" pitchFamily="82" charset="0"/>
                <a:ea typeface="Times New Roman" panose="02020603050405020304" pitchFamily="18" charset="0"/>
              </a:rPr>
              <a:t> delta. </a:t>
            </a:r>
            <a:r>
              <a:rPr lang="es-ES_tradnl" dirty="0" err="1" smtClean="0">
                <a:latin typeface="Tempus Sans ITC" panose="04020404030D07020202" pitchFamily="82" charset="0"/>
                <a:ea typeface="Times New Roman" panose="02020603050405020304" pitchFamily="18" charset="0"/>
              </a:rPr>
              <a:t>Operasi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rele</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proteksi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transforrmator</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untuk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melepas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saklar</a:t>
            </a:r>
            <a:r>
              <a:rPr lang="es-ES_tradnl" dirty="0" smtClean="0">
                <a:latin typeface="Tempus Sans ITC" panose="04020404030D07020202" pitchFamily="82" charset="0"/>
                <a:ea typeface="Times New Roman" panose="02020603050405020304" pitchFamily="18" charset="0"/>
              </a:rPr>
              <a:t> dan </a:t>
            </a:r>
            <a:r>
              <a:rPr lang="es-ES_tradnl" dirty="0" err="1" smtClean="0">
                <a:latin typeface="Tempus Sans ITC" panose="04020404030D07020202" pitchFamily="82" charset="0"/>
                <a:ea typeface="Times New Roman" panose="02020603050405020304" pitchFamily="18" charset="0"/>
              </a:rPr>
              <a:t>sumber</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gangguan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sistem</a:t>
            </a:r>
            <a:r>
              <a:rPr lang="es-ES_tradnl"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proteksi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pemutus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jauh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merasakan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tersebut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beroperasi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membersihkan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membuka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sumber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Umumnya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sebagian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besar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adalah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saklar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tunggal</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menggunakan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satu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fasa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tanah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mengoperasikan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tanah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jauh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Kerapkali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jauh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dapat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beroperasi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seketika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guna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mendapatkan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isolasi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secepatnya</a:t>
            </a:r>
            <a:r>
              <a:rPr lang="en-US" dirty="0" smtClean="0">
                <a:latin typeface="Tempus Sans ITC" panose="04020404030D07020202" pitchFamily="82" charset="0"/>
                <a:ea typeface="Times New Roman" panose="02020603050405020304" pitchFamily="18" charset="0"/>
              </a:rPr>
              <a:t>. </a:t>
            </a:r>
            <a:endParaRPr lang="en-US"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2701834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218</a:t>
            </a:fld>
            <a:endParaRPr lang="en-US" altLang="id-ID"/>
          </a:p>
        </p:txBody>
      </p:sp>
      <p:sp>
        <p:nvSpPr>
          <p:cNvPr id="2" name="Rectangle 1"/>
          <p:cNvSpPr/>
          <p:nvPr/>
        </p:nvSpPr>
        <p:spPr>
          <a:xfrm>
            <a:off x="533400" y="228600"/>
            <a:ext cx="8229600" cy="2308324"/>
          </a:xfrm>
          <a:prstGeom prst="rect">
            <a:avLst/>
          </a:prstGeom>
        </p:spPr>
        <p:txBody>
          <a:bodyPr wrap="square">
            <a:spAutoFit/>
          </a:bodyPr>
          <a:lstStyle/>
          <a:p>
            <a:pPr algn="just">
              <a:spcAft>
                <a:spcPts val="0"/>
              </a:spcAft>
            </a:pPr>
            <a:r>
              <a:rPr lang="en-US" sz="1800" dirty="0" err="1">
                <a:latin typeface="Tempus Sans ITC" panose="04020404030D07020202" pitchFamily="82" charset="0"/>
                <a:ea typeface="Times New Roman" panose="02020603050405020304" pitchFamily="18" charset="0"/>
              </a:rPr>
              <a:t>Hanya</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ada</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sedikit</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instalasi</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saklar</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gangguan</a:t>
            </a:r>
            <a:r>
              <a:rPr lang="en-US" sz="1800" dirty="0">
                <a:latin typeface="Tempus Sans ITC" panose="04020404030D07020202" pitchFamily="82" charset="0"/>
                <a:ea typeface="Times New Roman" panose="02020603050405020304" pitchFamily="18" charset="0"/>
              </a:rPr>
              <a:t> 3 </a:t>
            </a:r>
            <a:r>
              <a:rPr lang="en-US" sz="1800" dirty="0" err="1">
                <a:latin typeface="Tempus Sans ITC" panose="04020404030D07020202" pitchFamily="82" charset="0"/>
                <a:ea typeface="Times New Roman" panose="02020603050405020304" pitchFamily="18" charset="0"/>
              </a:rPr>
              <a:t>fasa</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ke</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tanah</a:t>
            </a:r>
            <a:r>
              <a:rPr lang="en-US" sz="1800" dirty="0">
                <a:latin typeface="Tempus Sans ITC" panose="04020404030D07020202" pitchFamily="82" charset="0"/>
                <a:ea typeface="Times New Roman" panose="02020603050405020304" pitchFamily="18" charset="0"/>
              </a:rPr>
              <a:t> yang </a:t>
            </a:r>
            <a:r>
              <a:rPr lang="en-US" sz="1800" dirty="0" err="1">
                <a:latin typeface="Tempus Sans ITC" panose="04020404030D07020202" pitchFamily="82" charset="0"/>
                <a:ea typeface="Times New Roman" panose="02020603050405020304" pitchFamily="18" charset="0"/>
              </a:rPr>
              <a:t>menggunakan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gangguan</a:t>
            </a:r>
            <a:r>
              <a:rPr lang="en-US" sz="1800" dirty="0">
                <a:latin typeface="Tempus Sans ITC" panose="04020404030D07020202" pitchFamily="82" charset="0"/>
                <a:ea typeface="Times New Roman" panose="02020603050405020304" pitchFamily="18" charset="0"/>
              </a:rPr>
              <a:t> solid </a:t>
            </a:r>
            <a:r>
              <a:rPr lang="en-US" sz="1800" dirty="0" err="1">
                <a:latin typeface="Tempus Sans ITC" panose="04020404030D07020202" pitchFamily="82" charset="0"/>
                <a:ea typeface="Times New Roman" panose="02020603050405020304" pitchFamily="18" charset="0"/>
              </a:rPr>
              <a:t>tiga</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fasa</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sebagai</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penggerak</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Keuntungannya</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adalah</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redundan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tinggi</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satu</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atau</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dua</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saklar</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dapat</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gagal</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dan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masih</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mampu</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membersihkan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gangguan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Apabila</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salah</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satu</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sklar</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fasa</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dan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sklar</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tanah</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gagal</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rele</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tanah</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pada</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lokasi</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jauh</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dapat</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membebaskan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gangguan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Kelemahannya</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adalah</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biaya</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tinggi</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pemeliharaan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mahal</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dan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menyebabkan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arus</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gangguan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tiga</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fasa</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menjadi</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besar</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Teknik</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saklar</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tanah</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praktis</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dan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relatif</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sederhana</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namun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demikian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beberapa</a:t>
            </a:r>
            <a:r>
              <a:rPr lang="en-US" sz="1800" dirty="0">
                <a:latin typeface="Tempus Sans ITC" panose="04020404030D07020202" pitchFamily="82" charset="0"/>
                <a:ea typeface="Times New Roman" panose="02020603050405020304" pitchFamily="18" charset="0"/>
              </a:rPr>
              <a:t> rasa </a:t>
            </a:r>
            <a:r>
              <a:rPr lang="en-US" sz="1800" dirty="0" err="1">
                <a:latin typeface="Tempus Sans ITC" panose="04020404030D07020202" pitchFamily="82" charset="0"/>
                <a:ea typeface="Times New Roman" panose="02020603050405020304" pitchFamily="18" charset="0"/>
              </a:rPr>
              <a:t>tak</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suka</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menempatkan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secara</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sengaja</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gangguan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pada</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sistem</a:t>
            </a:r>
            <a:r>
              <a:rPr lang="en-US" sz="1800" dirty="0">
                <a:latin typeface="Tempus Sans ITC" panose="04020404030D07020202" pitchFamily="82" charset="0"/>
                <a:ea typeface="Times New Roman" panose="02020603050405020304" pitchFamily="18" charset="0"/>
              </a:rPr>
              <a:t>.</a:t>
            </a:r>
            <a:endParaRPr lang="en-US" sz="1800" b="1" dirty="0">
              <a:latin typeface="Times New Roman" panose="02020603050405020304" pitchFamily="18" charset="0"/>
              <a:ea typeface="Times New Roman" panose="02020603050405020304" pitchFamily="18" charset="0"/>
            </a:endParaRPr>
          </a:p>
        </p:txBody>
      </p:sp>
      <p:sp>
        <p:nvSpPr>
          <p:cNvPr id="3" name="Rectangle 2"/>
          <p:cNvSpPr/>
          <p:nvPr/>
        </p:nvSpPr>
        <p:spPr>
          <a:xfrm>
            <a:off x="283945" y="2819400"/>
            <a:ext cx="2985113" cy="400110"/>
          </a:xfrm>
          <a:prstGeom prst="rect">
            <a:avLst/>
          </a:prstGeom>
        </p:spPr>
        <p:txBody>
          <a:bodyPr wrap="none">
            <a:spAutoFit/>
          </a:bodyPr>
          <a:lstStyle/>
          <a:p>
            <a:pPr algn="just">
              <a:spcAft>
                <a:spcPts val="0"/>
              </a:spcAft>
            </a:pPr>
            <a:r>
              <a:rPr lang="en-US" b="1" dirty="0" smtClean="0">
                <a:latin typeface="Tempus Sans ITC" panose="04020404030D07020202" pitchFamily="82" charset="0"/>
                <a:ea typeface="Times New Roman" panose="02020603050405020304" pitchFamily="18" charset="0"/>
              </a:rPr>
              <a:t>8. 14. 2  </a:t>
            </a:r>
            <a:r>
              <a:rPr lang="en-US" b="1" dirty="0" err="1" smtClean="0">
                <a:latin typeface="Tempus Sans ITC" panose="04020404030D07020202" pitchFamily="82" charset="0"/>
                <a:ea typeface="Times New Roman" panose="02020603050405020304" pitchFamily="18" charset="0"/>
              </a:rPr>
              <a:t>kanal</a:t>
            </a:r>
            <a:r>
              <a:rPr lang="en-US" b="1" dirty="0" smtClean="0">
                <a:latin typeface="Tempus Sans ITC" panose="04020404030D07020202" pitchFamily="82" charset="0"/>
                <a:ea typeface="Times New Roman" panose="02020603050405020304" pitchFamily="18" charset="0"/>
              </a:rPr>
              <a:t> </a:t>
            </a:r>
            <a:r>
              <a:rPr lang="en-US" b="1" dirty="0" err="1" smtClean="0">
                <a:latin typeface="Tempus Sans ITC" panose="04020404030D07020202" pitchFamily="82" charset="0"/>
                <a:ea typeface="Times New Roman" panose="02020603050405020304" pitchFamily="18" charset="0"/>
              </a:rPr>
              <a:t>komunikasi</a:t>
            </a:r>
            <a:endParaRPr lang="en-US" b="1"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571500" y="3352800"/>
            <a:ext cx="8153400" cy="2585323"/>
          </a:xfrm>
          <a:prstGeom prst="rect">
            <a:avLst/>
          </a:prstGeom>
        </p:spPr>
        <p:txBody>
          <a:bodyPr wrap="square">
            <a:spAutoFit/>
          </a:bodyPr>
          <a:lstStyle/>
          <a:p>
            <a:pPr algn="just">
              <a:spcAft>
                <a:spcPts val="0"/>
              </a:spcAft>
            </a:pPr>
            <a:r>
              <a:rPr lang="en-US" sz="1800" dirty="0" err="1">
                <a:latin typeface="Tempus Sans ITC" panose="04020404030D07020202" pitchFamily="82" charset="0"/>
                <a:ea typeface="Times New Roman" panose="02020603050405020304" pitchFamily="18" charset="0"/>
              </a:rPr>
              <a:t>Rele</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proteksi</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Transformator</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menginisiasi</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suatu</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sinyal</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pemutusan</a:t>
            </a:r>
            <a:r>
              <a:rPr lang="en-US" sz="1800" dirty="0">
                <a:latin typeface="Tempus Sans ITC" panose="04020404030D07020202" pitchFamily="82" charset="0"/>
                <a:ea typeface="Times New Roman" panose="02020603050405020304" pitchFamily="18" charset="0"/>
              </a:rPr>
              <a:t> yang </a:t>
            </a:r>
            <a:r>
              <a:rPr lang="en-US" sz="1800" dirty="0" err="1">
                <a:latin typeface="Tempus Sans ITC" panose="04020404030D07020202" pitchFamily="82" charset="0"/>
                <a:ea typeface="Times New Roman" panose="02020603050405020304" pitchFamily="18" charset="0"/>
              </a:rPr>
              <a:t>ditransmisikan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melalui</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suatu</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kanal</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pemindah</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pemutusan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guna</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mengoperasikan</a:t>
            </a:r>
            <a:r>
              <a:rPr lang="en-US" sz="1800" dirty="0">
                <a:latin typeface="Tempus Sans ITC" panose="04020404030D07020202" pitchFamily="82" charset="0"/>
                <a:ea typeface="Times New Roman" panose="02020603050405020304" pitchFamily="18" charset="0"/>
              </a:rPr>
              <a:t> </a:t>
            </a:r>
            <a:endParaRPr lang="en-US" sz="1800" dirty="0">
              <a:latin typeface="Times New Roman" panose="02020603050405020304" pitchFamily="18" charset="0"/>
              <a:ea typeface="Times New Roman" panose="02020603050405020304" pitchFamily="18" charset="0"/>
            </a:endParaRPr>
          </a:p>
          <a:p>
            <a:pPr algn="just">
              <a:spcAft>
                <a:spcPts val="0"/>
              </a:spcAft>
            </a:pPr>
            <a:r>
              <a:rPr lang="en-US" sz="1800" dirty="0" err="1">
                <a:latin typeface="Tempus Sans ITC" panose="04020404030D07020202" pitchFamily="82" charset="0"/>
                <a:ea typeface="Times New Roman" panose="02020603050405020304" pitchFamily="18" charset="0"/>
              </a:rPr>
              <a:t>Pemutus</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jauh</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Kanal</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ini</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mungkin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melalui</a:t>
            </a:r>
            <a:r>
              <a:rPr lang="en-US" sz="1800" dirty="0">
                <a:latin typeface="Tempus Sans ITC" panose="04020404030D07020202" pitchFamily="82" charset="0"/>
                <a:ea typeface="Times New Roman" panose="02020603050405020304" pitchFamily="18" charset="0"/>
              </a:rPr>
              <a:t> power line carrier, </a:t>
            </a:r>
            <a:r>
              <a:rPr lang="en-US" sz="1800" dirty="0" err="1">
                <a:latin typeface="Tempus Sans ITC" panose="04020404030D07020202" pitchFamily="82" charset="0"/>
                <a:ea typeface="Times New Roman" panose="02020603050405020304" pitchFamily="18" charset="0"/>
              </a:rPr>
              <a:t>sirkit</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telepon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atau</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kanal</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gelombang</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mikro</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atau</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suatu</a:t>
            </a:r>
            <a:r>
              <a:rPr lang="en-US" sz="1800" dirty="0">
                <a:latin typeface="Tempus Sans ITC" panose="04020404030D07020202" pitchFamily="82" charset="0"/>
                <a:ea typeface="Times New Roman" panose="02020603050405020304" pitchFamily="18" charset="0"/>
              </a:rPr>
              <a:t> pilot wire </a:t>
            </a:r>
            <a:r>
              <a:rPr lang="en-US" sz="1800" dirty="0" err="1">
                <a:latin typeface="Tempus Sans ITC" panose="04020404030D07020202" pitchFamily="82" charset="0"/>
                <a:ea typeface="Times New Roman" panose="02020603050405020304" pitchFamily="18" charset="0"/>
              </a:rPr>
              <a:t>langsung</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Sekuritas</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tinggi</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sangat</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penting</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untuk</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menghindari</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operasi</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pemutusan</a:t>
            </a:r>
            <a:r>
              <a:rPr lang="en-US" sz="1800" dirty="0">
                <a:latin typeface="Tempus Sans ITC" panose="04020404030D07020202" pitchFamily="82" charset="0"/>
                <a:ea typeface="Times New Roman" panose="02020603050405020304" pitchFamily="18" charset="0"/>
              </a:rPr>
              <a:t> yang </a:t>
            </a:r>
            <a:r>
              <a:rPr lang="en-US" sz="1800" dirty="0" err="1">
                <a:latin typeface="Tempus Sans ITC" panose="04020404030D07020202" pitchFamily="82" charset="0"/>
                <a:ea typeface="Times New Roman" panose="02020603050405020304" pitchFamily="18" charset="0"/>
              </a:rPr>
              <a:t>tidak</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didinginkan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akibat</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sinyal</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asing</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pada</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kanal</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Keadaan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ini</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dan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biaya</a:t>
            </a:r>
            <a:r>
              <a:rPr lang="en-US" sz="1800" dirty="0">
                <a:latin typeface="Tempus Sans ITC" panose="04020404030D07020202" pitchFamily="82" charset="0"/>
                <a:ea typeface="Times New Roman" panose="02020603050405020304" pitchFamily="18" charset="0"/>
              </a:rPr>
              <a:t> yang </a:t>
            </a:r>
            <a:r>
              <a:rPr lang="en-US" sz="1800" dirty="0" err="1">
                <a:latin typeface="Tempus Sans ITC" panose="04020404030D07020202" pitchFamily="82" charset="0"/>
                <a:ea typeface="Times New Roman" panose="02020603050405020304" pitchFamily="18" charset="0"/>
              </a:rPr>
              <a:t>tinggi</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adalah</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kelemahan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utama</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Tidak</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mungkin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meningkatkan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sekuritas</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dengan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deteksi</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gangguan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pada</a:t>
            </a:r>
            <a:r>
              <a:rPr lang="en-US" sz="1800" dirty="0">
                <a:latin typeface="Tempus Sans ITC" panose="04020404030D07020202" pitchFamily="82" charset="0"/>
                <a:ea typeface="Times New Roman" panose="02020603050405020304" pitchFamily="18" charset="0"/>
              </a:rPr>
              <a:t> terminal </a:t>
            </a:r>
            <a:r>
              <a:rPr lang="en-US" sz="1800" dirty="0" err="1">
                <a:latin typeface="Tempus Sans ITC" panose="04020404030D07020202" pitchFamily="82" charset="0"/>
                <a:ea typeface="Times New Roman" panose="02020603050405020304" pitchFamily="18" charset="0"/>
              </a:rPr>
              <a:t>pemutusan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Pemutus</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mengingat</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gangguan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disisi</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rendah</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umumnya</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akan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berada</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pada</a:t>
            </a:r>
            <a:r>
              <a:rPr lang="en-US" sz="1800" dirty="0">
                <a:latin typeface="Tempus Sans ITC" panose="04020404030D07020202" pitchFamily="82" charset="0"/>
                <a:ea typeface="Times New Roman" panose="02020603050405020304" pitchFamily="18" charset="0"/>
              </a:rPr>
              <a:t> level yang </a:t>
            </a:r>
            <a:r>
              <a:rPr lang="en-US" sz="1800" dirty="0" err="1">
                <a:latin typeface="Tempus Sans ITC" panose="04020404030D07020202" pitchFamily="82" charset="0"/>
                <a:ea typeface="Times New Roman" panose="02020603050405020304" pitchFamily="18" charset="0"/>
              </a:rPr>
              <a:t>rendah</a:t>
            </a:r>
            <a:r>
              <a:rPr lang="en-US" sz="1800" dirty="0">
                <a:latin typeface="Tempus Sans ITC" panose="04020404030D07020202" pitchFamily="82" charset="0"/>
                <a:ea typeface="Times New Roman" panose="02020603050405020304" pitchFamily="18" charset="0"/>
              </a:rPr>
              <a:t> pula.</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7969790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219</a:t>
            </a:fld>
            <a:endParaRPr lang="en-US" altLang="id-ID"/>
          </a:p>
        </p:txBody>
      </p:sp>
      <p:sp>
        <p:nvSpPr>
          <p:cNvPr id="2" name="Rectangle 1"/>
          <p:cNvSpPr/>
          <p:nvPr/>
        </p:nvSpPr>
        <p:spPr>
          <a:xfrm>
            <a:off x="228600" y="228600"/>
            <a:ext cx="5181600" cy="400110"/>
          </a:xfrm>
          <a:prstGeom prst="rect">
            <a:avLst/>
          </a:prstGeom>
        </p:spPr>
        <p:txBody>
          <a:bodyPr wrap="square">
            <a:spAutoFit/>
          </a:bodyPr>
          <a:lstStyle/>
          <a:p>
            <a:pPr algn="just">
              <a:spcAft>
                <a:spcPts val="0"/>
              </a:spcAft>
            </a:pPr>
            <a:r>
              <a:rPr lang="en-US" b="1" dirty="0" smtClean="0">
                <a:latin typeface="Tempus Sans ITC" panose="04020404030D07020202" pitchFamily="82" charset="0"/>
                <a:ea typeface="Times New Roman" panose="02020603050405020304" pitchFamily="18" charset="0"/>
              </a:rPr>
              <a:t>8. 14. 3  </a:t>
            </a:r>
            <a:r>
              <a:rPr lang="en-US" b="1" dirty="0" err="1" smtClean="0">
                <a:latin typeface="Tempus Sans ITC" panose="04020404030D07020202" pitchFamily="82" charset="0"/>
                <a:ea typeface="Times New Roman" panose="02020603050405020304" pitchFamily="18" charset="0"/>
              </a:rPr>
              <a:t>peralatan</a:t>
            </a:r>
            <a:r>
              <a:rPr lang="en-US" b="1" dirty="0" smtClean="0">
                <a:latin typeface="Tempus Sans ITC" panose="04020404030D07020202" pitchFamily="82" charset="0"/>
                <a:ea typeface="Times New Roman" panose="02020603050405020304" pitchFamily="18" charset="0"/>
              </a:rPr>
              <a:t> </a:t>
            </a:r>
            <a:r>
              <a:rPr lang="en-US" b="1" dirty="0" err="1" smtClean="0">
                <a:latin typeface="Tempus Sans ITC" panose="04020404030D07020202" pitchFamily="82" charset="0"/>
                <a:ea typeface="Times New Roman" panose="02020603050405020304" pitchFamily="18" charset="0"/>
              </a:rPr>
              <a:t>pemutus</a:t>
            </a:r>
            <a:r>
              <a:rPr lang="en-US" b="1" dirty="0" smtClean="0">
                <a:latin typeface="Tempus Sans ITC" panose="04020404030D07020202" pitchFamily="82" charset="0"/>
                <a:ea typeface="Times New Roman" panose="02020603050405020304" pitchFamily="18" charset="0"/>
              </a:rPr>
              <a:t> </a:t>
            </a:r>
            <a:r>
              <a:rPr lang="en-US" b="1" dirty="0" err="1" smtClean="0">
                <a:latin typeface="Tempus Sans ITC" panose="04020404030D07020202" pitchFamily="82" charset="0"/>
                <a:ea typeface="Times New Roman" panose="02020603050405020304" pitchFamily="18" charset="0"/>
              </a:rPr>
              <a:t>gangguan</a:t>
            </a:r>
            <a:r>
              <a:rPr lang="en-US" b="1" dirty="0" smtClean="0">
                <a:latin typeface="Tempus Sans ITC" panose="04020404030D07020202" pitchFamily="82" charset="0"/>
                <a:ea typeface="Times New Roman" panose="02020603050405020304" pitchFamily="18" charset="0"/>
              </a:rPr>
              <a:t> </a:t>
            </a:r>
            <a:r>
              <a:rPr lang="en-US" b="1" dirty="0" err="1" smtClean="0">
                <a:latin typeface="Tempus Sans ITC" panose="04020404030D07020202" pitchFamily="82" charset="0"/>
                <a:ea typeface="Times New Roman" panose="02020603050405020304" pitchFamily="18" charset="0"/>
              </a:rPr>
              <a:t>terbatas</a:t>
            </a:r>
            <a:endParaRPr lang="en-US" b="1"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494097" y="642878"/>
            <a:ext cx="8229600" cy="2862322"/>
          </a:xfrm>
          <a:prstGeom prst="rect">
            <a:avLst/>
          </a:prstGeom>
        </p:spPr>
        <p:txBody>
          <a:bodyPr wrap="square">
            <a:spAutoFit/>
          </a:bodyPr>
          <a:lstStyle/>
          <a:p>
            <a:pPr algn="just">
              <a:spcAft>
                <a:spcPts val="0"/>
              </a:spcAft>
            </a:pPr>
            <a:r>
              <a:rPr lang="en-US" dirty="0" err="1" smtClean="0">
                <a:latin typeface="Tempus Sans ITC" panose="04020404030D07020202" pitchFamily="82" charset="0"/>
                <a:ea typeface="Times New Roman" panose="02020603050405020304" pitchFamily="18" charset="0"/>
              </a:rPr>
              <a:t>Suatu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rangkaian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saklar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atu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pemutus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dengan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kemampuan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pemutusan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terbatas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diinstal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transformator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disisi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sumber</a:t>
            </a:r>
            <a:r>
              <a:rPr lang="en-US" dirty="0" smtClean="0">
                <a:latin typeface="Tempus Sans ITC" panose="04020404030D07020202" pitchFamily="82" charset="0"/>
                <a:ea typeface="Times New Roman" panose="02020603050405020304" pitchFamily="18" charset="0"/>
              </a:rPr>
              <a:t> delta.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proteksi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transformator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menginisiasi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pemutusan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dari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peralatan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tersebut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langsung</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atau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dengan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waktu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tunda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Skema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disusun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berdasarkan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probabilitas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tinggi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bahwa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jauh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beroperasi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membersihkan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setiap</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tinggi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dengan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kecepatan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tinggi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sebelum</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pemutus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sirkit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atau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pemutus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dapat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membuka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Apabila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jauh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tidak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merasakan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atau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beroperasi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lambat</a:t>
            </a:r>
            <a:r>
              <a:rPr lang="en-US" dirty="0" smtClean="0">
                <a:latin typeface="Tempus Sans ITC" panose="04020404030D07020202" pitchFamily="82" charset="0"/>
                <a:ea typeface="Times New Roman" panose="02020603050405020304" pitchFamily="18" charset="0"/>
              </a:rPr>
              <a:t> level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kapabilitas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pemutusan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dari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peralatan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lokal</a:t>
            </a:r>
            <a:r>
              <a:rPr lang="en-US" dirty="0" smtClean="0">
                <a:latin typeface="Tempus Sans ITC" panose="04020404030D07020202" pitchFamily="82" charset="0"/>
                <a:ea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16544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6FCFF9-86B6-4879-ADEB-F21EF4E1D0C4}" type="datetime1">
              <a:rPr lang="en-US" altLang="id-ID" smtClean="0"/>
              <a:t>5/15/2017</a:t>
            </a:fld>
            <a:endParaRPr lang="en-US" altLang="id-ID"/>
          </a:p>
        </p:txBody>
      </p:sp>
      <p:sp>
        <p:nvSpPr>
          <p:cNvPr id="23" name="Slide Number Placeholder 5"/>
          <p:cNvSpPr>
            <a:spLocks noGrp="1"/>
          </p:cNvSpPr>
          <p:nvPr>
            <p:ph type="sldNum" sz="quarter" idx="12"/>
          </p:nvPr>
        </p:nvSpPr>
        <p:spPr/>
        <p:txBody>
          <a:bodyPr/>
          <a:lstStyle/>
          <a:p>
            <a:fld id="{FF56E0CA-452D-482F-9970-437506EC8385}" type="slidenum">
              <a:rPr lang="en-US" altLang="id-ID"/>
              <a:pPr/>
              <a:t>22</a:t>
            </a:fld>
            <a:endParaRPr lang="en-US" altLang="id-ID"/>
          </a:p>
        </p:txBody>
      </p:sp>
      <p:sp>
        <p:nvSpPr>
          <p:cNvPr id="138242" name="Rectangle 2"/>
          <p:cNvSpPr>
            <a:spLocks noChangeArrowheads="1"/>
          </p:cNvSpPr>
          <p:nvPr/>
        </p:nvSpPr>
        <p:spPr bwMode="auto">
          <a:xfrm>
            <a:off x="90488" y="76200"/>
            <a:ext cx="47863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_tradnl" altLang="id-ID">
                <a:solidFill>
                  <a:schemeClr val="accent2"/>
                </a:solidFill>
              </a:rPr>
              <a:t>Berdasarkan prinsip operasinya, seperti:</a:t>
            </a:r>
            <a:r>
              <a:rPr lang="en-US" altLang="id-ID">
                <a:solidFill>
                  <a:schemeClr val="accent2"/>
                </a:solidFill>
              </a:rPr>
              <a:t> </a:t>
            </a:r>
          </a:p>
        </p:txBody>
      </p:sp>
      <p:sp>
        <p:nvSpPr>
          <p:cNvPr id="138243" name="Rectangle 3"/>
          <p:cNvSpPr>
            <a:spLocks noChangeArrowheads="1"/>
          </p:cNvSpPr>
          <p:nvPr/>
        </p:nvSpPr>
        <p:spPr bwMode="auto">
          <a:xfrm>
            <a:off x="533400" y="533400"/>
            <a:ext cx="1943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_tradnl" altLang="id-ID"/>
              <a:t>elektromekanik</a:t>
            </a:r>
            <a:endParaRPr lang="en-US" altLang="id-ID"/>
          </a:p>
        </p:txBody>
      </p:sp>
      <p:sp>
        <p:nvSpPr>
          <p:cNvPr id="138244" name="Rectangle 4"/>
          <p:cNvSpPr>
            <a:spLocks noChangeArrowheads="1"/>
          </p:cNvSpPr>
          <p:nvPr/>
        </p:nvSpPr>
        <p:spPr bwMode="auto">
          <a:xfrm>
            <a:off x="533400" y="974725"/>
            <a:ext cx="1384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_tradnl" altLang="id-ID"/>
              <a:t>solid state</a:t>
            </a:r>
            <a:r>
              <a:rPr lang="en-US" altLang="id-ID"/>
              <a:t> </a:t>
            </a:r>
          </a:p>
        </p:txBody>
      </p:sp>
      <p:sp>
        <p:nvSpPr>
          <p:cNvPr id="138245" name="Rectangle 5"/>
          <p:cNvSpPr>
            <a:spLocks noChangeArrowheads="1"/>
          </p:cNvSpPr>
          <p:nvPr/>
        </p:nvSpPr>
        <p:spPr bwMode="auto">
          <a:xfrm>
            <a:off x="533400" y="1371600"/>
            <a:ext cx="91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_tradnl" altLang="id-ID"/>
              <a:t>digital</a:t>
            </a:r>
            <a:endParaRPr lang="en-US" altLang="id-ID"/>
          </a:p>
        </p:txBody>
      </p:sp>
      <p:sp>
        <p:nvSpPr>
          <p:cNvPr id="138246" name="Rectangle 6"/>
          <p:cNvSpPr>
            <a:spLocks noChangeArrowheads="1"/>
          </p:cNvSpPr>
          <p:nvPr/>
        </p:nvSpPr>
        <p:spPr bwMode="auto">
          <a:xfrm>
            <a:off x="533400" y="1812925"/>
            <a:ext cx="2668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_tradnl" altLang="id-ID"/>
              <a:t>diferensial percentage</a:t>
            </a:r>
            <a:endParaRPr lang="en-US" altLang="id-ID"/>
          </a:p>
        </p:txBody>
      </p:sp>
      <p:sp>
        <p:nvSpPr>
          <p:cNvPr id="138247" name="Rectangle 7"/>
          <p:cNvSpPr>
            <a:spLocks noChangeArrowheads="1"/>
          </p:cNvSpPr>
          <p:nvPr/>
        </p:nvSpPr>
        <p:spPr bwMode="auto">
          <a:xfrm>
            <a:off x="533400" y="2209800"/>
            <a:ext cx="3549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_tradnl" altLang="id-ID"/>
              <a:t>multistraint dan unit product</a:t>
            </a:r>
            <a:r>
              <a:rPr lang="en-US" altLang="id-ID"/>
              <a:t> </a:t>
            </a:r>
          </a:p>
        </p:txBody>
      </p:sp>
      <p:sp>
        <p:nvSpPr>
          <p:cNvPr id="138248" name="Rectangle 8"/>
          <p:cNvSpPr>
            <a:spLocks noChangeArrowheads="1"/>
          </p:cNvSpPr>
          <p:nvPr/>
        </p:nvSpPr>
        <p:spPr bwMode="auto">
          <a:xfrm>
            <a:off x="533400" y="2590800"/>
            <a:ext cx="16621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_tradnl" altLang="id-ID"/>
              <a:t>unit product</a:t>
            </a:r>
            <a:r>
              <a:rPr lang="en-US" altLang="id-ID"/>
              <a:t> </a:t>
            </a:r>
          </a:p>
        </p:txBody>
      </p:sp>
      <p:sp>
        <p:nvSpPr>
          <p:cNvPr id="138249" name="Rectangle 9"/>
          <p:cNvSpPr>
            <a:spLocks noChangeArrowheads="1"/>
          </p:cNvSpPr>
          <p:nvPr/>
        </p:nvSpPr>
        <p:spPr bwMode="auto">
          <a:xfrm>
            <a:off x="76200" y="3032125"/>
            <a:ext cx="6775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id-ID">
                <a:solidFill>
                  <a:schemeClr val="accent2"/>
                </a:solidFill>
              </a:rPr>
              <a:t>Berdasarkan karakteristik kerja rele dapat dibedakan atas: </a:t>
            </a:r>
          </a:p>
        </p:txBody>
      </p:sp>
      <p:sp>
        <p:nvSpPr>
          <p:cNvPr id="138250" name="Rectangle 10"/>
          <p:cNvSpPr>
            <a:spLocks noChangeArrowheads="1"/>
          </p:cNvSpPr>
          <p:nvPr/>
        </p:nvSpPr>
        <p:spPr bwMode="auto">
          <a:xfrm>
            <a:off x="533400" y="3429000"/>
            <a:ext cx="1284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id-ID"/>
              <a:t>rele jarak </a:t>
            </a:r>
          </a:p>
        </p:txBody>
      </p:sp>
      <p:sp>
        <p:nvSpPr>
          <p:cNvPr id="138251" name="Rectangle 11"/>
          <p:cNvSpPr>
            <a:spLocks noChangeArrowheads="1"/>
          </p:cNvSpPr>
          <p:nvPr/>
        </p:nvSpPr>
        <p:spPr bwMode="auto">
          <a:xfrm>
            <a:off x="533400" y="3794125"/>
            <a:ext cx="1214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id-ID"/>
              <a:t>reaktansi</a:t>
            </a:r>
          </a:p>
        </p:txBody>
      </p:sp>
      <p:sp>
        <p:nvSpPr>
          <p:cNvPr id="138252" name="Rectangle 12"/>
          <p:cNvSpPr>
            <a:spLocks noChangeArrowheads="1"/>
          </p:cNvSpPr>
          <p:nvPr/>
        </p:nvSpPr>
        <p:spPr bwMode="auto">
          <a:xfrm>
            <a:off x="533400" y="4191000"/>
            <a:ext cx="2778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id-ID"/>
              <a:t>directional overcurrent</a:t>
            </a:r>
          </a:p>
        </p:txBody>
      </p:sp>
      <p:sp>
        <p:nvSpPr>
          <p:cNvPr id="138253" name="Rectangle 13"/>
          <p:cNvSpPr>
            <a:spLocks noChangeArrowheads="1"/>
          </p:cNvSpPr>
          <p:nvPr/>
        </p:nvSpPr>
        <p:spPr bwMode="auto">
          <a:xfrm>
            <a:off x="533400" y="4572000"/>
            <a:ext cx="1631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id-ID"/>
              <a:t>inverse time </a:t>
            </a:r>
          </a:p>
        </p:txBody>
      </p:sp>
      <p:sp>
        <p:nvSpPr>
          <p:cNvPr id="138254" name="Rectangle 14"/>
          <p:cNvSpPr>
            <a:spLocks noChangeArrowheads="1"/>
          </p:cNvSpPr>
          <p:nvPr/>
        </p:nvSpPr>
        <p:spPr bwMode="auto">
          <a:xfrm>
            <a:off x="533400" y="4953000"/>
            <a:ext cx="904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id-ID"/>
              <a:t>phase </a:t>
            </a:r>
          </a:p>
        </p:txBody>
      </p:sp>
      <p:sp>
        <p:nvSpPr>
          <p:cNvPr id="138255" name="Rectangle 15"/>
          <p:cNvSpPr>
            <a:spLocks noChangeArrowheads="1"/>
          </p:cNvSpPr>
          <p:nvPr/>
        </p:nvSpPr>
        <p:spPr bwMode="auto">
          <a:xfrm>
            <a:off x="533400" y="5334000"/>
            <a:ext cx="1019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id-ID"/>
              <a:t>ground</a:t>
            </a:r>
          </a:p>
        </p:txBody>
      </p:sp>
      <p:sp>
        <p:nvSpPr>
          <p:cNvPr id="138256" name="Rectangle 16"/>
          <p:cNvSpPr>
            <a:spLocks noChangeArrowheads="1"/>
          </p:cNvSpPr>
          <p:nvPr/>
        </p:nvSpPr>
        <p:spPr bwMode="auto">
          <a:xfrm>
            <a:off x="4203700" y="3429000"/>
            <a:ext cx="1047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id-ID"/>
              <a:t>definite</a:t>
            </a:r>
          </a:p>
        </p:txBody>
      </p:sp>
      <p:sp>
        <p:nvSpPr>
          <p:cNvPr id="138257" name="Rectangle 17"/>
          <p:cNvSpPr>
            <a:spLocks noChangeArrowheads="1"/>
          </p:cNvSpPr>
          <p:nvPr/>
        </p:nvSpPr>
        <p:spPr bwMode="auto">
          <a:xfrm>
            <a:off x="4184650" y="3810000"/>
            <a:ext cx="1419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id-ID"/>
              <a:t>high speed</a:t>
            </a:r>
          </a:p>
        </p:txBody>
      </p:sp>
      <p:sp>
        <p:nvSpPr>
          <p:cNvPr id="138258" name="Rectangle 18"/>
          <p:cNvSpPr>
            <a:spLocks noChangeArrowheads="1"/>
          </p:cNvSpPr>
          <p:nvPr/>
        </p:nvSpPr>
        <p:spPr bwMode="auto">
          <a:xfrm>
            <a:off x="4184650" y="4191000"/>
            <a:ext cx="1439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id-ID"/>
              <a:t>slow speed</a:t>
            </a:r>
          </a:p>
        </p:txBody>
      </p:sp>
      <p:sp>
        <p:nvSpPr>
          <p:cNvPr id="138259" name="Rectangle 19"/>
          <p:cNvSpPr>
            <a:spLocks noChangeArrowheads="1"/>
          </p:cNvSpPr>
          <p:nvPr/>
        </p:nvSpPr>
        <p:spPr bwMode="auto">
          <a:xfrm>
            <a:off x="4184650" y="4572000"/>
            <a:ext cx="2227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id-ID"/>
              <a:t>phase comparison</a:t>
            </a:r>
          </a:p>
        </p:txBody>
      </p:sp>
      <p:sp>
        <p:nvSpPr>
          <p:cNvPr id="138260" name="Rectangle 20"/>
          <p:cNvSpPr>
            <a:spLocks noChangeArrowheads="1"/>
          </p:cNvSpPr>
          <p:nvPr/>
        </p:nvSpPr>
        <p:spPr bwMode="auto">
          <a:xfrm>
            <a:off x="4184650" y="4953000"/>
            <a:ext cx="1589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id-ID"/>
              <a:t>over-current</a:t>
            </a:r>
          </a:p>
        </p:txBody>
      </p:sp>
      <p:sp>
        <p:nvSpPr>
          <p:cNvPr id="138261" name="Rectangle 21"/>
          <p:cNvSpPr>
            <a:spLocks noChangeArrowheads="1"/>
          </p:cNvSpPr>
          <p:nvPr/>
        </p:nvSpPr>
        <p:spPr bwMode="auto">
          <a:xfrm>
            <a:off x="4184650" y="5334000"/>
            <a:ext cx="2474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id-ID"/>
              <a:t>under/over voltage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38242"/>
                                        </p:tgtEl>
                                        <p:attrNameLst>
                                          <p:attrName>style.visibility</p:attrName>
                                        </p:attrNameLst>
                                      </p:cBhvr>
                                      <p:to>
                                        <p:strVal val="visible"/>
                                      </p:to>
                                    </p:set>
                                    <p:anim calcmode="lin" valueType="num">
                                      <p:cBhvr>
                                        <p:cTn id="7" dur="1000" fill="hold"/>
                                        <p:tgtEl>
                                          <p:spTgt spid="138242"/>
                                        </p:tgtEl>
                                        <p:attrNameLst>
                                          <p:attrName>ppt_x</p:attrName>
                                        </p:attrNameLst>
                                      </p:cBhvr>
                                      <p:tavLst>
                                        <p:tav tm="0">
                                          <p:val>
                                            <p:strVal val="#ppt_x-.2"/>
                                          </p:val>
                                        </p:tav>
                                        <p:tav tm="100000">
                                          <p:val>
                                            <p:strVal val="#ppt_x"/>
                                          </p:val>
                                        </p:tav>
                                      </p:tavLst>
                                    </p:anim>
                                    <p:anim calcmode="lin" valueType="num">
                                      <p:cBhvr>
                                        <p:cTn id="8" dur="1000" fill="hold"/>
                                        <p:tgtEl>
                                          <p:spTgt spid="1382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824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6" fill="hold" grpId="0" nodeType="clickEffect">
                                  <p:stCondLst>
                                    <p:cond delay="0"/>
                                  </p:stCondLst>
                                  <p:childTnLst>
                                    <p:set>
                                      <p:cBhvr>
                                        <p:cTn id="13" dur="1" fill="hold">
                                          <p:stCondLst>
                                            <p:cond delay="0"/>
                                          </p:stCondLst>
                                        </p:cTn>
                                        <p:tgtEl>
                                          <p:spTgt spid="138243"/>
                                        </p:tgtEl>
                                        <p:attrNameLst>
                                          <p:attrName>style.visibility</p:attrName>
                                        </p:attrNameLst>
                                      </p:cBhvr>
                                      <p:to>
                                        <p:strVal val="visible"/>
                                      </p:to>
                                    </p:set>
                                    <p:animEffect transition="in" filter="strips(downRight)">
                                      <p:cBhvr>
                                        <p:cTn id="14" dur="500"/>
                                        <p:tgtEl>
                                          <p:spTgt spid="13824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6" fill="hold" grpId="0" nodeType="clickEffect">
                                  <p:stCondLst>
                                    <p:cond delay="0"/>
                                  </p:stCondLst>
                                  <p:childTnLst>
                                    <p:set>
                                      <p:cBhvr>
                                        <p:cTn id="18" dur="1" fill="hold">
                                          <p:stCondLst>
                                            <p:cond delay="0"/>
                                          </p:stCondLst>
                                        </p:cTn>
                                        <p:tgtEl>
                                          <p:spTgt spid="138244"/>
                                        </p:tgtEl>
                                        <p:attrNameLst>
                                          <p:attrName>style.visibility</p:attrName>
                                        </p:attrNameLst>
                                      </p:cBhvr>
                                      <p:to>
                                        <p:strVal val="visible"/>
                                      </p:to>
                                    </p:set>
                                    <p:animEffect transition="in" filter="strips(downRight)">
                                      <p:cBhvr>
                                        <p:cTn id="19" dur="500"/>
                                        <p:tgtEl>
                                          <p:spTgt spid="13824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138245"/>
                                        </p:tgtEl>
                                        <p:attrNameLst>
                                          <p:attrName>style.visibility</p:attrName>
                                        </p:attrNameLst>
                                      </p:cBhvr>
                                      <p:to>
                                        <p:strVal val="visible"/>
                                      </p:to>
                                    </p:set>
                                    <p:animEffect transition="in" filter="strips(downRight)">
                                      <p:cBhvr>
                                        <p:cTn id="24" dur="500"/>
                                        <p:tgtEl>
                                          <p:spTgt spid="13824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6" fill="hold" grpId="0" nodeType="clickEffect">
                                  <p:stCondLst>
                                    <p:cond delay="0"/>
                                  </p:stCondLst>
                                  <p:childTnLst>
                                    <p:set>
                                      <p:cBhvr>
                                        <p:cTn id="28" dur="1" fill="hold">
                                          <p:stCondLst>
                                            <p:cond delay="0"/>
                                          </p:stCondLst>
                                        </p:cTn>
                                        <p:tgtEl>
                                          <p:spTgt spid="138246"/>
                                        </p:tgtEl>
                                        <p:attrNameLst>
                                          <p:attrName>style.visibility</p:attrName>
                                        </p:attrNameLst>
                                      </p:cBhvr>
                                      <p:to>
                                        <p:strVal val="visible"/>
                                      </p:to>
                                    </p:set>
                                    <p:animEffect transition="in" filter="strips(downRight)">
                                      <p:cBhvr>
                                        <p:cTn id="29" dur="500"/>
                                        <p:tgtEl>
                                          <p:spTgt spid="13824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8" presetClass="entr" presetSubtype="6" fill="hold" grpId="0" nodeType="clickEffect">
                                  <p:stCondLst>
                                    <p:cond delay="0"/>
                                  </p:stCondLst>
                                  <p:childTnLst>
                                    <p:set>
                                      <p:cBhvr>
                                        <p:cTn id="33" dur="1" fill="hold">
                                          <p:stCondLst>
                                            <p:cond delay="0"/>
                                          </p:stCondLst>
                                        </p:cTn>
                                        <p:tgtEl>
                                          <p:spTgt spid="138247"/>
                                        </p:tgtEl>
                                        <p:attrNameLst>
                                          <p:attrName>style.visibility</p:attrName>
                                        </p:attrNameLst>
                                      </p:cBhvr>
                                      <p:to>
                                        <p:strVal val="visible"/>
                                      </p:to>
                                    </p:set>
                                    <p:animEffect transition="in" filter="strips(downRight)">
                                      <p:cBhvr>
                                        <p:cTn id="34" dur="500"/>
                                        <p:tgtEl>
                                          <p:spTgt spid="13824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ntr" presetSubtype="6" fill="hold" grpId="0" nodeType="clickEffect">
                                  <p:stCondLst>
                                    <p:cond delay="0"/>
                                  </p:stCondLst>
                                  <p:childTnLst>
                                    <p:set>
                                      <p:cBhvr>
                                        <p:cTn id="38" dur="1" fill="hold">
                                          <p:stCondLst>
                                            <p:cond delay="0"/>
                                          </p:stCondLst>
                                        </p:cTn>
                                        <p:tgtEl>
                                          <p:spTgt spid="138248"/>
                                        </p:tgtEl>
                                        <p:attrNameLst>
                                          <p:attrName>style.visibility</p:attrName>
                                        </p:attrNameLst>
                                      </p:cBhvr>
                                      <p:to>
                                        <p:strVal val="visible"/>
                                      </p:to>
                                    </p:set>
                                    <p:animEffect transition="in" filter="strips(downRight)">
                                      <p:cBhvr>
                                        <p:cTn id="39" dur="500"/>
                                        <p:tgtEl>
                                          <p:spTgt spid="13824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9" presetClass="entr" presetSubtype="0" fill="hold" grpId="0" nodeType="clickEffect">
                                  <p:stCondLst>
                                    <p:cond delay="0"/>
                                  </p:stCondLst>
                                  <p:childTnLst>
                                    <p:set>
                                      <p:cBhvr>
                                        <p:cTn id="43" dur="1" fill="hold">
                                          <p:stCondLst>
                                            <p:cond delay="0"/>
                                          </p:stCondLst>
                                        </p:cTn>
                                        <p:tgtEl>
                                          <p:spTgt spid="138249"/>
                                        </p:tgtEl>
                                        <p:attrNameLst>
                                          <p:attrName>style.visibility</p:attrName>
                                        </p:attrNameLst>
                                      </p:cBhvr>
                                      <p:to>
                                        <p:strVal val="visible"/>
                                      </p:to>
                                    </p:set>
                                    <p:anim calcmode="lin" valueType="num">
                                      <p:cBhvr>
                                        <p:cTn id="44" dur="1000" fill="hold"/>
                                        <p:tgtEl>
                                          <p:spTgt spid="138249"/>
                                        </p:tgtEl>
                                        <p:attrNameLst>
                                          <p:attrName>ppt_x</p:attrName>
                                        </p:attrNameLst>
                                      </p:cBhvr>
                                      <p:tavLst>
                                        <p:tav tm="0">
                                          <p:val>
                                            <p:strVal val="#ppt_x-.2"/>
                                          </p:val>
                                        </p:tav>
                                        <p:tav tm="100000">
                                          <p:val>
                                            <p:strVal val="#ppt_x"/>
                                          </p:val>
                                        </p:tav>
                                      </p:tavLst>
                                    </p:anim>
                                    <p:anim calcmode="lin" valueType="num">
                                      <p:cBhvr>
                                        <p:cTn id="45" dur="1000" fill="hold"/>
                                        <p:tgtEl>
                                          <p:spTgt spid="138249"/>
                                        </p:tgtEl>
                                        <p:attrNameLst>
                                          <p:attrName>ppt_y</p:attrName>
                                        </p:attrNameLst>
                                      </p:cBhvr>
                                      <p:tavLst>
                                        <p:tav tm="0">
                                          <p:val>
                                            <p:strVal val="#ppt_y"/>
                                          </p:val>
                                        </p:tav>
                                        <p:tav tm="100000">
                                          <p:val>
                                            <p:strVal val="#ppt_y"/>
                                          </p:val>
                                        </p:tav>
                                      </p:tavLst>
                                    </p:anim>
                                    <p:animEffect transition="in" filter="wipe(right)" prLst="gradientSize: 0.1">
                                      <p:cBhvr>
                                        <p:cTn id="46" dur="1000"/>
                                        <p:tgtEl>
                                          <p:spTgt spid="13824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8" presetClass="entr" presetSubtype="12" fill="hold" grpId="0" nodeType="clickEffect">
                                  <p:stCondLst>
                                    <p:cond delay="0"/>
                                  </p:stCondLst>
                                  <p:childTnLst>
                                    <p:set>
                                      <p:cBhvr>
                                        <p:cTn id="50" dur="1" fill="hold">
                                          <p:stCondLst>
                                            <p:cond delay="0"/>
                                          </p:stCondLst>
                                        </p:cTn>
                                        <p:tgtEl>
                                          <p:spTgt spid="138250"/>
                                        </p:tgtEl>
                                        <p:attrNameLst>
                                          <p:attrName>style.visibility</p:attrName>
                                        </p:attrNameLst>
                                      </p:cBhvr>
                                      <p:to>
                                        <p:strVal val="visible"/>
                                      </p:to>
                                    </p:set>
                                    <p:animEffect transition="in" filter="strips(downLeft)">
                                      <p:cBhvr>
                                        <p:cTn id="51" dur="2000"/>
                                        <p:tgtEl>
                                          <p:spTgt spid="13825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8" presetClass="entr" presetSubtype="12" fill="hold" grpId="0" nodeType="clickEffect">
                                  <p:stCondLst>
                                    <p:cond delay="0"/>
                                  </p:stCondLst>
                                  <p:childTnLst>
                                    <p:set>
                                      <p:cBhvr>
                                        <p:cTn id="55" dur="1" fill="hold">
                                          <p:stCondLst>
                                            <p:cond delay="0"/>
                                          </p:stCondLst>
                                        </p:cTn>
                                        <p:tgtEl>
                                          <p:spTgt spid="138251"/>
                                        </p:tgtEl>
                                        <p:attrNameLst>
                                          <p:attrName>style.visibility</p:attrName>
                                        </p:attrNameLst>
                                      </p:cBhvr>
                                      <p:to>
                                        <p:strVal val="visible"/>
                                      </p:to>
                                    </p:set>
                                    <p:animEffect transition="in" filter="strips(downLeft)">
                                      <p:cBhvr>
                                        <p:cTn id="56" dur="2000"/>
                                        <p:tgtEl>
                                          <p:spTgt spid="138251"/>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8" presetClass="entr" presetSubtype="12" fill="hold" grpId="0" nodeType="clickEffect">
                                  <p:stCondLst>
                                    <p:cond delay="0"/>
                                  </p:stCondLst>
                                  <p:childTnLst>
                                    <p:set>
                                      <p:cBhvr>
                                        <p:cTn id="60" dur="1" fill="hold">
                                          <p:stCondLst>
                                            <p:cond delay="0"/>
                                          </p:stCondLst>
                                        </p:cTn>
                                        <p:tgtEl>
                                          <p:spTgt spid="138252"/>
                                        </p:tgtEl>
                                        <p:attrNameLst>
                                          <p:attrName>style.visibility</p:attrName>
                                        </p:attrNameLst>
                                      </p:cBhvr>
                                      <p:to>
                                        <p:strVal val="visible"/>
                                      </p:to>
                                    </p:set>
                                    <p:animEffect transition="in" filter="strips(downLeft)">
                                      <p:cBhvr>
                                        <p:cTn id="61" dur="2000"/>
                                        <p:tgtEl>
                                          <p:spTgt spid="138252"/>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8" presetClass="entr" presetSubtype="12" fill="hold" grpId="0" nodeType="clickEffect">
                                  <p:stCondLst>
                                    <p:cond delay="0"/>
                                  </p:stCondLst>
                                  <p:childTnLst>
                                    <p:set>
                                      <p:cBhvr>
                                        <p:cTn id="65" dur="1" fill="hold">
                                          <p:stCondLst>
                                            <p:cond delay="0"/>
                                          </p:stCondLst>
                                        </p:cTn>
                                        <p:tgtEl>
                                          <p:spTgt spid="138253"/>
                                        </p:tgtEl>
                                        <p:attrNameLst>
                                          <p:attrName>style.visibility</p:attrName>
                                        </p:attrNameLst>
                                      </p:cBhvr>
                                      <p:to>
                                        <p:strVal val="visible"/>
                                      </p:to>
                                    </p:set>
                                    <p:animEffect transition="in" filter="strips(downLeft)">
                                      <p:cBhvr>
                                        <p:cTn id="66" dur="2000"/>
                                        <p:tgtEl>
                                          <p:spTgt spid="138253"/>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8" presetClass="entr" presetSubtype="12" fill="hold" grpId="0" nodeType="clickEffect">
                                  <p:stCondLst>
                                    <p:cond delay="0"/>
                                  </p:stCondLst>
                                  <p:childTnLst>
                                    <p:set>
                                      <p:cBhvr>
                                        <p:cTn id="70" dur="1" fill="hold">
                                          <p:stCondLst>
                                            <p:cond delay="0"/>
                                          </p:stCondLst>
                                        </p:cTn>
                                        <p:tgtEl>
                                          <p:spTgt spid="138254"/>
                                        </p:tgtEl>
                                        <p:attrNameLst>
                                          <p:attrName>style.visibility</p:attrName>
                                        </p:attrNameLst>
                                      </p:cBhvr>
                                      <p:to>
                                        <p:strVal val="visible"/>
                                      </p:to>
                                    </p:set>
                                    <p:animEffect transition="in" filter="strips(downLeft)">
                                      <p:cBhvr>
                                        <p:cTn id="71" dur="2000"/>
                                        <p:tgtEl>
                                          <p:spTgt spid="138254"/>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8" presetClass="entr" presetSubtype="12" fill="hold" grpId="0" nodeType="clickEffect">
                                  <p:stCondLst>
                                    <p:cond delay="0"/>
                                  </p:stCondLst>
                                  <p:childTnLst>
                                    <p:set>
                                      <p:cBhvr>
                                        <p:cTn id="75" dur="1" fill="hold">
                                          <p:stCondLst>
                                            <p:cond delay="0"/>
                                          </p:stCondLst>
                                        </p:cTn>
                                        <p:tgtEl>
                                          <p:spTgt spid="138255"/>
                                        </p:tgtEl>
                                        <p:attrNameLst>
                                          <p:attrName>style.visibility</p:attrName>
                                        </p:attrNameLst>
                                      </p:cBhvr>
                                      <p:to>
                                        <p:strVal val="visible"/>
                                      </p:to>
                                    </p:set>
                                    <p:animEffect transition="in" filter="strips(downLeft)">
                                      <p:cBhvr>
                                        <p:cTn id="76" dur="2000"/>
                                        <p:tgtEl>
                                          <p:spTgt spid="138255"/>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8" presetClass="entr" presetSubtype="12" fill="hold" grpId="0" nodeType="clickEffect">
                                  <p:stCondLst>
                                    <p:cond delay="0"/>
                                  </p:stCondLst>
                                  <p:childTnLst>
                                    <p:set>
                                      <p:cBhvr>
                                        <p:cTn id="80" dur="1" fill="hold">
                                          <p:stCondLst>
                                            <p:cond delay="0"/>
                                          </p:stCondLst>
                                        </p:cTn>
                                        <p:tgtEl>
                                          <p:spTgt spid="138256"/>
                                        </p:tgtEl>
                                        <p:attrNameLst>
                                          <p:attrName>style.visibility</p:attrName>
                                        </p:attrNameLst>
                                      </p:cBhvr>
                                      <p:to>
                                        <p:strVal val="visible"/>
                                      </p:to>
                                    </p:set>
                                    <p:animEffect transition="in" filter="strips(downLeft)">
                                      <p:cBhvr>
                                        <p:cTn id="81" dur="2000"/>
                                        <p:tgtEl>
                                          <p:spTgt spid="138256"/>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8" presetClass="entr" presetSubtype="12" fill="hold" grpId="0" nodeType="clickEffect">
                                  <p:stCondLst>
                                    <p:cond delay="0"/>
                                  </p:stCondLst>
                                  <p:childTnLst>
                                    <p:set>
                                      <p:cBhvr>
                                        <p:cTn id="85" dur="1" fill="hold">
                                          <p:stCondLst>
                                            <p:cond delay="0"/>
                                          </p:stCondLst>
                                        </p:cTn>
                                        <p:tgtEl>
                                          <p:spTgt spid="138257"/>
                                        </p:tgtEl>
                                        <p:attrNameLst>
                                          <p:attrName>style.visibility</p:attrName>
                                        </p:attrNameLst>
                                      </p:cBhvr>
                                      <p:to>
                                        <p:strVal val="visible"/>
                                      </p:to>
                                    </p:set>
                                    <p:animEffect transition="in" filter="strips(downLeft)">
                                      <p:cBhvr>
                                        <p:cTn id="86" dur="2000"/>
                                        <p:tgtEl>
                                          <p:spTgt spid="138257"/>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8" presetClass="entr" presetSubtype="12" fill="hold" grpId="0" nodeType="clickEffect">
                                  <p:stCondLst>
                                    <p:cond delay="0"/>
                                  </p:stCondLst>
                                  <p:childTnLst>
                                    <p:set>
                                      <p:cBhvr>
                                        <p:cTn id="90" dur="1" fill="hold">
                                          <p:stCondLst>
                                            <p:cond delay="0"/>
                                          </p:stCondLst>
                                        </p:cTn>
                                        <p:tgtEl>
                                          <p:spTgt spid="138258"/>
                                        </p:tgtEl>
                                        <p:attrNameLst>
                                          <p:attrName>style.visibility</p:attrName>
                                        </p:attrNameLst>
                                      </p:cBhvr>
                                      <p:to>
                                        <p:strVal val="visible"/>
                                      </p:to>
                                    </p:set>
                                    <p:animEffect transition="in" filter="strips(downLeft)">
                                      <p:cBhvr>
                                        <p:cTn id="91" dur="2000"/>
                                        <p:tgtEl>
                                          <p:spTgt spid="138258"/>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8" presetClass="entr" presetSubtype="12" fill="hold" grpId="0" nodeType="clickEffect">
                                  <p:stCondLst>
                                    <p:cond delay="0"/>
                                  </p:stCondLst>
                                  <p:childTnLst>
                                    <p:set>
                                      <p:cBhvr>
                                        <p:cTn id="95" dur="1" fill="hold">
                                          <p:stCondLst>
                                            <p:cond delay="0"/>
                                          </p:stCondLst>
                                        </p:cTn>
                                        <p:tgtEl>
                                          <p:spTgt spid="138259"/>
                                        </p:tgtEl>
                                        <p:attrNameLst>
                                          <p:attrName>style.visibility</p:attrName>
                                        </p:attrNameLst>
                                      </p:cBhvr>
                                      <p:to>
                                        <p:strVal val="visible"/>
                                      </p:to>
                                    </p:set>
                                    <p:animEffect transition="in" filter="strips(downLeft)">
                                      <p:cBhvr>
                                        <p:cTn id="96" dur="2000"/>
                                        <p:tgtEl>
                                          <p:spTgt spid="138259"/>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18" presetClass="entr" presetSubtype="12" fill="hold" grpId="0" nodeType="clickEffect">
                                  <p:stCondLst>
                                    <p:cond delay="0"/>
                                  </p:stCondLst>
                                  <p:childTnLst>
                                    <p:set>
                                      <p:cBhvr>
                                        <p:cTn id="100" dur="1" fill="hold">
                                          <p:stCondLst>
                                            <p:cond delay="0"/>
                                          </p:stCondLst>
                                        </p:cTn>
                                        <p:tgtEl>
                                          <p:spTgt spid="138260"/>
                                        </p:tgtEl>
                                        <p:attrNameLst>
                                          <p:attrName>style.visibility</p:attrName>
                                        </p:attrNameLst>
                                      </p:cBhvr>
                                      <p:to>
                                        <p:strVal val="visible"/>
                                      </p:to>
                                    </p:set>
                                    <p:animEffect transition="in" filter="strips(downLeft)">
                                      <p:cBhvr>
                                        <p:cTn id="101" dur="2000"/>
                                        <p:tgtEl>
                                          <p:spTgt spid="138260"/>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8" presetClass="entr" presetSubtype="12" fill="hold" grpId="0" nodeType="clickEffect">
                                  <p:stCondLst>
                                    <p:cond delay="0"/>
                                  </p:stCondLst>
                                  <p:childTnLst>
                                    <p:set>
                                      <p:cBhvr>
                                        <p:cTn id="105" dur="1" fill="hold">
                                          <p:stCondLst>
                                            <p:cond delay="0"/>
                                          </p:stCondLst>
                                        </p:cTn>
                                        <p:tgtEl>
                                          <p:spTgt spid="138261"/>
                                        </p:tgtEl>
                                        <p:attrNameLst>
                                          <p:attrName>style.visibility</p:attrName>
                                        </p:attrNameLst>
                                      </p:cBhvr>
                                      <p:to>
                                        <p:strVal val="visible"/>
                                      </p:to>
                                    </p:set>
                                    <p:animEffect transition="in" filter="strips(downLeft)">
                                      <p:cBhvr>
                                        <p:cTn id="106" dur="2000"/>
                                        <p:tgtEl>
                                          <p:spTgt spid="138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p:bldP spid="138243" grpId="0"/>
      <p:bldP spid="138244" grpId="0"/>
      <p:bldP spid="138245" grpId="0"/>
      <p:bldP spid="138246" grpId="0"/>
      <p:bldP spid="138247" grpId="0"/>
      <p:bldP spid="138248" grpId="0"/>
      <p:bldP spid="138249" grpId="0"/>
      <p:bldP spid="138250" grpId="0"/>
      <p:bldP spid="138251" grpId="0"/>
      <p:bldP spid="138252" grpId="0"/>
      <p:bldP spid="138253" grpId="0"/>
      <p:bldP spid="138254" grpId="0"/>
      <p:bldP spid="138255" grpId="0"/>
      <p:bldP spid="138256" grpId="0"/>
      <p:bldP spid="138257" grpId="0"/>
      <p:bldP spid="138258" grpId="0"/>
      <p:bldP spid="138259" grpId="0"/>
      <p:bldP spid="138260" grpId="0"/>
      <p:bldP spid="138261" grpId="0"/>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220</a:t>
            </a:fld>
            <a:endParaRPr lang="en-US" altLang="id-ID"/>
          </a:p>
        </p:txBody>
      </p:sp>
      <p:sp>
        <p:nvSpPr>
          <p:cNvPr id="2" name="Rectangle 1"/>
          <p:cNvSpPr/>
          <p:nvPr/>
        </p:nvSpPr>
        <p:spPr>
          <a:xfrm>
            <a:off x="304800" y="304800"/>
            <a:ext cx="7924800" cy="400110"/>
          </a:xfrm>
          <a:prstGeom prst="rect">
            <a:avLst/>
          </a:prstGeom>
        </p:spPr>
        <p:txBody>
          <a:bodyPr wrap="square">
            <a:spAutoFit/>
          </a:bodyPr>
          <a:lstStyle/>
          <a:p>
            <a:pPr algn="just">
              <a:spcAft>
                <a:spcPts val="0"/>
              </a:spcAft>
            </a:pPr>
            <a:r>
              <a:rPr lang="en-US" b="1" cap="all" dirty="0">
                <a:latin typeface="Tempus Sans ITC" panose="04020404030D07020202" pitchFamily="82" charset="0"/>
                <a:ea typeface="Times New Roman" panose="02020603050405020304" pitchFamily="18" charset="0"/>
              </a:rPr>
              <a:t>8. 15  DETEKSI GANGGUAN MEKANIS TRANSFORMATOR</a:t>
            </a:r>
            <a:endParaRPr lang="en-US"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533400" y="704910"/>
            <a:ext cx="8153400" cy="1631216"/>
          </a:xfrm>
          <a:prstGeom prst="rect">
            <a:avLst/>
          </a:prstGeom>
        </p:spPr>
        <p:txBody>
          <a:bodyPr wrap="square">
            <a:spAutoFit/>
          </a:bodyPr>
          <a:lstStyle/>
          <a:p>
            <a:pPr algn="just">
              <a:spcAft>
                <a:spcPts val="0"/>
              </a:spcAft>
            </a:pPr>
            <a:r>
              <a:rPr lang="en-US" dirty="0" err="1" smtClean="0">
                <a:latin typeface="Tempus Sans ITC" panose="04020404030D07020202" pitchFamily="82" charset="0"/>
                <a:ea typeface="Times New Roman" panose="02020603050405020304" pitchFamily="18" charset="0"/>
              </a:rPr>
              <a:t>Akumulasi</a:t>
            </a:r>
            <a:r>
              <a:rPr lang="en-US" dirty="0" smtClean="0">
                <a:latin typeface="Tempus Sans ITC" panose="04020404030D07020202" pitchFamily="82" charset="0"/>
                <a:ea typeface="Times New Roman" panose="02020603050405020304" pitchFamily="18" charset="0"/>
              </a:rPr>
              <a:t> gas </a:t>
            </a:r>
            <a:r>
              <a:rPr lang="en-US" dirty="0" err="1" smtClean="0">
                <a:latin typeface="Tempus Sans ITC" panose="04020404030D07020202" pitchFamily="82" charset="0"/>
                <a:ea typeface="Times New Roman" panose="02020603050405020304" pitchFamily="18" charset="0"/>
              </a:rPr>
              <a:t>atau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perubahan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tekanan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didalam</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tangki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transformator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adalah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indikator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adanya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rPr>
              <a:t> internal </a:t>
            </a:r>
            <a:r>
              <a:rPr lang="en-US" dirty="0" err="1" smtClean="0">
                <a:latin typeface="Tempus Sans ITC" panose="04020404030D07020202" pitchFamily="82" charset="0"/>
                <a:ea typeface="Times New Roman" panose="02020603050405020304" pitchFamily="18" charset="0"/>
              </a:rPr>
              <a:t>atau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masalah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Peralatan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tidak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beroperasi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saat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terjadi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bushing </a:t>
            </a:r>
            <a:r>
              <a:rPr lang="en-US" dirty="0" err="1" smtClean="0">
                <a:latin typeface="Tempus Sans ITC" panose="04020404030D07020202" pitchFamily="82" charset="0"/>
                <a:ea typeface="Times New Roman" panose="02020603050405020304" pitchFamily="18" charset="0"/>
              </a:rPr>
              <a:t>transformator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hubungan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a:t>
            </a:r>
            <a:r>
              <a:rPr lang="en-US" dirty="0" smtClean="0">
                <a:latin typeface="Tempus Sans ITC" panose="04020404030D07020202" pitchFamily="82" charset="0"/>
                <a:ea typeface="Times New Roman" panose="02020603050405020304" pitchFamily="18" charset="0"/>
              </a:rPr>
              <a:t> CT </a:t>
            </a:r>
            <a:r>
              <a:rPr lang="en-US" dirty="0" err="1" smtClean="0">
                <a:latin typeface="Tempus Sans ITC" panose="04020404030D07020202" pitchFamily="82" charset="0"/>
                <a:ea typeface="Times New Roman" panose="02020603050405020304" pitchFamily="18" charset="0"/>
              </a:rPr>
              <a:t>eksternal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Jadi</a:t>
            </a:r>
            <a:r>
              <a:rPr lang="en-US" dirty="0" smtClean="0">
                <a:latin typeface="Tempus Sans ITC" panose="04020404030D07020202" pitchFamily="82" charset="0"/>
                <a:ea typeface="Times New Roman" panose="02020603050405020304" pitchFamily="18" charset="0"/>
              </a:rPr>
              <a:t> zona </a:t>
            </a:r>
            <a:r>
              <a:rPr lang="en-US" dirty="0" err="1" smtClean="0">
                <a:latin typeface="Tempus Sans ITC" panose="04020404030D07020202" pitchFamily="82" charset="0"/>
                <a:ea typeface="Times New Roman" panose="02020603050405020304" pitchFamily="18" charset="0"/>
              </a:rPr>
              <a:t>proteksinya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hanya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didalam</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tangki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berlawanan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dengan</a:t>
            </a:r>
            <a:r>
              <a:rPr lang="en-US" dirty="0" smtClean="0">
                <a:latin typeface="Tempus Sans ITC" panose="04020404030D07020202" pitchFamily="82" charset="0"/>
                <a:ea typeface="Times New Roman" panose="02020603050405020304" pitchFamily="18" charset="0"/>
              </a:rPr>
              <a:t> zona </a:t>
            </a:r>
            <a:r>
              <a:rPr lang="en-US" dirty="0" err="1" smtClean="0">
                <a:latin typeface="Tempus Sans ITC" panose="04020404030D07020202" pitchFamily="82" charset="0"/>
                <a:ea typeface="Times New Roman" panose="02020603050405020304" pitchFamily="18" charset="0"/>
              </a:rPr>
              <a:t>proteksi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diferensial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gambar</a:t>
            </a:r>
            <a:r>
              <a:rPr lang="en-US" dirty="0" smtClean="0">
                <a:latin typeface="Tempus Sans ITC" panose="04020404030D07020202" pitchFamily="82" charset="0"/>
                <a:ea typeface="Times New Roman" panose="02020603050405020304" pitchFamily="18" charset="0"/>
              </a:rPr>
              <a:t> 8-4.</a:t>
            </a:r>
            <a:endParaRPr lang="en-US" b="1"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321486" y="2495490"/>
            <a:ext cx="2345514" cy="400110"/>
          </a:xfrm>
          <a:prstGeom prst="rect">
            <a:avLst/>
          </a:prstGeom>
        </p:spPr>
        <p:txBody>
          <a:bodyPr wrap="none">
            <a:spAutoFit/>
          </a:bodyPr>
          <a:lstStyle/>
          <a:p>
            <a:pPr algn="just">
              <a:spcAft>
                <a:spcPts val="0"/>
              </a:spcAft>
            </a:pPr>
            <a:r>
              <a:rPr lang="en-US" b="1" dirty="0" smtClean="0">
                <a:latin typeface="Tempus Sans ITC" panose="04020404030D07020202" pitchFamily="82" charset="0"/>
                <a:ea typeface="Times New Roman" panose="02020603050405020304" pitchFamily="18" charset="0"/>
              </a:rPr>
              <a:t>8. 15. 1  </a:t>
            </a:r>
            <a:r>
              <a:rPr lang="en-US" b="1" dirty="0" err="1" smtClean="0">
                <a:latin typeface="Tempus Sans ITC" panose="04020404030D07020202" pitchFamily="82" charset="0"/>
                <a:ea typeface="Times New Roman" panose="02020603050405020304" pitchFamily="18" charset="0"/>
              </a:rPr>
              <a:t>detektor</a:t>
            </a:r>
            <a:r>
              <a:rPr lang="en-US" b="1" dirty="0" smtClean="0">
                <a:latin typeface="Tempus Sans ITC" panose="04020404030D07020202" pitchFamily="82" charset="0"/>
                <a:ea typeface="Times New Roman" panose="02020603050405020304" pitchFamily="18" charset="0"/>
              </a:rPr>
              <a:t> gas</a:t>
            </a:r>
            <a:endParaRPr lang="en-US" b="1"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533400" y="2828905"/>
            <a:ext cx="8229600" cy="3416320"/>
          </a:xfrm>
          <a:prstGeom prst="rect">
            <a:avLst/>
          </a:prstGeom>
        </p:spPr>
        <p:txBody>
          <a:bodyPr wrap="square">
            <a:spAutoFit/>
          </a:bodyPr>
          <a:lstStyle/>
          <a:p>
            <a:pPr algn="just">
              <a:spcAft>
                <a:spcPts val="0"/>
              </a:spcAft>
            </a:pPr>
            <a:r>
              <a:rPr lang="en-US" sz="1800" dirty="0" err="1" smtClean="0">
                <a:latin typeface="Tempus Sans ITC" panose="04020404030D07020202" pitchFamily="82" charset="0"/>
                <a:ea typeface="Times New Roman" panose="02020603050405020304" pitchFamily="18" charset="0"/>
              </a:rPr>
              <a:t>Peralatan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pendeteksi</a:t>
            </a:r>
            <a:r>
              <a:rPr lang="en-US" sz="1800" dirty="0" smtClean="0">
                <a:latin typeface="Tempus Sans ITC" panose="04020404030D07020202" pitchFamily="82" charset="0"/>
                <a:ea typeface="Times New Roman" panose="02020603050405020304" pitchFamily="18" charset="0"/>
              </a:rPr>
              <a:t> gas </a:t>
            </a:r>
            <a:r>
              <a:rPr lang="en-US" sz="1800" dirty="0" err="1" smtClean="0">
                <a:latin typeface="Tempus Sans ITC" panose="04020404030D07020202" pitchFamily="82" charset="0"/>
                <a:ea typeface="Times New Roman" panose="02020603050405020304" pitchFamily="18" charset="0"/>
              </a:rPr>
              <a:t>diterapkan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pada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transformator</a:t>
            </a:r>
            <a:r>
              <a:rPr lang="en-US" sz="1800" dirty="0" smtClean="0">
                <a:latin typeface="Tempus Sans ITC" panose="04020404030D07020202" pitchFamily="82" charset="0"/>
                <a:ea typeface="Times New Roman" panose="02020603050405020304" pitchFamily="18" charset="0"/>
              </a:rPr>
              <a:t> yang </a:t>
            </a:r>
            <a:r>
              <a:rPr lang="en-US" sz="1800" dirty="0" err="1" smtClean="0">
                <a:latin typeface="Tempus Sans ITC" panose="04020404030D07020202" pitchFamily="82" charset="0"/>
                <a:ea typeface="Times New Roman" panose="02020603050405020304" pitchFamily="18" charset="0"/>
              </a:rPr>
              <a:t>dibangun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dengan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tangki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konservator</a:t>
            </a:r>
            <a:r>
              <a:rPr lang="en-US" sz="1800" dirty="0" smtClean="0">
                <a:latin typeface="Tempus Sans ITC" panose="04020404030D07020202" pitchFamily="82" charset="0"/>
                <a:ea typeface="Times New Roman" panose="02020603050405020304" pitchFamily="18" charset="0"/>
              </a:rPr>
              <a:t>. </a:t>
            </a:r>
            <a:r>
              <a:rPr lang="it-IT" sz="1800" dirty="0" smtClean="0">
                <a:latin typeface="Tempus Sans ITC" panose="04020404030D07020202" pitchFamily="82" charset="0"/>
                <a:ea typeface="Times New Roman" panose="02020603050405020304" pitchFamily="18" charset="0"/>
              </a:rPr>
              <a:t>Tipe ini banyak digunakan di eropa, tetapi tidak banyak dipakai di USA. Untuk unit transformator dengan tanpa ruang gas, bila didalam tangki transformator, peralatan akumulator gas disebut rele bucholz yang dihubungkan antara tangki konservator dengan tangki utama. Rele akan mengumpulkan setiap gas yang naik melalui minyak transformator. Salah satu bagian rele akan mengakumulasi gas selama prioda waktu tertentu untuk mendapatkan indiksi sensitivitas dari adanya busur api energi rendah. Rele umumnya digunakan untuk menyalakan alarm, selaman gas masih dalam batas yang diizinkan. Bagian lain dari rele akan bereaksi pada gangguan berat, yang akan memaksa rele membuka pemutus pada kecepatan tinggi. </a:t>
            </a:r>
            <a:r>
              <a:rPr lang="es-ES_tradnl" sz="1800" dirty="0" err="1" smtClean="0">
                <a:latin typeface="Tempus Sans ITC" panose="04020404030D07020202" pitchFamily="82" charset="0"/>
                <a:ea typeface="Times New Roman" panose="02020603050405020304" pitchFamily="18" charset="0"/>
              </a:rPr>
              <a:t>Digunakan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untuk</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memutuskan</a:t>
            </a:r>
            <a:r>
              <a:rPr lang="es-ES_tradnl" sz="1800" dirty="0" smtClean="0">
                <a:latin typeface="Tempus Sans ITC" panose="04020404030D07020202" pitchFamily="82" charset="0"/>
                <a:ea typeface="Times New Roman" panose="02020603050405020304" pitchFamily="18" charset="0"/>
              </a:rPr>
              <a:t> secara </a:t>
            </a:r>
            <a:r>
              <a:rPr lang="es-ES_tradnl" sz="1800" dirty="0" err="1" smtClean="0">
                <a:latin typeface="Tempus Sans ITC" panose="04020404030D07020202" pitchFamily="82" charset="0"/>
                <a:ea typeface="Times New Roman" panose="02020603050405020304" pitchFamily="18" charset="0"/>
              </a:rPr>
              <a:t>paralel</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dengan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peralatan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proteksi</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transformator</a:t>
            </a:r>
            <a:r>
              <a:rPr lang="es-ES_tradnl" sz="1800" dirty="0" smtClean="0">
                <a:latin typeface="Tempus Sans ITC" panose="04020404030D07020202" pitchFamily="82" charset="0"/>
                <a:ea typeface="Times New Roman" panose="02020603050405020304" pitchFamily="18" charset="0"/>
              </a:rPr>
              <a:t> yang </a:t>
            </a:r>
            <a:r>
              <a:rPr lang="es-ES_tradnl" sz="1800" dirty="0" err="1" smtClean="0">
                <a:latin typeface="Tempus Sans ITC" panose="04020404030D07020202" pitchFamily="82" charset="0"/>
                <a:ea typeface="Times New Roman" panose="02020603050405020304" pitchFamily="18" charset="0"/>
              </a:rPr>
              <a:t>lain</a:t>
            </a:r>
            <a:r>
              <a:rPr lang="es-ES_tradnl" sz="1800" dirty="0" smtClean="0">
                <a:latin typeface="Tempus Sans ITC" panose="04020404030D07020202" pitchFamily="82" charset="0"/>
                <a:ea typeface="Times New Roman" panose="02020603050405020304" pitchFamily="18" charset="0"/>
              </a:rPr>
              <a:t>.</a:t>
            </a:r>
            <a:endParaRPr lang="en-US" sz="1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3762926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221</a:t>
            </a:fld>
            <a:endParaRPr lang="en-US" altLang="id-ID"/>
          </a:p>
        </p:txBody>
      </p:sp>
      <p:sp>
        <p:nvSpPr>
          <p:cNvPr id="2" name="Rectangle 1"/>
          <p:cNvSpPr/>
          <p:nvPr/>
        </p:nvSpPr>
        <p:spPr>
          <a:xfrm>
            <a:off x="228600" y="152400"/>
            <a:ext cx="3122971" cy="400110"/>
          </a:xfrm>
          <a:prstGeom prst="rect">
            <a:avLst/>
          </a:prstGeom>
        </p:spPr>
        <p:txBody>
          <a:bodyPr wrap="none">
            <a:spAutoFit/>
          </a:bodyPr>
          <a:lstStyle/>
          <a:p>
            <a:pPr algn="just">
              <a:spcAft>
                <a:spcPts val="0"/>
              </a:spcAft>
            </a:pPr>
            <a:r>
              <a:rPr lang="es-ES_tradnl" b="1" dirty="0" smtClean="0">
                <a:latin typeface="Tempus Sans ITC" panose="04020404030D07020202" pitchFamily="82" charset="0"/>
                <a:ea typeface="Times New Roman" panose="02020603050405020304" pitchFamily="18" charset="0"/>
              </a:rPr>
              <a:t>8. 15. 2  </a:t>
            </a:r>
            <a:r>
              <a:rPr lang="es-ES_tradnl" b="1" dirty="0" err="1" smtClean="0">
                <a:latin typeface="Tempus Sans ITC" panose="04020404030D07020202" pitchFamily="82" charset="0"/>
                <a:ea typeface="Times New Roman" panose="02020603050405020304" pitchFamily="18" charset="0"/>
              </a:rPr>
              <a:t>perubahan</a:t>
            </a:r>
            <a:r>
              <a:rPr lang="es-ES_tradnl" b="1" dirty="0" smtClean="0">
                <a:latin typeface="Tempus Sans ITC" panose="04020404030D07020202" pitchFamily="82" charset="0"/>
                <a:ea typeface="Times New Roman" panose="02020603050405020304" pitchFamily="18" charset="0"/>
              </a:rPr>
              <a:t> </a:t>
            </a:r>
            <a:r>
              <a:rPr lang="es-ES_tradnl" b="1" dirty="0" err="1" smtClean="0">
                <a:latin typeface="Tempus Sans ITC" panose="04020404030D07020202" pitchFamily="82" charset="0"/>
                <a:ea typeface="Times New Roman" panose="02020603050405020304" pitchFamily="18" charset="0"/>
              </a:rPr>
              <a:t>tekanan</a:t>
            </a:r>
            <a:endParaRPr lang="en-US" b="1"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509337" y="563739"/>
            <a:ext cx="8153400" cy="3477875"/>
          </a:xfrm>
          <a:prstGeom prst="rect">
            <a:avLst/>
          </a:prstGeom>
        </p:spPr>
        <p:txBody>
          <a:bodyPr wrap="square">
            <a:spAutoFit/>
          </a:bodyPr>
          <a:lstStyle/>
          <a:p>
            <a:pPr algn="just">
              <a:spcAft>
                <a:spcPts val="0"/>
              </a:spcAft>
            </a:pPr>
            <a:r>
              <a:rPr lang="es-ES_tradnl" dirty="0" err="1" smtClean="0">
                <a:latin typeface="Tempus Sans ITC" panose="04020404030D07020202" pitchFamily="82" charset="0"/>
                <a:ea typeface="Times New Roman" panose="02020603050405020304" pitchFamily="18" charset="0"/>
              </a:rPr>
              <a:t>Diterapkan</a:t>
            </a:r>
            <a:r>
              <a:rPr lang="es-ES_tradnl" dirty="0" smtClean="0">
                <a:latin typeface="Tempus Sans ITC" panose="04020404030D07020202" pitchFamily="82" charset="0"/>
                <a:ea typeface="Times New Roman" panose="02020603050405020304" pitchFamily="18" charset="0"/>
              </a:rPr>
              <a:t> pada </a:t>
            </a:r>
            <a:r>
              <a:rPr lang="es-ES_tradnl" dirty="0" err="1" smtClean="0">
                <a:latin typeface="Tempus Sans ITC" panose="04020404030D07020202" pitchFamily="82" charset="0"/>
                <a:ea typeface="Times New Roman" panose="02020603050405020304" pitchFamily="18" charset="0"/>
              </a:rPr>
              <a:t>transformator</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tipe</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oil</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immersed</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Salah</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satu</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tipe</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akan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beroperasi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bilamana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terjadi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perubahan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tiba-tiba</a:t>
            </a:r>
            <a:r>
              <a:rPr lang="es-ES_tradnl" dirty="0" smtClean="0">
                <a:latin typeface="Tempus Sans ITC" panose="04020404030D07020202" pitchFamily="82" charset="0"/>
                <a:ea typeface="Times New Roman" panose="02020603050405020304" pitchFamily="18" charset="0"/>
              </a:rPr>
              <a:t> pada gas </a:t>
            </a:r>
            <a:r>
              <a:rPr lang="es-ES_tradnl" dirty="0" err="1" smtClean="0">
                <a:latin typeface="Tempus Sans ITC" panose="04020404030D07020202" pitchFamily="82" charset="0"/>
                <a:ea typeface="Times New Roman" panose="02020603050405020304" pitchFamily="18" charset="0"/>
              </a:rPr>
              <a:t>diatas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minyak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jenis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lain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akan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beroperasi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bila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terjadi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perubahan</a:t>
            </a:r>
            <a:r>
              <a:rPr lang="es-ES_tradnl" dirty="0" smtClean="0">
                <a:latin typeface="Tempus Sans ITC" panose="04020404030D07020202" pitchFamily="82" charset="0"/>
                <a:ea typeface="Times New Roman" panose="02020603050405020304" pitchFamily="18" charset="0"/>
              </a:rPr>
              <a:t> pada </a:t>
            </a:r>
            <a:r>
              <a:rPr lang="es-ES_tradnl" dirty="0" err="1" smtClean="0">
                <a:latin typeface="Tempus Sans ITC" panose="04020404030D07020202" pitchFamily="82" charset="0"/>
                <a:ea typeface="Times New Roman" panose="02020603050405020304" pitchFamily="18" charset="0"/>
              </a:rPr>
              <a:t>minyak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itu</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sendiri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Keduanya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memeiliki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alat</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penyeimbang</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untuk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perubahan</a:t>
            </a:r>
            <a:r>
              <a:rPr lang="es-ES_tradnl" dirty="0" smtClean="0">
                <a:latin typeface="Tempus Sans ITC" panose="04020404030D07020202" pitchFamily="82" charset="0"/>
                <a:ea typeface="Times New Roman" panose="02020603050405020304" pitchFamily="18" charset="0"/>
              </a:rPr>
              <a:t> yang lamban, dimana </a:t>
            </a:r>
            <a:r>
              <a:rPr lang="es-ES_tradnl" dirty="0" err="1" smtClean="0">
                <a:latin typeface="Tempus Sans ITC" panose="04020404030D07020202" pitchFamily="82" charset="0"/>
                <a:ea typeface="Times New Roman" panose="02020603050405020304" pitchFamily="18" charset="0"/>
              </a:rPr>
              <a:t>terjadi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perubahan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pembebanan</a:t>
            </a:r>
            <a:r>
              <a:rPr lang="es-ES_tradnl" dirty="0" smtClean="0">
                <a:latin typeface="Tempus Sans ITC" panose="04020404030D07020202" pitchFamily="82" charset="0"/>
                <a:ea typeface="Times New Roman" panose="02020603050405020304" pitchFamily="18" charset="0"/>
              </a:rPr>
              <a:t> dan </a:t>
            </a:r>
            <a:r>
              <a:rPr lang="es-ES_tradnl" dirty="0" err="1" smtClean="0">
                <a:latin typeface="Tempus Sans ITC" panose="04020404030D07020202" pitchFamily="82" charset="0"/>
                <a:ea typeface="Times New Roman" panose="02020603050405020304" pitchFamily="18" charset="0"/>
              </a:rPr>
              <a:t>temperatur</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Keduanya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sensitif</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terhadap</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busur</a:t>
            </a:r>
            <a:r>
              <a:rPr lang="es-ES_tradnl" dirty="0" smtClean="0">
                <a:latin typeface="Tempus Sans ITC" panose="04020404030D07020202" pitchFamily="82" charset="0"/>
                <a:ea typeface="Times New Roman" panose="02020603050405020304" pitchFamily="18" charset="0"/>
              </a:rPr>
              <a:t> api </a:t>
            </a:r>
            <a:r>
              <a:rPr lang="es-ES_tradnl" dirty="0" err="1" smtClean="0">
                <a:latin typeface="Tempus Sans ITC" panose="04020404030D07020202" pitchFamily="82" charset="0"/>
                <a:ea typeface="Times New Roman" panose="02020603050405020304" pitchFamily="18" charset="0"/>
              </a:rPr>
              <a:t>energi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tinggi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maupun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rendah</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didalam</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transformator</a:t>
            </a:r>
            <a:r>
              <a:rPr lang="es-ES_tradnl" dirty="0" smtClean="0">
                <a:latin typeface="Tempus Sans ITC" panose="04020404030D07020202" pitchFamily="82" charset="0"/>
                <a:ea typeface="Times New Roman" panose="02020603050405020304" pitchFamily="18" charset="0"/>
              </a:rPr>
              <a:t> dan </a:t>
            </a:r>
            <a:r>
              <a:rPr lang="es-ES_tradnl" dirty="0" err="1" smtClean="0">
                <a:latin typeface="Tempus Sans ITC" panose="04020404030D07020202" pitchFamily="82" charset="0"/>
                <a:ea typeface="Times New Roman" panose="02020603050405020304" pitchFamily="18" charset="0"/>
              </a:rPr>
              <a:t>memiliki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karakteristik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waktu</a:t>
            </a:r>
            <a:r>
              <a:rPr lang="es-ES_tradnl" dirty="0" smtClean="0">
                <a:latin typeface="Tempus Sans ITC" panose="04020404030D07020202" pitchFamily="82" charset="0"/>
                <a:ea typeface="Times New Roman" panose="02020603050405020304" pitchFamily="18" charset="0"/>
              </a:rPr>
              <a:t> - </a:t>
            </a:r>
            <a:r>
              <a:rPr lang="es-ES_tradnl" dirty="0" err="1" smtClean="0">
                <a:latin typeface="Tempus Sans ITC" panose="04020404030D07020202" pitchFamily="82" charset="0"/>
                <a:ea typeface="Times New Roman" panose="02020603050405020304" pitchFamily="18" charset="0"/>
              </a:rPr>
              <a:t>terbalik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Cepat</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untuk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gangguan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berat</a:t>
            </a:r>
            <a:r>
              <a:rPr lang="es-ES_tradnl" dirty="0" smtClean="0">
                <a:latin typeface="Tempus Sans ITC" panose="04020404030D07020202" pitchFamily="82" charset="0"/>
                <a:ea typeface="Times New Roman" panose="02020603050405020304" pitchFamily="18" charset="0"/>
              </a:rPr>
              <a:t> dan </a:t>
            </a:r>
            <a:r>
              <a:rPr lang="es-ES_tradnl" dirty="0" err="1" smtClean="0">
                <a:latin typeface="Tempus Sans ITC" panose="04020404030D07020202" pitchFamily="82" charset="0"/>
                <a:ea typeface="Times New Roman" panose="02020603050405020304" pitchFamily="18" charset="0"/>
              </a:rPr>
              <a:t>lambat</a:t>
            </a:r>
            <a:r>
              <a:rPr lang="es-ES_tradnl" dirty="0" smtClean="0">
                <a:latin typeface="Tempus Sans ITC" panose="04020404030D07020202" pitchFamily="82" charset="0"/>
                <a:ea typeface="Times New Roman" panose="02020603050405020304" pitchFamily="18" charset="0"/>
              </a:rPr>
              <a:t> pada </a:t>
            </a:r>
            <a:r>
              <a:rPr lang="es-ES_tradnl" dirty="0" err="1" smtClean="0">
                <a:latin typeface="Tempus Sans ITC" panose="04020404030D07020202" pitchFamily="82" charset="0"/>
                <a:ea typeface="Times New Roman" panose="02020603050405020304" pitchFamily="18" charset="0"/>
              </a:rPr>
              <a:t>waktu</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gangguan</a:t>
            </a:r>
            <a:r>
              <a:rPr lang="es-ES_tradnl" dirty="0" smtClean="0">
                <a:latin typeface="Tempus Sans ITC" panose="04020404030D07020202" pitchFamily="82" charset="0"/>
                <a:ea typeface="Times New Roman" panose="02020603050405020304" pitchFamily="18" charset="0"/>
              </a:rPr>
              <a:t> ringan. </a:t>
            </a:r>
            <a:r>
              <a:rPr lang="es-ES_tradnl" dirty="0" err="1" smtClean="0">
                <a:latin typeface="Tempus Sans ITC" panose="04020404030D07020202" pitchFamily="82" charset="0"/>
                <a:ea typeface="Times New Roman" panose="02020603050405020304" pitchFamily="18" charset="0"/>
              </a:rPr>
              <a:t>Umumnya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peralatan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ini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digunakan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untuk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memutus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dengan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kontak-kontak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paralel</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dengan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kontak-kontak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pemutus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rele</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diferensial</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serta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rele</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lain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Namun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dapat</a:t>
            </a:r>
            <a:r>
              <a:rPr lang="es-ES_tradnl" dirty="0" smtClean="0">
                <a:latin typeface="Tempus Sans ITC" panose="04020404030D07020202" pitchFamily="82" charset="0"/>
                <a:ea typeface="Times New Roman" panose="02020603050405020304" pitchFamily="18" charset="0"/>
              </a:rPr>
              <a:t> pula </a:t>
            </a:r>
            <a:r>
              <a:rPr lang="es-ES_tradnl" dirty="0" err="1" smtClean="0">
                <a:latin typeface="Tempus Sans ITC" panose="04020404030D07020202" pitchFamily="82" charset="0"/>
                <a:ea typeface="Times New Roman" panose="02020603050405020304" pitchFamily="18" charset="0"/>
              </a:rPr>
              <a:t>hanya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untuk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memberikan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sinyal</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alarm</a:t>
            </a:r>
            <a:r>
              <a:rPr lang="es-ES_tradnl" dirty="0" smtClean="0">
                <a:latin typeface="Tempus Sans ITC" panose="04020404030D07020202" pitchFamily="82" charset="0"/>
                <a:ea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63702837"/>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222</a:t>
            </a:fld>
            <a:endParaRPr lang="en-US" altLang="id-ID"/>
          </a:p>
        </p:txBody>
      </p:sp>
      <p:sp>
        <p:nvSpPr>
          <p:cNvPr id="2" name="Rectangle 1"/>
          <p:cNvSpPr/>
          <p:nvPr/>
        </p:nvSpPr>
        <p:spPr>
          <a:xfrm>
            <a:off x="228600" y="228600"/>
            <a:ext cx="6172200" cy="400110"/>
          </a:xfrm>
          <a:prstGeom prst="rect">
            <a:avLst/>
          </a:prstGeom>
        </p:spPr>
        <p:txBody>
          <a:bodyPr wrap="square">
            <a:spAutoFit/>
          </a:bodyPr>
          <a:lstStyle/>
          <a:p>
            <a:pPr algn="just">
              <a:spcAft>
                <a:spcPts val="0"/>
              </a:spcAft>
            </a:pPr>
            <a:r>
              <a:rPr lang="es-ES_tradnl" b="1" cap="all" dirty="0">
                <a:latin typeface="Tempus Sans ITC" panose="04020404030D07020202" pitchFamily="82" charset="0"/>
                <a:ea typeface="Times New Roman" panose="02020603050405020304" pitchFamily="18" charset="0"/>
              </a:rPr>
              <a:t>8. 16  PROTEKSI PENTANAHAN TRANSFORMATOR</a:t>
            </a:r>
            <a:endParaRPr lang="en-US"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381000" y="628710"/>
            <a:ext cx="8305800" cy="2554545"/>
          </a:xfrm>
          <a:prstGeom prst="rect">
            <a:avLst/>
          </a:prstGeom>
        </p:spPr>
        <p:txBody>
          <a:bodyPr wrap="square">
            <a:spAutoFit/>
          </a:bodyPr>
          <a:lstStyle/>
          <a:p>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mendapatkan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suatu</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sistem</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pentanahan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pada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sisi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delta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suatu</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bank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Transformator</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sisitem</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tenaga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digunakan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suatu</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hubungan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shunt</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pentanahan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wyei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 delta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atau</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bank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Transformator</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zig-zag</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unit</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delta -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wyei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sisi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delta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dioperasikan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sebagai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sebuah</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belitan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tersier</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tanpa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beban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mensirkulasikan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urutan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nol</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Apabila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sisi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tersier</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ini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memiliki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CT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didalam</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delta, CT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ini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dapat</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dihubungkan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lebih</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waktu</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51N.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ini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akan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menerima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I0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gangguan-gangguan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tanah</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keluar</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dan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sistem</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oleh</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karenanya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harus</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dikoordinasikan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tanah</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lainnya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endParaRPr lang="en-US" dirty="0"/>
          </a:p>
        </p:txBody>
      </p:sp>
      <p:sp>
        <p:nvSpPr>
          <p:cNvPr id="6" name="Rectangle 5"/>
          <p:cNvSpPr/>
          <p:nvPr/>
        </p:nvSpPr>
        <p:spPr>
          <a:xfrm>
            <a:off x="457200" y="3315831"/>
            <a:ext cx="8229600" cy="2246769"/>
          </a:xfrm>
          <a:prstGeom prst="rect">
            <a:avLst/>
          </a:prstGeom>
        </p:spPr>
        <p:txBody>
          <a:bodyPr wrap="square">
            <a:spAutoFit/>
          </a:bodyPr>
          <a:lstStyle/>
          <a:p>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Proteksi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Diferensial</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tanah</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sebagaimana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diperlihatkan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pada Gambar 8-10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tersedia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unit</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pentanahan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delta -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wyei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dan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sebagaimana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diperlihatkan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Gambar 8-11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digunakan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unit</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zigzag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sebuah</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alteernatif</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dapat</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digunakan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lebih</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b="1" cap="all" dirty="0">
                <a:latin typeface="Times New Roman" panose="02020603050405020304" pitchFamily="18"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waktu</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tiga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fasa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51,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masing-masing</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dihubungkan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pada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satu</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dari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CT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disisi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jaringan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Karena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beban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tidak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melalui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unit</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ini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ratio CT dan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Tap</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dapat</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dipilih</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berdasarkan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gangguan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tanah</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279732290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223</a:t>
            </a:fld>
            <a:endParaRPr lang="en-US" altLang="id-ID"/>
          </a:p>
        </p:txBody>
      </p:sp>
      <p:sp>
        <p:nvSpPr>
          <p:cNvPr id="2" name="Rectangle 1"/>
          <p:cNvSpPr/>
          <p:nvPr/>
        </p:nvSpPr>
        <p:spPr>
          <a:xfrm>
            <a:off x="381000" y="304800"/>
            <a:ext cx="8534400" cy="707886"/>
          </a:xfrm>
          <a:prstGeom prst="rect">
            <a:avLst/>
          </a:prstGeom>
        </p:spPr>
        <p:txBody>
          <a:bodyPr wrap="square">
            <a:spAutoFit/>
          </a:bodyPr>
          <a:lstStyle/>
          <a:p>
            <a:r>
              <a:rPr lang="es-ES_tradnl" dirty="0">
                <a:latin typeface="Tempus Sans ITC" panose="04020404030D07020202" pitchFamily="82" charset="0"/>
                <a:ea typeface="Times New Roman" panose="02020603050405020304" pitchFamily="18" charset="0"/>
                <a:cs typeface="Times New Roman" panose="02020603050405020304" pitchFamily="18" charset="0"/>
              </a:rPr>
              <a:t>Bank zigzag pada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dasarnya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mengandung</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3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Transformator</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ratio 1:1 yang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teriterkoneksi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seperti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pada Gambar 8-11. </a:t>
            </a:r>
            <a:endParaRPr lang="en-US" dirty="0"/>
          </a:p>
        </p:txBody>
      </p:sp>
      <p:pic>
        <p:nvPicPr>
          <p:cNvPr id="16386" name="Picture 2" descr="8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1295400"/>
            <a:ext cx="51339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638800" y="1219200"/>
            <a:ext cx="3124200" cy="4770537"/>
          </a:xfrm>
          <a:prstGeom prst="rect">
            <a:avLst/>
          </a:prstGeom>
        </p:spPr>
        <p:txBody>
          <a:bodyPr wrap="square">
            <a:spAutoFit/>
          </a:bodyPr>
          <a:lstStyle/>
          <a:p>
            <a:pPr algn="just">
              <a:spcAft>
                <a:spcPts val="0"/>
              </a:spcAft>
            </a:pPr>
            <a:r>
              <a:rPr lang="es-ES_tradnl" sz="1600" dirty="0" err="1" smtClean="0">
                <a:latin typeface="Tempus Sans ITC" panose="04020404030D07020202" pitchFamily="82" charset="0"/>
                <a:ea typeface="Times New Roman" panose="02020603050405020304" pitchFamily="18" charset="0"/>
              </a:rPr>
              <a:t>Rele</a:t>
            </a:r>
            <a:r>
              <a:rPr lang="es-ES_tradnl" sz="1600" dirty="0" smtClean="0">
                <a:latin typeface="Tempus Sans ITC" panose="04020404030D07020202" pitchFamily="82" charset="0"/>
                <a:ea typeface="Times New Roman" panose="02020603050405020304" pitchFamily="18" charset="0"/>
              </a:rPr>
              <a:t> yang </a:t>
            </a:r>
            <a:r>
              <a:rPr lang="es-ES_tradnl" sz="1600" dirty="0" err="1" smtClean="0">
                <a:latin typeface="Tempus Sans ITC" panose="04020404030D07020202" pitchFamily="82" charset="0"/>
                <a:ea typeface="Times New Roman" panose="02020603050405020304" pitchFamily="18" charset="0"/>
              </a:rPr>
              <a:t>diaktifkan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oleh</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tekanan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tiba-tiba</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atau</a:t>
            </a:r>
            <a:r>
              <a:rPr lang="es-ES_tradnl" sz="1600" dirty="0" smtClean="0">
                <a:latin typeface="Tempus Sans ITC" panose="04020404030D07020202" pitchFamily="82" charset="0"/>
                <a:ea typeface="Times New Roman" panose="02020603050405020304" pitchFamily="18" charset="0"/>
              </a:rPr>
              <a:t> gas </a:t>
            </a:r>
            <a:r>
              <a:rPr lang="es-ES_tradnl" sz="1600" dirty="0" err="1" smtClean="0">
                <a:latin typeface="Tempus Sans ITC" panose="04020404030D07020202" pitchFamily="82" charset="0"/>
                <a:ea typeface="Times New Roman" panose="02020603050405020304" pitchFamily="18" charset="0"/>
              </a:rPr>
              <a:t>direkomendasikan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dipakai</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untuk</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proteksi</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gangguan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internal</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kecil</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Gangguan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antar</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lilitan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selalu</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sulit</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untuk</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dideteksi</a:t>
            </a:r>
            <a:r>
              <a:rPr lang="es-ES_tradnl" sz="1600" dirty="0" smtClean="0">
                <a:latin typeface="Tempus Sans ITC" panose="04020404030D07020202" pitchFamily="82" charset="0"/>
                <a:ea typeface="Times New Roman" panose="02020603050405020304" pitchFamily="18" charset="0"/>
              </a:rPr>
              <a:t>. Pada </a:t>
            </a:r>
            <a:r>
              <a:rPr lang="es-ES_tradnl" sz="1600" dirty="0" err="1" smtClean="0">
                <a:latin typeface="Tempus Sans ITC" panose="04020404030D07020202" pitchFamily="82" charset="0"/>
                <a:ea typeface="Times New Roman" panose="02020603050405020304" pitchFamily="18" charset="0"/>
              </a:rPr>
              <a:t>unit</a:t>
            </a:r>
            <a:r>
              <a:rPr lang="es-ES_tradnl" sz="1600" dirty="0" smtClean="0">
                <a:latin typeface="Tempus Sans ITC" panose="04020404030D07020202" pitchFamily="82" charset="0"/>
                <a:ea typeface="Times New Roman" panose="02020603050405020304" pitchFamily="18" charset="0"/>
              </a:rPr>
              <a:t> zigzag, </a:t>
            </a:r>
            <a:r>
              <a:rPr lang="es-ES_tradnl" sz="1600" dirty="0" err="1" smtClean="0">
                <a:latin typeface="Tempus Sans ITC" panose="04020404030D07020202" pitchFamily="82" charset="0"/>
                <a:ea typeface="Times New Roman" panose="02020603050405020304" pitchFamily="18" charset="0"/>
              </a:rPr>
              <a:t>hal</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ini</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dapat</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dibatasi</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oleh</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impedansi</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magnetisasi</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dari</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fasa</a:t>
            </a:r>
            <a:r>
              <a:rPr lang="es-ES_tradnl" sz="1600" dirty="0" smtClean="0">
                <a:latin typeface="Tempus Sans ITC" panose="04020404030D07020202" pitchFamily="82" charset="0"/>
                <a:ea typeface="Times New Roman" panose="02020603050405020304" pitchFamily="18" charset="0"/>
              </a:rPr>
              <a:t> yang </a:t>
            </a:r>
            <a:r>
              <a:rPr lang="es-ES_tradnl" sz="1600" dirty="0" err="1" smtClean="0">
                <a:latin typeface="Tempus Sans ITC" panose="04020404030D07020202" pitchFamily="82" charset="0"/>
                <a:ea typeface="Times New Roman" panose="02020603050405020304" pitchFamily="18" charset="0"/>
              </a:rPr>
              <a:t>tidak</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terganggu</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Pentanahan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transformator</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kerapkali</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dihubungkan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langsung</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ke</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rel</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atau</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transformator</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daya</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bersangkutan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tanpa</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peralatan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pembatas</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atau</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pemutus</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gangguan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Contoh</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tipikal</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akan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hubungan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unit</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pentanahan</a:t>
            </a:r>
            <a:r>
              <a:rPr lang="es-ES_tradnl" sz="1600" dirty="0" smtClean="0">
                <a:latin typeface="Tempus Sans ITC" panose="04020404030D07020202" pitchFamily="82" charset="0"/>
                <a:ea typeface="Times New Roman" panose="02020603050405020304" pitchFamily="18" charset="0"/>
              </a:rPr>
              <a:t> antara </a:t>
            </a:r>
            <a:r>
              <a:rPr lang="es-ES_tradnl" sz="1600" dirty="0" err="1" smtClean="0">
                <a:latin typeface="Tempus Sans ITC" panose="04020404030D07020202" pitchFamily="82" charset="0"/>
                <a:ea typeface="Times New Roman" panose="02020603050405020304" pitchFamily="18" charset="0"/>
              </a:rPr>
              <a:t>transformator</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daya</a:t>
            </a:r>
            <a:r>
              <a:rPr lang="es-ES_tradnl" sz="1600" dirty="0" smtClean="0">
                <a:latin typeface="Tempus Sans ITC" panose="04020404030D07020202" pitchFamily="82" charset="0"/>
                <a:ea typeface="Times New Roman" panose="02020603050405020304" pitchFamily="18" charset="0"/>
              </a:rPr>
              <a:t> delta dan </a:t>
            </a:r>
            <a:r>
              <a:rPr lang="es-ES_tradnl" sz="1600" dirty="0" err="1" smtClean="0">
                <a:latin typeface="Tempus Sans ITC" panose="04020404030D07020202" pitchFamily="82" charset="0"/>
                <a:ea typeface="Times New Roman" panose="02020603050405020304" pitchFamily="18" charset="0"/>
              </a:rPr>
              <a:t>pemutus</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tenaga</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disisi</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kanan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seperti</a:t>
            </a:r>
            <a:r>
              <a:rPr lang="es-ES_tradnl" sz="1600" dirty="0" smtClean="0">
                <a:latin typeface="Tempus Sans ITC" panose="04020404030D07020202" pitchFamily="82" charset="0"/>
                <a:ea typeface="Times New Roman" panose="02020603050405020304" pitchFamily="18" charset="0"/>
              </a:rPr>
              <a:t> pada gambar 8-8. </a:t>
            </a:r>
            <a:endParaRPr lang="en-US" sz="16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78620727"/>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224</a:t>
            </a:fld>
            <a:endParaRPr lang="en-US" altLang="id-ID"/>
          </a:p>
        </p:txBody>
      </p:sp>
      <p:sp>
        <p:nvSpPr>
          <p:cNvPr id="2" name="Rectangle 1"/>
          <p:cNvSpPr/>
          <p:nvPr/>
        </p:nvSpPr>
        <p:spPr>
          <a:xfrm>
            <a:off x="457200" y="228600"/>
            <a:ext cx="8382000" cy="1323439"/>
          </a:xfrm>
          <a:prstGeom prst="rect">
            <a:avLst/>
          </a:prstGeom>
        </p:spPr>
        <p:txBody>
          <a:bodyPr wrap="square">
            <a:spAutoFit/>
          </a:bodyPr>
          <a:lstStyle/>
          <a:p>
            <a:pPr algn="just">
              <a:spcAft>
                <a:spcPts val="0"/>
              </a:spcAft>
            </a:pPr>
            <a:r>
              <a:rPr lang="es-ES_tradnl" dirty="0" err="1">
                <a:latin typeface="Tempus Sans ITC" panose="04020404030D07020202" pitchFamily="82" charset="0"/>
                <a:ea typeface="Times New Roman" panose="02020603050405020304" pitchFamily="18" charset="0"/>
              </a:rPr>
              <a:t>Aplikasi</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ini</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membutuhkan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penggunaan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penyebab</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arus</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urutan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nol</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seperti</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ditunjukkan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dalam</a:t>
            </a:r>
            <a:r>
              <a:rPr lang="es-ES_tradnl" dirty="0">
                <a:latin typeface="Tempus Sans ITC" panose="04020404030D07020202" pitchFamily="82" charset="0"/>
                <a:ea typeface="Times New Roman" panose="02020603050405020304" pitchFamily="18" charset="0"/>
              </a:rPr>
              <a:t> gambar, </a:t>
            </a:r>
            <a:r>
              <a:rPr lang="es-ES_tradnl" dirty="0" err="1">
                <a:latin typeface="Tempus Sans ITC" panose="04020404030D07020202" pitchFamily="82" charset="0"/>
                <a:ea typeface="Times New Roman" panose="02020603050405020304" pitchFamily="18" charset="0"/>
              </a:rPr>
              <a:t>mengingat</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adanya</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sumber</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urutan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nol</a:t>
            </a:r>
            <a:r>
              <a:rPr lang="es-ES_tradnl" dirty="0">
                <a:latin typeface="Tempus Sans ITC" panose="04020404030D07020202" pitchFamily="82" charset="0"/>
                <a:ea typeface="Times New Roman" panose="02020603050405020304" pitchFamily="18" charset="0"/>
              </a:rPr>
              <a:t> pada </a:t>
            </a:r>
            <a:r>
              <a:rPr lang="es-ES_tradnl" dirty="0" err="1">
                <a:latin typeface="Tempus Sans ITC" panose="04020404030D07020202" pitchFamily="82" charset="0"/>
                <a:ea typeface="Times New Roman" panose="02020603050405020304" pitchFamily="18" charset="0"/>
              </a:rPr>
              <a:t>kedua</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sisi</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bank</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transformator</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wyei</a:t>
            </a:r>
            <a:r>
              <a:rPr lang="es-ES_tradnl" dirty="0">
                <a:latin typeface="Tempus Sans ITC" panose="04020404030D07020202" pitchFamily="82" charset="0"/>
                <a:ea typeface="Times New Roman" panose="02020603050405020304" pitchFamily="18" charset="0"/>
              </a:rPr>
              <a:t> - delta </a:t>
            </a:r>
            <a:r>
              <a:rPr lang="es-ES_tradnl" dirty="0" err="1">
                <a:latin typeface="Tempus Sans ITC" panose="04020404030D07020202" pitchFamily="82" charset="0"/>
                <a:ea typeface="Times New Roman" panose="02020603050405020304" pitchFamily="18" charset="0"/>
              </a:rPr>
              <a:t>dengan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pergeseran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sebesar</a:t>
            </a:r>
            <a:r>
              <a:rPr lang="es-ES_tradnl" dirty="0">
                <a:latin typeface="Tempus Sans ITC" panose="04020404030D07020202" pitchFamily="82" charset="0"/>
                <a:ea typeface="Times New Roman" panose="02020603050405020304" pitchFamily="18" charset="0"/>
              </a:rPr>
              <a:t> 30</a:t>
            </a:r>
            <a:r>
              <a:rPr lang="es-ES_tradnl" baseline="30000" dirty="0">
                <a:latin typeface="Tempus Sans ITC" panose="04020404030D07020202" pitchFamily="82" charset="0"/>
                <a:ea typeface="Times New Roman" panose="02020603050405020304" pitchFamily="18" charset="0"/>
              </a:rPr>
              <a:t>0</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melintasi</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bank</a:t>
            </a:r>
            <a:r>
              <a:rPr lang="es-ES_tradnl" dirty="0">
                <a:latin typeface="Tempus Sans ITC" panose="04020404030D07020202" pitchFamily="82" charset="0"/>
                <a:ea typeface="Times New Roman" panose="02020603050405020304" pitchFamily="18" charset="0"/>
              </a:rPr>
              <a:t>.</a:t>
            </a:r>
            <a:endParaRPr lang="en-US" b="1" dirty="0">
              <a:latin typeface="Times New Roman" panose="02020603050405020304" pitchFamily="18" charset="0"/>
              <a:ea typeface="Times New Roman" panose="02020603050405020304" pitchFamily="18" charset="0"/>
            </a:endParaRPr>
          </a:p>
        </p:txBody>
      </p:sp>
      <p:sp>
        <p:nvSpPr>
          <p:cNvPr id="3" name="Rectangle 2"/>
          <p:cNvSpPr/>
          <p:nvPr/>
        </p:nvSpPr>
        <p:spPr>
          <a:xfrm>
            <a:off x="457200" y="1752600"/>
            <a:ext cx="8382000" cy="3170099"/>
          </a:xfrm>
          <a:prstGeom prst="rect">
            <a:avLst/>
          </a:prstGeom>
        </p:spPr>
        <p:txBody>
          <a:bodyPr wrap="square">
            <a:spAutoFit/>
          </a:bodyPr>
          <a:lstStyle/>
          <a:p>
            <a:pPr algn="just">
              <a:spcAft>
                <a:spcPts val="0"/>
              </a:spcAft>
            </a:pPr>
            <a:r>
              <a:rPr lang="es-ES_tradnl" dirty="0" err="1" smtClean="0">
                <a:latin typeface="Tempus Sans ITC" panose="04020404030D07020202" pitchFamily="82" charset="0"/>
                <a:ea typeface="Times New Roman" panose="02020603050405020304" pitchFamily="18" charset="0"/>
              </a:rPr>
              <a:t>Dengan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pentanahan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bank</a:t>
            </a:r>
            <a:r>
              <a:rPr lang="es-ES_tradnl" dirty="0" smtClean="0">
                <a:latin typeface="Tempus Sans ITC" panose="04020404030D07020202" pitchFamily="82" charset="0"/>
                <a:ea typeface="Times New Roman" panose="02020603050405020304" pitchFamily="18" charset="0"/>
              </a:rPr>
              <a:t> antara zona </a:t>
            </a:r>
            <a:r>
              <a:rPr lang="es-ES_tradnl" dirty="0" err="1" smtClean="0">
                <a:latin typeface="Tempus Sans ITC" panose="04020404030D07020202" pitchFamily="82" charset="0"/>
                <a:ea typeface="Times New Roman" panose="02020603050405020304" pitchFamily="18" charset="0"/>
              </a:rPr>
              <a:t>diferensial</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transformator</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sebagaimana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diindikasikan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alternatif</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hubungan</a:t>
            </a:r>
            <a:r>
              <a:rPr lang="es-ES_tradnl" dirty="0" smtClean="0">
                <a:latin typeface="Tempus Sans ITC" panose="04020404030D07020202" pitchFamily="82" charset="0"/>
                <a:ea typeface="Times New Roman" panose="02020603050405020304" pitchFamily="18" charset="0"/>
              </a:rPr>
              <a:t> yang </a:t>
            </a:r>
            <a:r>
              <a:rPr lang="es-ES_tradnl" dirty="0" err="1" smtClean="0">
                <a:latin typeface="Tempus Sans ITC" panose="04020404030D07020202" pitchFamily="82" charset="0"/>
                <a:ea typeface="Times New Roman" panose="02020603050405020304" pitchFamily="18" charset="0"/>
              </a:rPr>
              <a:t>dapat</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diterapkan</a:t>
            </a:r>
            <a:r>
              <a:rPr lang="es-ES_tradnl" dirty="0" smtClean="0">
                <a:latin typeface="Tempus Sans ITC" panose="04020404030D07020202" pitchFamily="82" charset="0"/>
                <a:ea typeface="Times New Roman" panose="02020603050405020304" pitchFamily="18" charset="0"/>
              </a:rPr>
              <a:t> pada gambar 8-8 </a:t>
            </a:r>
            <a:r>
              <a:rPr lang="es-ES_tradnl" dirty="0" err="1" smtClean="0">
                <a:latin typeface="Tempus Sans ITC" panose="04020404030D07020202" pitchFamily="82" charset="0"/>
                <a:ea typeface="Times New Roman" panose="02020603050405020304" pitchFamily="18" charset="0"/>
              </a:rPr>
              <a:t>adalah</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menghubungkan</a:t>
            </a:r>
            <a:r>
              <a:rPr lang="es-ES_tradnl" dirty="0" smtClean="0">
                <a:latin typeface="Tempus Sans ITC" panose="04020404030D07020202" pitchFamily="82" charset="0"/>
                <a:ea typeface="Times New Roman" panose="02020603050405020304" pitchFamily="18" charset="0"/>
              </a:rPr>
              <a:t> CT </a:t>
            </a:r>
            <a:r>
              <a:rPr lang="es-ES_tradnl" dirty="0" err="1" smtClean="0">
                <a:latin typeface="Tempus Sans ITC" panose="04020404030D07020202" pitchFamily="82" charset="0"/>
                <a:ea typeface="Times New Roman" panose="02020603050405020304" pitchFamily="18" charset="0"/>
              </a:rPr>
              <a:t>disebelah</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kanan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dalam</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hubungan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wyei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dengan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perangkap</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urutan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negatif</a:t>
            </a:r>
            <a:r>
              <a:rPr lang="es-ES_tradnl" dirty="0" smtClean="0">
                <a:latin typeface="Tempus Sans ITC" panose="04020404030D07020202" pitchFamily="82" charset="0"/>
                <a:ea typeface="Times New Roman" panose="02020603050405020304" pitchFamily="18" charset="0"/>
              </a:rPr>
              <a:t> dan CT </a:t>
            </a:r>
            <a:r>
              <a:rPr lang="es-ES_tradnl" dirty="0" err="1" smtClean="0">
                <a:latin typeface="Tempus Sans ITC" panose="04020404030D07020202" pitchFamily="82" charset="0"/>
                <a:ea typeface="Times New Roman" panose="02020603050405020304" pitchFamily="18" charset="0"/>
              </a:rPr>
              <a:t>sebelah</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kiri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dalam</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hubungan</a:t>
            </a:r>
            <a:r>
              <a:rPr lang="es-ES_tradnl" dirty="0" smtClean="0">
                <a:latin typeface="Tempus Sans ITC" panose="04020404030D07020202" pitchFamily="82" charset="0"/>
                <a:ea typeface="Times New Roman" panose="02020603050405020304" pitchFamily="18" charset="0"/>
              </a:rPr>
              <a:t> delta. Satu set CT </a:t>
            </a:r>
            <a:r>
              <a:rPr lang="es-ES_tradnl" dirty="0" err="1" smtClean="0">
                <a:latin typeface="Tempus Sans ITC" panose="04020404030D07020202" pitchFamily="82" charset="0"/>
                <a:ea typeface="Times New Roman" panose="02020603050405020304" pitchFamily="18" charset="0"/>
              </a:rPr>
              <a:t>bantu</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dapat</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dipakai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sebagai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pengganti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perangkap</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urutan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nol</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untuk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mendapatkan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isolasi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terhadap</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arus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urutan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nol</a:t>
            </a:r>
            <a:r>
              <a:rPr lang="es-ES_tradnl" dirty="0" smtClean="0">
                <a:latin typeface="Tempus Sans ITC" panose="04020404030D07020202" pitchFamily="82" charset="0"/>
                <a:ea typeface="Times New Roman" panose="02020603050405020304" pitchFamily="18" charset="0"/>
              </a:rPr>
              <a:t> dan </a:t>
            </a:r>
            <a:r>
              <a:rPr lang="es-ES_tradnl" dirty="0" err="1" smtClean="0">
                <a:latin typeface="Tempus Sans ITC" panose="04020404030D07020202" pitchFamily="82" charset="0"/>
                <a:ea typeface="Times New Roman" panose="02020603050405020304" pitchFamily="18" charset="0"/>
              </a:rPr>
              <a:t>pergeseran</a:t>
            </a:r>
            <a:r>
              <a:rPr lang="es-ES_tradnl" dirty="0" smtClean="0">
                <a:latin typeface="Tempus Sans ITC" panose="04020404030D07020202" pitchFamily="82" charset="0"/>
                <a:ea typeface="Times New Roman" panose="02020603050405020304" pitchFamily="18" charset="0"/>
              </a:rPr>
              <a:t> 300. </a:t>
            </a:r>
            <a:r>
              <a:rPr lang="es-ES_tradnl" dirty="0" err="1" smtClean="0">
                <a:latin typeface="Tempus Sans ITC" panose="04020404030D07020202" pitchFamily="82" charset="0"/>
                <a:ea typeface="Times New Roman" panose="02020603050405020304" pitchFamily="18" charset="0"/>
              </a:rPr>
              <a:t>Perangkap</a:t>
            </a:r>
            <a:r>
              <a:rPr lang="es-ES_tradnl" dirty="0" smtClean="0">
                <a:latin typeface="Tempus Sans ITC" panose="04020404030D07020202" pitchFamily="82" charset="0"/>
                <a:ea typeface="Times New Roman" panose="02020603050405020304" pitchFamily="18" charset="0"/>
              </a:rPr>
              <a:t> yang </a:t>
            </a:r>
            <a:r>
              <a:rPr lang="es-ES_tradnl" dirty="0" err="1" smtClean="0">
                <a:latin typeface="Tempus Sans ITC" panose="04020404030D07020202" pitchFamily="82" charset="0"/>
                <a:ea typeface="Times New Roman" panose="02020603050405020304" pitchFamily="18" charset="0"/>
              </a:rPr>
              <a:t>disiapkan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hanya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terlibat</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bilamana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terjadi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gangguan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tanah</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Beberapa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aransemen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dapat</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dilakukan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Untuk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melakukan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ini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jangan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menghubungkan</a:t>
            </a:r>
            <a:r>
              <a:rPr lang="es-ES_tradnl" dirty="0" smtClean="0">
                <a:latin typeface="Tempus Sans ITC" panose="04020404030D07020202" pitchFamily="82" charset="0"/>
                <a:ea typeface="Times New Roman" panose="02020603050405020304" pitchFamily="18" charset="0"/>
              </a:rPr>
              <a:t> CT </a:t>
            </a:r>
            <a:r>
              <a:rPr lang="es-ES_tradnl" dirty="0" err="1" smtClean="0">
                <a:latin typeface="Tempus Sans ITC" panose="04020404030D07020202" pitchFamily="82" charset="0"/>
                <a:ea typeface="Times New Roman" panose="02020603050405020304" pitchFamily="18" charset="0"/>
              </a:rPr>
              <a:t>utama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dalam</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hubungan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wyei</a:t>
            </a:r>
            <a:r>
              <a:rPr lang="es-ES_tradnl" dirty="0" smtClean="0">
                <a:latin typeface="Tempus Sans ITC" panose="04020404030D07020202" pitchFamily="82" charset="0"/>
                <a:ea typeface="Times New Roman" panose="02020603050405020304" pitchFamily="18" charset="0"/>
              </a:rPr>
              <a:t> dan </a:t>
            </a:r>
            <a:r>
              <a:rPr lang="es-ES_tradnl" dirty="0" err="1" smtClean="0">
                <a:latin typeface="Tempus Sans ITC" panose="04020404030D07020202" pitchFamily="82" charset="0"/>
                <a:ea typeface="Times New Roman" panose="02020603050405020304" pitchFamily="18" charset="0"/>
              </a:rPr>
              <a:t>ke</a:t>
            </a:r>
            <a:r>
              <a:rPr lang="es-ES_tradnl" dirty="0" smtClean="0">
                <a:latin typeface="Tempus Sans ITC" panose="04020404030D07020202" pitchFamily="82" charset="0"/>
                <a:ea typeface="Times New Roman" panose="02020603050405020304" pitchFamily="18" charset="0"/>
              </a:rPr>
              <a:t> delta - </a:t>
            </a:r>
            <a:r>
              <a:rPr lang="es-ES_tradnl" dirty="0" err="1" smtClean="0">
                <a:latin typeface="Tempus Sans ITC" panose="04020404030D07020202" pitchFamily="82" charset="0"/>
                <a:ea typeface="Times New Roman" panose="02020603050405020304" pitchFamily="18" charset="0"/>
              </a:rPr>
              <a:t>hubungan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bantu</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maka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tidak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ada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lintasan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urutan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nol</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untuk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arus-arus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gangguan</a:t>
            </a:r>
            <a:r>
              <a:rPr lang="es-ES_tradnl" dirty="0" smtClean="0">
                <a:latin typeface="Tempus Sans ITC" panose="04020404030D07020202" pitchFamily="82" charset="0"/>
                <a:ea typeface="Times New Roman" panose="02020603050405020304" pitchFamily="18" charset="0"/>
              </a:rPr>
              <a:t> primer.</a:t>
            </a:r>
            <a:endParaRPr lang="en-US"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27839044"/>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225</a:t>
            </a:fld>
            <a:endParaRPr lang="en-US" altLang="id-ID"/>
          </a:p>
        </p:txBody>
      </p:sp>
      <p:sp>
        <p:nvSpPr>
          <p:cNvPr id="2" name="Rectangle 1"/>
          <p:cNvSpPr/>
          <p:nvPr/>
        </p:nvSpPr>
        <p:spPr>
          <a:xfrm>
            <a:off x="228600" y="228600"/>
            <a:ext cx="7315200" cy="400110"/>
          </a:xfrm>
          <a:prstGeom prst="rect">
            <a:avLst/>
          </a:prstGeom>
        </p:spPr>
        <p:txBody>
          <a:bodyPr wrap="square">
            <a:spAutoFit/>
          </a:bodyPr>
          <a:lstStyle/>
          <a:p>
            <a:pPr marL="540385" indent="-540385" algn="just">
              <a:spcAft>
                <a:spcPts val="0"/>
              </a:spcAft>
            </a:pPr>
            <a:r>
              <a:rPr lang="es-ES_tradnl" b="1" cap="all" dirty="0">
                <a:latin typeface="Tempus Sans ITC" panose="04020404030D07020202" pitchFamily="82" charset="0"/>
                <a:ea typeface="Times New Roman" panose="02020603050405020304" pitchFamily="18" charset="0"/>
              </a:rPr>
              <a:t>8. 17  PROTEKSI DIFERENSIAL TANAH DENGAN RELE TANAH</a:t>
            </a:r>
            <a:endParaRPr lang="en-US" b="1" cap="all" dirty="0">
              <a:effectLst/>
              <a:latin typeface="Times New Roman" panose="02020603050405020304" pitchFamily="18" charset="0"/>
              <a:ea typeface="Times New Roman" panose="02020603050405020304" pitchFamily="18" charset="0"/>
            </a:endParaRPr>
          </a:p>
        </p:txBody>
      </p:sp>
      <p:sp>
        <p:nvSpPr>
          <p:cNvPr id="6" name="Rectangle 2"/>
          <p:cNvSpPr>
            <a:spLocks noChangeArrowheads="1"/>
          </p:cNvSpPr>
          <p:nvPr/>
        </p:nvSpPr>
        <p:spPr bwMode="auto">
          <a:xfrm>
            <a:off x="353289" y="628710"/>
            <a:ext cx="8304635"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Bilamana</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ratio CT dan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atau</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karakteristik</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CT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tidak</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cocok</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untuk</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pemakaian</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pada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Rele</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Diferensial</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konvensional</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dapat</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digunakan</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sebuah</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Rele</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arus</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lebih</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berarah</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dihubungkan</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secara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diferensial</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Hal</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ini</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dapat</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digunakan</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bilamana</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arus</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gangguan</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tanah</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dibatasi</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oleh</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impedansi</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netral</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atau</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bilamana</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digunakan</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CT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netral</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rendah</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untuk</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mendapatkan</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sensitivitas</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yang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tinggi</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untuk</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gangguan</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jauh</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pada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penyulang</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distribusi</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Dua</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buah</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penerapan</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diperlihatkan</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dalam</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Gambar 8-12 dan 8-13. Pada Gambar 8-14 dan 8-15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digunakan</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sebuah</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Transforamtor</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bantu</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1:N.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Salah</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satu</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dari</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dua</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diagram</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memperlihatkan</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operasi</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pada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saat</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terjadi</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gangguan</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eksternal</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lainnya</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untuk</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gangguan</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internal</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Kedua</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tipe</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adalah</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ekivalen</a:t>
            </a:r>
            <a:r>
              <a:rPr kumimoji="0" lang="es-ES_tradnl"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dimana </a:t>
            </a:r>
            <a:endParaRPr kumimoji="0" lang="es-ES_tradnl"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7" name="Object 6"/>
          <p:cNvGraphicFramePr>
            <a:graphicFrameLocks noChangeAspect="1"/>
          </p:cNvGraphicFramePr>
          <p:nvPr>
            <p:extLst/>
          </p:nvPr>
        </p:nvGraphicFramePr>
        <p:xfrm>
          <a:off x="990600" y="3808434"/>
          <a:ext cx="806752" cy="552450"/>
        </p:xfrm>
        <a:graphic>
          <a:graphicData uri="http://schemas.openxmlformats.org/presentationml/2006/ole">
            <mc:AlternateContent xmlns:mc="http://schemas.openxmlformats.org/markup-compatibility/2006">
              <mc:Choice xmlns:v="urn:schemas-microsoft-com:vml" Requires="v">
                <p:oleObj spid="_x0000_s57347" name="Equation" r:id="rId3" imgW="583947" imgH="393529" progId="Equation.3">
                  <p:embed/>
                </p:oleObj>
              </mc:Choice>
              <mc:Fallback>
                <p:oleObj name="Equation" r:id="rId3" imgW="583947"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808434"/>
                        <a:ext cx="806752" cy="552450"/>
                      </a:xfrm>
                      <a:prstGeom prst="rect">
                        <a:avLst/>
                      </a:prstGeom>
                      <a:noFill/>
                    </p:spPr>
                  </p:pic>
                </p:oleObj>
              </mc:Fallback>
            </mc:AlternateContent>
          </a:graphicData>
        </a:graphic>
      </p:graphicFrame>
      <p:sp>
        <p:nvSpPr>
          <p:cNvPr id="9" name="Rectangle 8"/>
          <p:cNvSpPr/>
          <p:nvPr/>
        </p:nvSpPr>
        <p:spPr>
          <a:xfrm>
            <a:off x="353288" y="4370509"/>
            <a:ext cx="8409711" cy="1815882"/>
          </a:xfrm>
          <a:prstGeom prst="rect">
            <a:avLst/>
          </a:prstGeom>
        </p:spPr>
        <p:txBody>
          <a:bodyPr wrap="square">
            <a:spAutoFit/>
          </a:bodyPr>
          <a:lstStyle/>
          <a:p>
            <a:pPr algn="just">
              <a:spcAft>
                <a:spcPts val="0"/>
              </a:spcAft>
            </a:pPr>
            <a:r>
              <a:rPr lang="es-ES_tradnl" dirty="0" err="1" smtClean="0">
                <a:latin typeface="Tempus Sans ITC" panose="04020404030D07020202" pitchFamily="82" charset="0"/>
                <a:ea typeface="Times New Roman" panose="02020603050405020304" pitchFamily="18" charset="0"/>
              </a:rPr>
              <a:t>Dua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tipe</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rele</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dapat</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digunakan</a:t>
            </a:r>
            <a:r>
              <a:rPr lang="es-ES_tradnl" dirty="0" smtClean="0">
                <a:latin typeface="Tempus Sans ITC" panose="04020404030D07020202" pitchFamily="82" charset="0"/>
                <a:ea typeface="Times New Roman" panose="02020603050405020304" pitchFamily="18" charset="0"/>
              </a:rPr>
              <a:t> pada </a:t>
            </a:r>
            <a:r>
              <a:rPr lang="es-ES_tradnl" dirty="0" err="1" smtClean="0">
                <a:latin typeface="Tempus Sans ITC" panose="04020404030D07020202" pitchFamily="82" charset="0"/>
                <a:ea typeface="Times New Roman" panose="02020603050405020304" pitchFamily="18" charset="0"/>
              </a:rPr>
              <a:t>kedua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skema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yaitu</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rele</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arus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lebih</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product</a:t>
            </a:r>
            <a:r>
              <a:rPr lang="es-ES_tradnl" dirty="0" smtClean="0">
                <a:latin typeface="Tempus Sans ITC" panose="04020404030D07020202" pitchFamily="82" charset="0"/>
                <a:ea typeface="Times New Roman" panose="02020603050405020304" pitchFamily="18" charset="0"/>
              </a:rPr>
              <a:t>’ dan </a:t>
            </a:r>
            <a:r>
              <a:rPr lang="es-ES_tradnl" dirty="0" err="1" smtClean="0">
                <a:latin typeface="Tempus Sans ITC" panose="04020404030D07020202" pitchFamily="82" charset="0"/>
                <a:ea typeface="Times New Roman" panose="02020603050405020304" pitchFamily="18" charset="0"/>
              </a:rPr>
              <a:t>arus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lebih</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berarah</a:t>
            </a:r>
            <a:r>
              <a:rPr lang="es-ES_tradnl"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Rele</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tipe</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pertama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dapat</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berupa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sebuah</a:t>
            </a:r>
            <a:r>
              <a:rPr lang="en-US" sz="1800" dirty="0" smtClean="0">
                <a:latin typeface="Tempus Sans ITC" panose="04020404030D07020202" pitchFamily="82" charset="0"/>
                <a:ea typeface="Times New Roman" panose="02020603050405020304" pitchFamily="18" charset="0"/>
              </a:rPr>
              <a:t> unit </a:t>
            </a:r>
            <a:r>
              <a:rPr lang="en-US" sz="1800" dirty="0" err="1" smtClean="0">
                <a:latin typeface="Tempus Sans ITC" panose="04020404030D07020202" pitchFamily="82" charset="0"/>
                <a:ea typeface="Times New Roman" panose="02020603050405020304" pitchFamily="18" charset="0"/>
              </a:rPr>
              <a:t>piringan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induksi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dimana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torka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pengendali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atau</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sirkit</a:t>
            </a:r>
            <a:r>
              <a:rPr lang="en-US" sz="1800" dirty="0" smtClean="0">
                <a:latin typeface="Tempus Sans ITC" panose="04020404030D07020202" pitchFamily="82" charset="0"/>
                <a:ea typeface="Times New Roman" panose="02020603050405020304" pitchFamily="18" charset="0"/>
              </a:rPr>
              <a:t> lag </a:t>
            </a:r>
            <a:r>
              <a:rPr lang="en-US" sz="1800" dirty="0" err="1" smtClean="0">
                <a:latin typeface="Tempus Sans ITC" panose="04020404030D07020202" pitchFamily="82" charset="0"/>
                <a:ea typeface="Times New Roman" panose="02020603050405020304" pitchFamily="18" charset="0"/>
              </a:rPr>
              <a:t>merupakan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salah</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satu</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dari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sirkit</a:t>
            </a:r>
            <a:r>
              <a:rPr lang="en-US" sz="1800" dirty="0" smtClean="0">
                <a:latin typeface="Tempus Sans ITC" panose="04020404030D07020202" pitchFamily="82" charset="0"/>
                <a:ea typeface="Times New Roman" panose="02020603050405020304" pitchFamily="18" charset="0"/>
              </a:rPr>
              <a:t> yang </a:t>
            </a:r>
            <a:r>
              <a:rPr lang="en-US" sz="1800" dirty="0" err="1" smtClean="0">
                <a:latin typeface="Tempus Sans ITC" panose="04020404030D07020202" pitchFamily="82" charset="0"/>
                <a:ea typeface="Times New Roman" panose="02020603050405020304" pitchFamily="18" charset="0"/>
              </a:rPr>
              <a:t>ada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belitan</a:t>
            </a:r>
            <a:r>
              <a:rPr lang="en-US" sz="1800" dirty="0" smtClean="0">
                <a:latin typeface="Tempus Sans ITC" panose="04020404030D07020202" pitchFamily="82" charset="0"/>
                <a:ea typeface="Times New Roman" panose="02020603050405020304" pitchFamily="18" charset="0"/>
              </a:rPr>
              <a:t> lain </a:t>
            </a:r>
            <a:r>
              <a:rPr lang="en-US" sz="1800" dirty="0" err="1" smtClean="0">
                <a:latin typeface="Tempus Sans ITC" panose="04020404030D07020202" pitchFamily="82" charset="0"/>
                <a:ea typeface="Times New Roman" panose="02020603050405020304" pitchFamily="18" charset="0"/>
              </a:rPr>
              <a:t>merupakan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belitan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utama</a:t>
            </a:r>
            <a:r>
              <a:rPr lang="en-US" sz="1800" dirty="0" smtClean="0">
                <a:latin typeface="Tempus Sans ITC" panose="04020404030D07020202" pitchFamily="82" charset="0"/>
                <a:ea typeface="Times New Roman" panose="02020603050405020304" pitchFamily="18" charset="0"/>
              </a:rPr>
              <a:t>. Hal </a:t>
            </a:r>
            <a:r>
              <a:rPr lang="en-US" sz="1800" dirty="0" err="1" smtClean="0">
                <a:latin typeface="Tempus Sans ITC" panose="04020404030D07020202" pitchFamily="82" charset="0"/>
                <a:ea typeface="Times New Roman" panose="02020603050405020304" pitchFamily="18" charset="0"/>
              </a:rPr>
              <a:t>ini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diperlihatkan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dalam</a:t>
            </a:r>
            <a:r>
              <a:rPr lang="en-US" sz="1800" dirty="0" smtClean="0">
                <a:latin typeface="Tempus Sans ITC" panose="04020404030D07020202" pitchFamily="82" charset="0"/>
                <a:ea typeface="Times New Roman" panose="02020603050405020304" pitchFamily="18" charset="0"/>
              </a:rPr>
              <a:t> diagram </a:t>
            </a:r>
            <a:r>
              <a:rPr lang="en-US" sz="1800" dirty="0" err="1" smtClean="0">
                <a:latin typeface="Tempus Sans ITC" panose="04020404030D07020202" pitchFamily="82" charset="0"/>
                <a:ea typeface="Times New Roman" panose="02020603050405020304" pitchFamily="18" charset="0"/>
              </a:rPr>
              <a:t>sebagai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dua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koil</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dengan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tanda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polaritas</a:t>
            </a:r>
            <a:r>
              <a:rPr lang="en-US" sz="1800" dirty="0" smtClean="0">
                <a:latin typeface="Tempus Sans ITC" panose="04020404030D07020202" pitchFamily="82" charset="0"/>
                <a:ea typeface="Times New Roman" panose="02020603050405020304" pitchFamily="18" charset="0"/>
              </a:rPr>
              <a:t> +. </a:t>
            </a:r>
            <a:r>
              <a:rPr lang="fi-FI" sz="1800" dirty="0" smtClean="0">
                <a:latin typeface="Tempus Sans ITC" panose="04020404030D07020202" pitchFamily="82" charset="0"/>
                <a:ea typeface="Times New Roman" panose="02020603050405020304" pitchFamily="18" charset="0"/>
              </a:rPr>
              <a:t>operasi rele merupakan perkalian dari arus pada kedua sirkit dengan cosinus dari sudut antara keduanya.</a:t>
            </a:r>
            <a:endParaRPr lang="en-US" sz="1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363273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226</a:t>
            </a:fld>
            <a:endParaRPr lang="en-US" altLang="id-ID"/>
          </a:p>
        </p:txBody>
      </p:sp>
      <p:sp>
        <p:nvSpPr>
          <p:cNvPr id="6" name="Rectangle 5"/>
          <p:cNvSpPr/>
          <p:nvPr/>
        </p:nvSpPr>
        <p:spPr>
          <a:xfrm>
            <a:off x="685800" y="5135121"/>
            <a:ext cx="8229600" cy="1077218"/>
          </a:xfrm>
          <a:prstGeom prst="rect">
            <a:avLst/>
          </a:prstGeom>
        </p:spPr>
        <p:txBody>
          <a:bodyPr wrap="square">
            <a:spAutoFit/>
          </a:bodyPr>
          <a:lstStyle/>
          <a:p>
            <a:pPr algn="ctr">
              <a:spcAft>
                <a:spcPts val="0"/>
              </a:spcAft>
            </a:pPr>
            <a:r>
              <a:rPr lang="en-US" sz="1600" dirty="0" err="1" smtClean="0">
                <a:latin typeface="Tempus Sans ITC" panose="04020404030D07020202" pitchFamily="82" charset="0"/>
                <a:ea typeface="Times New Roman" panose="02020603050405020304" pitchFamily="18" charset="0"/>
              </a:rPr>
              <a:t>Gambar</a:t>
            </a:r>
            <a:r>
              <a:rPr lang="en-US" sz="1600" dirty="0" smtClean="0">
                <a:latin typeface="Tempus Sans ITC" panose="04020404030D07020202" pitchFamily="82" charset="0"/>
                <a:ea typeface="Times New Roman" panose="02020603050405020304" pitchFamily="18" charset="0"/>
              </a:rPr>
              <a:t> 8.12 </a:t>
            </a:r>
            <a:endParaRPr lang="en-US" sz="1800" b="1" dirty="0" smtClean="0">
              <a:latin typeface="Times New Roman" panose="02020603050405020304" pitchFamily="18" charset="0"/>
              <a:ea typeface="Times New Roman" panose="02020603050405020304" pitchFamily="18" charset="0"/>
            </a:endParaRPr>
          </a:p>
          <a:p>
            <a:pPr algn="just">
              <a:spcAft>
                <a:spcPts val="0"/>
              </a:spcAft>
            </a:pPr>
            <a:r>
              <a:rPr lang="en-US" sz="1600" dirty="0" smtClean="0">
                <a:latin typeface="Tempus Sans ITC" panose="04020404030D07020202" pitchFamily="82" charset="0"/>
                <a:ea typeface="Times New Roman" panose="02020603050405020304" pitchFamily="18" charset="0"/>
              </a:rPr>
              <a:t> (a). </a:t>
            </a:r>
            <a:r>
              <a:rPr lang="en-US" sz="1600" dirty="0" err="1" smtClean="0">
                <a:latin typeface="Tempus Sans ITC" panose="04020404030D07020202" pitchFamily="82" charset="0"/>
                <a:ea typeface="Times New Roman" panose="02020603050405020304" pitchFamily="18" charset="0"/>
              </a:rPr>
              <a:t>Proteksi</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diferensial</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tanah</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pada</a:t>
            </a:r>
            <a:r>
              <a:rPr lang="en-US" sz="1600" dirty="0" smtClean="0">
                <a:latin typeface="Tempus Sans ITC" panose="04020404030D07020202" pitchFamily="82" charset="0"/>
                <a:ea typeface="Times New Roman" panose="02020603050405020304" pitchFamily="18" charset="0"/>
              </a:rPr>
              <a:t> bank </a:t>
            </a:r>
            <a:r>
              <a:rPr lang="en-US" sz="1600" dirty="0" err="1" smtClean="0">
                <a:latin typeface="Tempus Sans ITC" panose="04020404030D07020202" pitchFamily="82" charset="0"/>
                <a:ea typeface="Times New Roman" panose="02020603050405020304" pitchFamily="18" charset="0"/>
              </a:rPr>
              <a:t>transformator</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delt</a:t>
            </a:r>
            <a:r>
              <a:rPr lang="en-US" sz="1600" dirty="0" smtClean="0">
                <a:latin typeface="Tempus Sans ITC" panose="04020404030D07020202" pitchFamily="82" charset="0"/>
                <a:ea typeface="Times New Roman" panose="02020603050405020304" pitchFamily="18" charset="0"/>
              </a:rPr>
              <a:t> – </a:t>
            </a:r>
            <a:r>
              <a:rPr lang="en-US" sz="1600" dirty="0" err="1" smtClean="0">
                <a:latin typeface="Tempus Sans ITC" panose="04020404030D07020202" pitchFamily="82" charset="0"/>
                <a:ea typeface="Times New Roman" panose="02020603050405020304" pitchFamily="18" charset="0"/>
              </a:rPr>
              <a:t>wyei</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ditanahkan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menggunakan</a:t>
            </a:r>
            <a:endParaRPr lang="en-US" sz="1800" b="1" dirty="0" smtClean="0">
              <a:latin typeface="Times New Roman" panose="02020603050405020304" pitchFamily="18" charset="0"/>
              <a:ea typeface="Times New Roman" panose="02020603050405020304" pitchFamily="18" charset="0"/>
            </a:endParaRPr>
          </a:p>
          <a:p>
            <a:pPr algn="just">
              <a:spcAft>
                <a:spcPts val="0"/>
              </a:spcAft>
            </a:pP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Rele</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arus</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lebih</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berarah</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dengan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arus</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urutan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nol</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mengalir</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akibat</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gangguan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tanah</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eksternal</a:t>
            </a:r>
            <a:r>
              <a:rPr lang="en-US" sz="1600" dirty="0" smtClean="0">
                <a:latin typeface="Tempus Sans ITC" panose="04020404030D07020202" pitchFamily="82" charset="0"/>
                <a:ea typeface="Times New Roman" panose="02020603050405020304" pitchFamily="18" charset="0"/>
              </a:rPr>
              <a:t>;</a:t>
            </a:r>
            <a:endParaRPr lang="en-US" sz="1800" b="1" dirty="0" smtClean="0">
              <a:latin typeface="Times New Roman" panose="02020603050405020304" pitchFamily="18" charset="0"/>
              <a:ea typeface="Times New Roman" panose="02020603050405020304" pitchFamily="18" charset="0"/>
            </a:endParaRPr>
          </a:p>
          <a:p>
            <a:pPr algn="just">
              <a:spcAft>
                <a:spcPts val="0"/>
              </a:spcAft>
            </a:pPr>
            <a:r>
              <a:rPr lang="en-US" sz="1600" dirty="0" smtClean="0">
                <a:latin typeface="Tempus Sans ITC" panose="04020404030D07020202" pitchFamily="82" charset="0"/>
                <a:ea typeface="Times New Roman" panose="02020603050405020304" pitchFamily="18" charset="0"/>
              </a:rPr>
              <a:t>(B).</a:t>
            </a:r>
            <a:r>
              <a:rPr lang="en-US" sz="1600" dirty="0" err="1" smtClean="0">
                <a:latin typeface="Tempus Sans ITC" panose="04020404030D07020202" pitchFamily="82" charset="0"/>
                <a:ea typeface="Times New Roman" panose="02020603050405020304" pitchFamily="18" charset="0"/>
              </a:rPr>
              <a:t>Contoh</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aliran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arus</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urutan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nol</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untuk</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gangguan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tanah</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eksternal</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tanpa</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elemen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rele</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arah</a:t>
            </a:r>
            <a:r>
              <a:rPr lang="en-US" sz="1600" dirty="0" smtClean="0">
                <a:latin typeface="Tempus Sans ITC" panose="04020404030D07020202" pitchFamily="82" charset="0"/>
                <a:ea typeface="Times New Roman" panose="02020603050405020304" pitchFamily="18" charset="0"/>
              </a:rPr>
              <a:t>)</a:t>
            </a:r>
            <a:endParaRPr lang="en-US" sz="1800" b="1" dirty="0">
              <a:effectLst/>
              <a:latin typeface="Times New Roman" panose="02020603050405020304" pitchFamily="18" charset="0"/>
              <a:ea typeface="Times New Roman" panose="02020603050405020304" pitchFamily="18" charset="0"/>
            </a:endParaRPr>
          </a:p>
        </p:txBody>
      </p:sp>
      <p:pic>
        <p:nvPicPr>
          <p:cNvPr id="18434" name="Picture 2" descr="8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81000"/>
            <a:ext cx="305972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542009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227</a:t>
            </a:fld>
            <a:endParaRPr lang="en-US" altLang="id-ID"/>
          </a:p>
        </p:txBody>
      </p:sp>
      <p:sp>
        <p:nvSpPr>
          <p:cNvPr id="2" name="Rectangle 1"/>
          <p:cNvSpPr/>
          <p:nvPr/>
        </p:nvSpPr>
        <p:spPr>
          <a:xfrm>
            <a:off x="304800" y="152400"/>
            <a:ext cx="8534400" cy="2246769"/>
          </a:xfrm>
          <a:prstGeom prst="rect">
            <a:avLst/>
          </a:prstGeom>
        </p:spPr>
        <p:txBody>
          <a:bodyPr wrap="square">
            <a:spAutoFit/>
          </a:bodyPr>
          <a:lstStyle/>
          <a:p>
            <a:pPr algn="just">
              <a:spcAft>
                <a:spcPts val="0"/>
              </a:spcAft>
            </a:pPr>
            <a:r>
              <a:rPr lang="es-ES_tradnl" dirty="0" err="1" smtClean="0">
                <a:latin typeface="Tempus Sans ITC" panose="04020404030D07020202" pitchFamily="82" charset="0"/>
                <a:ea typeface="Times New Roman" panose="02020603050405020304" pitchFamily="18" charset="0"/>
              </a:rPr>
              <a:t>Dua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tipe</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rele</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dapat</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digunakan</a:t>
            </a:r>
            <a:r>
              <a:rPr lang="es-ES_tradnl" dirty="0" smtClean="0">
                <a:latin typeface="Tempus Sans ITC" panose="04020404030D07020202" pitchFamily="82" charset="0"/>
                <a:ea typeface="Times New Roman" panose="02020603050405020304" pitchFamily="18" charset="0"/>
              </a:rPr>
              <a:t> pada </a:t>
            </a:r>
            <a:r>
              <a:rPr lang="es-ES_tradnl" dirty="0" err="1" smtClean="0">
                <a:latin typeface="Tempus Sans ITC" panose="04020404030D07020202" pitchFamily="82" charset="0"/>
                <a:ea typeface="Times New Roman" panose="02020603050405020304" pitchFamily="18" charset="0"/>
              </a:rPr>
              <a:t>kedua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skema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yaitu</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rele</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arus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lebih</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product</a:t>
            </a:r>
            <a:r>
              <a:rPr lang="es-ES_tradnl" dirty="0" smtClean="0">
                <a:latin typeface="Tempus Sans ITC" panose="04020404030D07020202" pitchFamily="82" charset="0"/>
                <a:ea typeface="Times New Roman" panose="02020603050405020304" pitchFamily="18" charset="0"/>
              </a:rPr>
              <a:t>’ dan </a:t>
            </a:r>
            <a:r>
              <a:rPr lang="es-ES_tradnl" dirty="0" err="1" smtClean="0">
                <a:latin typeface="Tempus Sans ITC" panose="04020404030D07020202" pitchFamily="82" charset="0"/>
                <a:ea typeface="Times New Roman" panose="02020603050405020304" pitchFamily="18" charset="0"/>
              </a:rPr>
              <a:t>arus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lebih</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berarah</a:t>
            </a:r>
            <a:r>
              <a:rPr lang="es-ES_tradnl"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tipe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pertama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dapat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berupa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sebuah</a:t>
            </a:r>
            <a:r>
              <a:rPr lang="en-US" dirty="0" smtClean="0">
                <a:latin typeface="Tempus Sans ITC" panose="04020404030D07020202" pitchFamily="82" charset="0"/>
                <a:ea typeface="Times New Roman" panose="02020603050405020304" pitchFamily="18" charset="0"/>
              </a:rPr>
              <a:t> unit </a:t>
            </a:r>
            <a:r>
              <a:rPr lang="en-US" dirty="0" err="1" smtClean="0">
                <a:latin typeface="Tempus Sans ITC" panose="04020404030D07020202" pitchFamily="82" charset="0"/>
                <a:ea typeface="Times New Roman" panose="02020603050405020304" pitchFamily="18" charset="0"/>
              </a:rPr>
              <a:t>piringan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induksi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dimana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torka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pengendali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atau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sirkit</a:t>
            </a:r>
            <a:r>
              <a:rPr lang="en-US" dirty="0" smtClean="0">
                <a:latin typeface="Tempus Sans ITC" panose="04020404030D07020202" pitchFamily="82" charset="0"/>
                <a:ea typeface="Times New Roman" panose="02020603050405020304" pitchFamily="18" charset="0"/>
              </a:rPr>
              <a:t> lag </a:t>
            </a:r>
            <a:r>
              <a:rPr lang="en-US" dirty="0" err="1" smtClean="0">
                <a:latin typeface="Tempus Sans ITC" panose="04020404030D07020202" pitchFamily="82" charset="0"/>
                <a:ea typeface="Times New Roman" panose="02020603050405020304" pitchFamily="18" charset="0"/>
              </a:rPr>
              <a:t>merupakan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salah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satu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dari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sirkit</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belitan</a:t>
            </a:r>
            <a:r>
              <a:rPr lang="en-US" dirty="0" smtClean="0">
                <a:latin typeface="Tempus Sans ITC" panose="04020404030D07020202" pitchFamily="82" charset="0"/>
                <a:ea typeface="Times New Roman" panose="02020603050405020304" pitchFamily="18" charset="0"/>
              </a:rPr>
              <a:t> lain </a:t>
            </a:r>
            <a:r>
              <a:rPr lang="en-US" dirty="0" err="1" smtClean="0">
                <a:latin typeface="Tempus Sans ITC" panose="04020404030D07020202" pitchFamily="82" charset="0"/>
                <a:ea typeface="Times New Roman" panose="02020603050405020304" pitchFamily="18" charset="0"/>
              </a:rPr>
              <a:t>merupakan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belitan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utama</a:t>
            </a:r>
            <a:r>
              <a:rPr lang="en-US" dirty="0" smtClean="0">
                <a:latin typeface="Tempus Sans ITC" panose="04020404030D07020202" pitchFamily="82" charset="0"/>
                <a:ea typeface="Times New Roman" panose="02020603050405020304" pitchFamily="18" charset="0"/>
              </a:rPr>
              <a:t>. Hal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diperlihatkan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dalam</a:t>
            </a:r>
            <a:r>
              <a:rPr lang="en-US" dirty="0" smtClean="0">
                <a:latin typeface="Tempus Sans ITC" panose="04020404030D07020202" pitchFamily="82" charset="0"/>
                <a:ea typeface="Times New Roman" panose="02020603050405020304" pitchFamily="18" charset="0"/>
              </a:rPr>
              <a:t> diagram </a:t>
            </a:r>
            <a:r>
              <a:rPr lang="en-US" dirty="0" err="1" smtClean="0">
                <a:latin typeface="Tempus Sans ITC" panose="04020404030D07020202" pitchFamily="82" charset="0"/>
                <a:ea typeface="Times New Roman" panose="02020603050405020304" pitchFamily="18" charset="0"/>
              </a:rPr>
              <a:t>sebagai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dua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koil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dengan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tanda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polaritas</a:t>
            </a:r>
            <a:r>
              <a:rPr lang="en-US" dirty="0" smtClean="0">
                <a:latin typeface="Tempus Sans ITC" panose="04020404030D07020202" pitchFamily="82" charset="0"/>
                <a:ea typeface="Times New Roman" panose="02020603050405020304" pitchFamily="18" charset="0"/>
              </a:rPr>
              <a:t> +. </a:t>
            </a:r>
            <a:r>
              <a:rPr lang="fi-FI" dirty="0" smtClean="0">
                <a:latin typeface="Tempus Sans ITC" panose="04020404030D07020202" pitchFamily="82" charset="0"/>
                <a:ea typeface="Times New Roman" panose="02020603050405020304" pitchFamily="18" charset="0"/>
              </a:rPr>
              <a:t>operasi rele merupakan perkalian dari arus pada kedua sirkit dengan cosinus dari sudut antara keduanya.</a:t>
            </a:r>
            <a:endParaRPr lang="en-US" b="1"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304800" y="2590800"/>
            <a:ext cx="8382000" cy="1323439"/>
          </a:xfrm>
          <a:prstGeom prst="rect">
            <a:avLst/>
          </a:prstGeom>
        </p:spPr>
        <p:txBody>
          <a:bodyPr wrap="square">
            <a:spAutoFit/>
          </a:bodyPr>
          <a:lstStyle/>
          <a:p>
            <a:pPr algn="just">
              <a:spcAft>
                <a:spcPts val="0"/>
              </a:spcAft>
            </a:pPr>
            <a:r>
              <a:rPr lang="en-US" dirty="0" err="1" smtClean="0">
                <a:latin typeface="Tempus Sans ITC" panose="04020404030D07020202" pitchFamily="82" charset="0"/>
                <a:ea typeface="Times New Roman" panose="02020603050405020304" pitchFamily="18" charset="0"/>
              </a:rPr>
              <a:t>Apabila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sefasa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mengalir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menuju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tanda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polaritas</a:t>
            </a:r>
            <a:r>
              <a:rPr lang="en-US" dirty="0" smtClean="0">
                <a:latin typeface="Tempus Sans ITC" panose="04020404030D07020202" pitchFamily="82" charset="0"/>
                <a:ea typeface="Times New Roman" panose="02020603050405020304" pitchFamily="18" charset="0"/>
              </a:rPr>
              <a:t> (cos 0</a:t>
            </a:r>
            <a:r>
              <a:rPr lang="en-US" baseline="30000" dirty="0" smtClean="0">
                <a:latin typeface="Tempus Sans ITC" panose="04020404030D07020202" pitchFamily="82" charset="0"/>
                <a:ea typeface="Times New Roman" panose="02020603050405020304" pitchFamily="18" charset="0"/>
              </a:rPr>
              <a:t>0</a:t>
            </a:r>
            <a:r>
              <a:rPr lang="en-US" dirty="0" smtClean="0">
                <a:latin typeface="Tempus Sans ITC" panose="04020404030D07020202" pitchFamily="82" charset="0"/>
                <a:ea typeface="Times New Roman" panose="02020603050405020304" pitchFamily="18" charset="0"/>
              </a:rPr>
              <a:t> = 1),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memiliki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torka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operasi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maksimum</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menutup</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kontak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Bila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salah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satu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menuju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tanda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polaritas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salah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satu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koil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sedangkan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lainnya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keluar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dari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tanda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polaritas</a:t>
            </a:r>
            <a:r>
              <a:rPr lang="en-US" dirty="0" smtClean="0">
                <a:latin typeface="Tempus Sans ITC" panose="04020404030D07020202" pitchFamily="82" charset="0"/>
                <a:ea typeface="Times New Roman" panose="02020603050405020304" pitchFamily="18" charset="0"/>
              </a:rPr>
              <a:t> (cos 180</a:t>
            </a:r>
            <a:r>
              <a:rPr lang="en-US" baseline="30000" dirty="0" smtClean="0">
                <a:latin typeface="Tempus Sans ITC" panose="04020404030D07020202" pitchFamily="82" charset="0"/>
                <a:ea typeface="Times New Roman" panose="02020603050405020304" pitchFamily="18" charset="0"/>
              </a:rPr>
              <a:t>0</a:t>
            </a:r>
            <a:r>
              <a:rPr lang="en-US" dirty="0" smtClean="0">
                <a:latin typeface="Tempus Sans ITC" panose="04020404030D07020202" pitchFamily="82" charset="0"/>
                <a:ea typeface="Times New Roman" panose="02020603050405020304" pitchFamily="18" charset="0"/>
              </a:rPr>
              <a:t> = -1),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memiliki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torka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penahan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maksimum</a:t>
            </a:r>
            <a:r>
              <a:rPr lang="en-US" dirty="0" smtClean="0">
                <a:latin typeface="Tempus Sans ITC" panose="04020404030D07020202" pitchFamily="82" charset="0"/>
                <a:ea typeface="Times New Roman" panose="02020603050405020304" pitchFamily="18" charset="0"/>
              </a:rPr>
              <a:t>. </a:t>
            </a:r>
            <a:endParaRPr lang="en-US" b="1"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304800" y="4191000"/>
            <a:ext cx="8382000" cy="1631216"/>
          </a:xfrm>
          <a:prstGeom prst="rect">
            <a:avLst/>
          </a:prstGeom>
        </p:spPr>
        <p:txBody>
          <a:bodyPr wrap="square">
            <a:spAutoFit/>
          </a:bodyPr>
          <a:lstStyle/>
          <a:p>
            <a:pPr algn="just">
              <a:spcAft>
                <a:spcPts val="0"/>
              </a:spcAft>
            </a:pPr>
            <a:r>
              <a:rPr lang="en-US" dirty="0" err="1" smtClean="0">
                <a:latin typeface="Tempus Sans ITC" panose="04020404030D07020202" pitchFamily="82" charset="0"/>
                <a:ea typeface="Times New Roman" panose="02020603050405020304" pitchFamily="18" charset="0"/>
              </a:rPr>
              <a:t>Torka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sama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dengan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nol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bilamana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kedua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berbeda</a:t>
            </a:r>
            <a:r>
              <a:rPr lang="en-US" dirty="0" smtClean="0">
                <a:latin typeface="Tempus Sans ITC" panose="04020404030D07020202" pitchFamily="82" charset="0"/>
                <a:ea typeface="Times New Roman" panose="02020603050405020304" pitchFamily="18" charset="0"/>
              </a:rPr>
              <a:t> </a:t>
            </a:r>
            <a:r>
              <a:rPr lang="en-US" dirty="0" smtClean="0">
                <a:latin typeface="Tempus Sans ITC" panose="04020404030D07020202" pitchFamily="82" charset="0"/>
                <a:ea typeface="Times New Roman" panose="02020603050405020304" pitchFamily="18" charset="0"/>
                <a:sym typeface="Symbol" panose="05050102010706020507" pitchFamily="18" charset="2"/>
              </a:rPr>
              <a:t></a:t>
            </a:r>
            <a:r>
              <a:rPr lang="en-US" dirty="0" smtClean="0">
                <a:latin typeface="Tempus Sans ITC" panose="04020404030D07020202" pitchFamily="82" charset="0"/>
                <a:ea typeface="Times New Roman" panose="02020603050405020304" pitchFamily="18" charset="0"/>
              </a:rPr>
              <a:t> 90</a:t>
            </a:r>
            <a:r>
              <a:rPr lang="en-US" baseline="30000" dirty="0" smtClean="0">
                <a:latin typeface="Tempus Sans ITC" panose="04020404030D07020202" pitchFamily="82" charset="0"/>
                <a:ea typeface="Times New Roman" panose="02020603050405020304" pitchFamily="18" charset="0"/>
              </a:rPr>
              <a:t>0</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dapat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beroperasi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dengan</a:t>
            </a:r>
            <a:r>
              <a:rPr lang="en-US" dirty="0" smtClean="0">
                <a:latin typeface="Tempus Sans ITC" panose="04020404030D07020202" pitchFamily="82" charset="0"/>
                <a:ea typeface="Times New Roman" panose="02020603050405020304" pitchFamily="18" charset="0"/>
              </a:rPr>
              <a:t> magnitude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jauh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berbeda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selama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perkalian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lebih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besar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dari</a:t>
            </a:r>
            <a:r>
              <a:rPr lang="en-US" dirty="0" smtClean="0">
                <a:latin typeface="Tempus Sans ITC" panose="04020404030D07020202" pitchFamily="82" charset="0"/>
                <a:ea typeface="Times New Roman" panose="02020603050405020304" pitchFamily="18" charset="0"/>
              </a:rPr>
              <a:t> minimum </a:t>
            </a:r>
            <a:r>
              <a:rPr lang="en-US" dirty="0" err="1" smtClean="0">
                <a:latin typeface="Tempus Sans ITC" panose="04020404030D07020202" pitchFamily="82" charset="0"/>
                <a:ea typeface="Times New Roman" panose="02020603050405020304" pitchFamily="18" charset="0"/>
              </a:rPr>
              <a:t>angkat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dengan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kebebasan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relatif</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dari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variasi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sudut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fasa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antara</a:t>
            </a:r>
            <a:r>
              <a:rPr lang="en-US" dirty="0" smtClean="0">
                <a:latin typeface="Tempus Sans ITC" panose="04020404030D07020202" pitchFamily="82" charset="0"/>
                <a:ea typeface="Times New Roman" panose="02020603050405020304" pitchFamily="18" charset="0"/>
              </a:rPr>
              <a:t> </a:t>
            </a:r>
            <a:r>
              <a:rPr lang="en-US" dirty="0" smtClean="0">
                <a:latin typeface="Tempus Sans ITC" panose="04020404030D07020202" pitchFamily="82" charset="0"/>
                <a:ea typeface="Times New Roman" panose="02020603050405020304" pitchFamily="18" charset="0"/>
                <a:sym typeface="Symbol" panose="05050102010706020507" pitchFamily="18" charset="2"/>
              </a:rPr>
              <a:t></a:t>
            </a:r>
            <a:r>
              <a:rPr lang="en-US" dirty="0" smtClean="0">
                <a:latin typeface="Tempus Sans ITC" panose="04020404030D07020202" pitchFamily="82" charset="0"/>
                <a:ea typeface="Times New Roman" panose="02020603050405020304" pitchFamily="18" charset="0"/>
              </a:rPr>
              <a:t> 90</a:t>
            </a:r>
            <a:r>
              <a:rPr lang="en-US" baseline="30000" dirty="0" smtClean="0">
                <a:latin typeface="Tempus Sans ITC" panose="04020404030D07020202" pitchFamily="82" charset="0"/>
                <a:ea typeface="Times New Roman" panose="02020603050405020304" pitchFamily="18" charset="0"/>
              </a:rPr>
              <a:t>0</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memiliki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karakteristik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waktu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terbalik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beroperasi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sangat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cepat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waktu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rPr>
              <a:t> internal </a:t>
            </a:r>
            <a:r>
              <a:rPr lang="en-US" dirty="0" err="1" smtClean="0">
                <a:latin typeface="Tempus Sans ITC" panose="04020404030D07020202" pitchFamily="82" charset="0"/>
                <a:ea typeface="Times New Roman" panose="02020603050405020304" pitchFamily="18" charset="0"/>
              </a:rPr>
              <a:t>besar</a:t>
            </a:r>
            <a:r>
              <a:rPr lang="en-US" dirty="0" smtClean="0">
                <a:latin typeface="Tempus Sans ITC" panose="04020404030D07020202" pitchFamily="82" charset="0"/>
                <a:ea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72212897"/>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228</a:t>
            </a:fld>
            <a:endParaRPr lang="en-US" altLang="id-ID"/>
          </a:p>
        </p:txBody>
      </p:sp>
      <p:sp>
        <p:nvSpPr>
          <p:cNvPr id="2" name="Rectangle 1"/>
          <p:cNvSpPr/>
          <p:nvPr/>
        </p:nvSpPr>
        <p:spPr>
          <a:xfrm>
            <a:off x="6858000" y="1066800"/>
            <a:ext cx="2133600" cy="3493264"/>
          </a:xfrm>
          <a:prstGeom prst="rect">
            <a:avLst/>
          </a:prstGeom>
        </p:spPr>
        <p:txBody>
          <a:bodyPr wrap="square">
            <a:spAutoFit/>
          </a:bodyPr>
          <a:lstStyle/>
          <a:p>
            <a:pPr algn="ctr">
              <a:spcAft>
                <a:spcPts val="600"/>
              </a:spcAft>
            </a:pPr>
            <a:r>
              <a:rPr lang="en-US" cap="all" dirty="0">
                <a:latin typeface="Tempus Sans ITC" panose="04020404030D07020202" pitchFamily="82" charset="0"/>
                <a:ea typeface="Times New Roman" panose="02020603050405020304" pitchFamily="18" charset="0"/>
              </a:rPr>
              <a:t> </a:t>
            </a:r>
            <a:r>
              <a:rPr lang="es-ES_tradnl" cap="all" dirty="0">
                <a:latin typeface="Tempus Sans ITC" panose="04020404030D07020202" pitchFamily="82" charset="0"/>
                <a:ea typeface="Times New Roman" panose="02020603050405020304" pitchFamily="18" charset="0"/>
              </a:rPr>
              <a:t>Gambar 8.13</a:t>
            </a:r>
            <a:endParaRPr lang="en-US" sz="2400" b="1" cap="all" dirty="0">
              <a:latin typeface="Times New Roman" panose="02020603050405020304" pitchFamily="18" charset="0"/>
              <a:ea typeface="Times New Roman" panose="02020603050405020304" pitchFamily="18" charset="0"/>
            </a:endParaRPr>
          </a:p>
          <a:p>
            <a:pPr algn="ctr">
              <a:spcAft>
                <a:spcPts val="600"/>
              </a:spcAft>
            </a:pPr>
            <a:r>
              <a:rPr lang="es-ES_tradnl" sz="1400" dirty="0" smtClean="0">
                <a:latin typeface="Tempus Sans ITC" panose="04020404030D07020202" pitchFamily="82" charset="0"/>
                <a:ea typeface="Times New Roman" panose="02020603050405020304" pitchFamily="18" charset="0"/>
              </a:rPr>
              <a:t>(A). </a:t>
            </a:r>
            <a:r>
              <a:rPr lang="es-ES_tradnl" sz="1400" dirty="0" err="1" smtClean="0">
                <a:latin typeface="Tempus Sans ITC" panose="04020404030D07020202" pitchFamily="82" charset="0"/>
                <a:ea typeface="Times New Roman" panose="02020603050405020304" pitchFamily="18" charset="0"/>
              </a:rPr>
              <a:t>Operasi</a:t>
            </a:r>
            <a:r>
              <a:rPr lang="es-ES_tradnl" sz="1400" dirty="0" smtClean="0">
                <a:latin typeface="Tempus Sans ITC" panose="04020404030D07020202" pitchFamily="82" charset="0"/>
                <a:ea typeface="Times New Roman" panose="02020603050405020304" pitchFamily="18" charset="0"/>
              </a:rPr>
              <a:t> </a:t>
            </a:r>
            <a:r>
              <a:rPr lang="es-ES_tradnl" sz="1400" dirty="0" err="1" smtClean="0">
                <a:latin typeface="Tempus Sans ITC" panose="04020404030D07020202" pitchFamily="82" charset="0"/>
                <a:ea typeface="Times New Roman" panose="02020603050405020304" pitchFamily="18" charset="0"/>
              </a:rPr>
              <a:t>sistem</a:t>
            </a:r>
            <a:r>
              <a:rPr lang="es-ES_tradnl" sz="1400" dirty="0" smtClean="0">
                <a:latin typeface="Tempus Sans ITC" panose="04020404030D07020202" pitchFamily="82" charset="0"/>
                <a:ea typeface="Times New Roman" panose="02020603050405020304" pitchFamily="18" charset="0"/>
              </a:rPr>
              <a:t> </a:t>
            </a:r>
            <a:r>
              <a:rPr lang="es-ES_tradnl" sz="1400" dirty="0" err="1" smtClean="0">
                <a:latin typeface="Tempus Sans ITC" panose="04020404030D07020202" pitchFamily="82" charset="0"/>
                <a:ea typeface="Times New Roman" panose="02020603050405020304" pitchFamily="18" charset="0"/>
              </a:rPr>
              <a:t>rele</a:t>
            </a:r>
            <a:r>
              <a:rPr lang="es-ES_tradnl" sz="1400" dirty="0" smtClean="0">
                <a:latin typeface="Tempus Sans ITC" panose="04020404030D07020202" pitchFamily="82" charset="0"/>
                <a:ea typeface="Times New Roman" panose="02020603050405020304" pitchFamily="18" charset="0"/>
              </a:rPr>
              <a:t> </a:t>
            </a:r>
            <a:r>
              <a:rPr lang="es-ES_tradnl" sz="1400" dirty="0" err="1" smtClean="0">
                <a:latin typeface="Tempus Sans ITC" panose="04020404030D07020202" pitchFamily="82" charset="0"/>
                <a:ea typeface="Times New Roman" panose="02020603050405020304" pitchFamily="18" charset="0"/>
              </a:rPr>
              <a:t>diferensial</a:t>
            </a:r>
            <a:r>
              <a:rPr lang="es-ES_tradnl" sz="1400" dirty="0" smtClean="0">
                <a:latin typeface="Tempus Sans ITC" panose="04020404030D07020202" pitchFamily="82" charset="0"/>
                <a:ea typeface="Times New Roman" panose="02020603050405020304" pitchFamily="18" charset="0"/>
              </a:rPr>
              <a:t> gambar 8-12 </a:t>
            </a:r>
            <a:r>
              <a:rPr lang="es-ES_tradnl" sz="1400" dirty="0" err="1" smtClean="0">
                <a:latin typeface="Tempus Sans ITC" panose="04020404030D07020202" pitchFamily="82" charset="0"/>
                <a:ea typeface="Times New Roman" panose="02020603050405020304" pitchFamily="18" charset="0"/>
              </a:rPr>
              <a:t>untuk</a:t>
            </a:r>
            <a:r>
              <a:rPr lang="es-ES_tradnl" sz="1400" dirty="0" smtClean="0">
                <a:latin typeface="Tempus Sans ITC" panose="04020404030D07020202" pitchFamily="82" charset="0"/>
                <a:ea typeface="Times New Roman" panose="02020603050405020304" pitchFamily="18" charset="0"/>
              </a:rPr>
              <a:t> </a:t>
            </a:r>
            <a:r>
              <a:rPr lang="es-ES_tradnl" sz="1400" dirty="0" err="1" smtClean="0">
                <a:latin typeface="Tempus Sans ITC" panose="04020404030D07020202" pitchFamily="82" charset="0"/>
                <a:ea typeface="Times New Roman" panose="02020603050405020304" pitchFamily="18" charset="0"/>
              </a:rPr>
              <a:t>gangguan</a:t>
            </a:r>
            <a:r>
              <a:rPr lang="es-ES_tradnl" sz="1400" dirty="0" smtClean="0">
                <a:latin typeface="Tempus Sans ITC" panose="04020404030D07020202" pitchFamily="82" charset="0"/>
                <a:ea typeface="Times New Roman" panose="02020603050405020304" pitchFamily="18" charset="0"/>
              </a:rPr>
              <a:t> </a:t>
            </a:r>
            <a:r>
              <a:rPr lang="es-ES_tradnl" sz="1400" dirty="0" err="1" smtClean="0">
                <a:latin typeface="Tempus Sans ITC" panose="04020404030D07020202" pitchFamily="82" charset="0"/>
                <a:ea typeface="Times New Roman" panose="02020603050405020304" pitchFamily="18" charset="0"/>
              </a:rPr>
              <a:t>internal</a:t>
            </a:r>
            <a:r>
              <a:rPr lang="es-ES_tradnl" sz="1400" dirty="0" smtClean="0">
                <a:latin typeface="Tempus Sans ITC" panose="04020404030D07020202" pitchFamily="82" charset="0"/>
                <a:ea typeface="Times New Roman" panose="02020603050405020304" pitchFamily="18" charset="0"/>
              </a:rPr>
              <a:t> </a:t>
            </a:r>
            <a:r>
              <a:rPr lang="es-ES_tradnl" sz="1400" dirty="0" err="1" smtClean="0">
                <a:latin typeface="Tempus Sans ITC" panose="04020404030D07020202" pitchFamily="82" charset="0"/>
                <a:ea typeface="Times New Roman" panose="02020603050405020304" pitchFamily="18" charset="0"/>
              </a:rPr>
              <a:t>dengan</a:t>
            </a:r>
            <a:r>
              <a:rPr lang="es-ES_tradnl" sz="1400" dirty="0" smtClean="0">
                <a:latin typeface="Tempus Sans ITC" panose="04020404030D07020202" pitchFamily="82" charset="0"/>
                <a:ea typeface="Times New Roman" panose="02020603050405020304" pitchFamily="18" charset="0"/>
              </a:rPr>
              <a:t> </a:t>
            </a:r>
            <a:r>
              <a:rPr lang="es-ES_tradnl" sz="1400" dirty="0" err="1" smtClean="0">
                <a:latin typeface="Tempus Sans ITC" panose="04020404030D07020202" pitchFamily="82" charset="0"/>
                <a:ea typeface="Times New Roman" panose="02020603050405020304" pitchFamily="18" charset="0"/>
              </a:rPr>
              <a:t>arus</a:t>
            </a:r>
            <a:r>
              <a:rPr lang="es-ES_tradnl" sz="1400" dirty="0" smtClean="0">
                <a:latin typeface="Tempus Sans ITC" panose="04020404030D07020202" pitchFamily="82" charset="0"/>
                <a:ea typeface="Times New Roman" panose="02020603050405020304" pitchFamily="18" charset="0"/>
              </a:rPr>
              <a:t> </a:t>
            </a:r>
            <a:r>
              <a:rPr lang="es-ES_tradnl" sz="1400" dirty="0" err="1" smtClean="0">
                <a:latin typeface="Tempus Sans ITC" panose="04020404030D07020202" pitchFamily="82" charset="0"/>
                <a:ea typeface="Times New Roman" panose="02020603050405020304" pitchFamily="18" charset="0"/>
              </a:rPr>
              <a:t>urutan</a:t>
            </a:r>
            <a:r>
              <a:rPr lang="es-ES_tradnl" sz="1400" dirty="0" smtClean="0">
                <a:latin typeface="Tempus Sans ITC" panose="04020404030D07020202" pitchFamily="82" charset="0"/>
                <a:ea typeface="Times New Roman" panose="02020603050405020304" pitchFamily="18" charset="0"/>
              </a:rPr>
              <a:t> </a:t>
            </a:r>
            <a:r>
              <a:rPr lang="es-ES_tradnl" sz="1400" dirty="0" err="1" smtClean="0">
                <a:latin typeface="Tempus Sans ITC" panose="04020404030D07020202" pitchFamily="82" charset="0"/>
                <a:ea typeface="Times New Roman" panose="02020603050405020304" pitchFamily="18" charset="0"/>
              </a:rPr>
              <a:t>nol</a:t>
            </a:r>
            <a:r>
              <a:rPr lang="es-ES_tradnl" sz="1400" dirty="0" smtClean="0">
                <a:latin typeface="Tempus Sans ITC" panose="04020404030D07020202" pitchFamily="82" charset="0"/>
                <a:ea typeface="Times New Roman" panose="02020603050405020304" pitchFamily="18" charset="0"/>
              </a:rPr>
              <a:t> </a:t>
            </a:r>
            <a:r>
              <a:rPr lang="es-ES_tradnl" sz="1400" dirty="0" err="1" smtClean="0">
                <a:latin typeface="Tempus Sans ITC" panose="04020404030D07020202" pitchFamily="82" charset="0"/>
                <a:ea typeface="Times New Roman" panose="02020603050405020304" pitchFamily="18" charset="0"/>
              </a:rPr>
              <a:t>mengalir</a:t>
            </a:r>
            <a:r>
              <a:rPr lang="es-ES_tradnl" sz="1400" dirty="0" smtClean="0">
                <a:latin typeface="Tempus Sans ITC" panose="04020404030D07020202" pitchFamily="82" charset="0"/>
                <a:ea typeface="Times New Roman" panose="02020603050405020304" pitchFamily="18" charset="0"/>
              </a:rPr>
              <a:t> </a:t>
            </a:r>
            <a:r>
              <a:rPr lang="es-ES_tradnl" sz="1400" dirty="0" err="1" smtClean="0">
                <a:latin typeface="Tempus Sans ITC" panose="04020404030D07020202" pitchFamily="82" charset="0"/>
                <a:ea typeface="Times New Roman" panose="02020603050405020304" pitchFamily="18" charset="0"/>
              </a:rPr>
              <a:t>untuk</a:t>
            </a:r>
            <a:r>
              <a:rPr lang="es-ES_tradnl" sz="1400" dirty="0" smtClean="0">
                <a:latin typeface="Tempus Sans ITC" panose="04020404030D07020202" pitchFamily="82" charset="0"/>
                <a:ea typeface="Times New Roman" panose="02020603050405020304" pitchFamily="18" charset="0"/>
              </a:rPr>
              <a:t> </a:t>
            </a:r>
            <a:r>
              <a:rPr lang="es-ES_tradnl" sz="1400" dirty="0" err="1" smtClean="0">
                <a:latin typeface="Tempus Sans ITC" panose="04020404030D07020202" pitchFamily="82" charset="0"/>
                <a:ea typeface="Times New Roman" panose="02020603050405020304" pitchFamily="18" charset="0"/>
              </a:rPr>
              <a:t>gangguan</a:t>
            </a:r>
            <a:r>
              <a:rPr lang="es-ES_tradnl" sz="1400" dirty="0" smtClean="0">
                <a:latin typeface="Tempus Sans ITC" panose="04020404030D07020202" pitchFamily="82" charset="0"/>
                <a:ea typeface="Times New Roman" panose="02020603050405020304" pitchFamily="18" charset="0"/>
              </a:rPr>
              <a:t> </a:t>
            </a:r>
            <a:r>
              <a:rPr lang="es-ES_tradnl" sz="1400" dirty="0" err="1" smtClean="0">
                <a:latin typeface="Tempus Sans ITC" panose="04020404030D07020202" pitchFamily="82" charset="0"/>
                <a:ea typeface="Times New Roman" panose="02020603050405020304" pitchFamily="18" charset="0"/>
              </a:rPr>
              <a:t>internal</a:t>
            </a:r>
            <a:r>
              <a:rPr lang="es-ES_tradnl" sz="1400" dirty="0" smtClean="0">
                <a:latin typeface="Tempus Sans ITC" panose="04020404030D07020202" pitchFamily="82" charset="0"/>
                <a:ea typeface="Times New Roman" panose="02020603050405020304" pitchFamily="18" charset="0"/>
              </a:rPr>
              <a:t>; (b). </a:t>
            </a:r>
            <a:r>
              <a:rPr lang="es-ES_tradnl" sz="1400" dirty="0" err="1" smtClean="0">
                <a:latin typeface="Tempus Sans ITC" panose="04020404030D07020202" pitchFamily="82" charset="0"/>
                <a:ea typeface="Times New Roman" panose="02020603050405020304" pitchFamily="18" charset="0"/>
              </a:rPr>
              <a:t>Contoh</a:t>
            </a:r>
            <a:r>
              <a:rPr lang="es-ES_tradnl" sz="1400" dirty="0" smtClean="0">
                <a:latin typeface="Tempus Sans ITC" panose="04020404030D07020202" pitchFamily="82" charset="0"/>
                <a:ea typeface="Times New Roman" panose="02020603050405020304" pitchFamily="18" charset="0"/>
              </a:rPr>
              <a:t> </a:t>
            </a:r>
            <a:r>
              <a:rPr lang="es-ES_tradnl" sz="1400" dirty="0" err="1" smtClean="0">
                <a:latin typeface="Tempus Sans ITC" panose="04020404030D07020202" pitchFamily="82" charset="0"/>
                <a:ea typeface="Times New Roman" panose="02020603050405020304" pitchFamily="18" charset="0"/>
              </a:rPr>
              <a:t>aliran</a:t>
            </a:r>
            <a:r>
              <a:rPr lang="es-ES_tradnl" sz="1400" dirty="0" smtClean="0">
                <a:latin typeface="Tempus Sans ITC" panose="04020404030D07020202" pitchFamily="82" charset="0"/>
                <a:ea typeface="Times New Roman" panose="02020603050405020304" pitchFamily="18" charset="0"/>
              </a:rPr>
              <a:t> </a:t>
            </a:r>
            <a:r>
              <a:rPr lang="es-ES_tradnl" sz="1400" dirty="0" err="1" smtClean="0">
                <a:latin typeface="Tempus Sans ITC" panose="04020404030D07020202" pitchFamily="82" charset="0"/>
                <a:ea typeface="Times New Roman" panose="02020603050405020304" pitchFamily="18" charset="0"/>
              </a:rPr>
              <a:t>arus</a:t>
            </a:r>
            <a:r>
              <a:rPr lang="es-ES_tradnl" sz="1400" dirty="0" smtClean="0">
                <a:latin typeface="Tempus Sans ITC" panose="04020404030D07020202" pitchFamily="82" charset="0"/>
                <a:ea typeface="Times New Roman" panose="02020603050405020304" pitchFamily="18" charset="0"/>
              </a:rPr>
              <a:t> </a:t>
            </a:r>
            <a:r>
              <a:rPr lang="es-ES_tradnl" sz="1400" dirty="0" err="1" smtClean="0">
                <a:latin typeface="Tempus Sans ITC" panose="04020404030D07020202" pitchFamily="82" charset="0"/>
                <a:ea typeface="Times New Roman" panose="02020603050405020304" pitchFamily="18" charset="0"/>
              </a:rPr>
              <a:t>urutan</a:t>
            </a:r>
            <a:r>
              <a:rPr lang="es-ES_tradnl" sz="1400" dirty="0" smtClean="0">
                <a:latin typeface="Tempus Sans ITC" panose="04020404030D07020202" pitchFamily="82" charset="0"/>
                <a:ea typeface="Times New Roman" panose="02020603050405020304" pitchFamily="18" charset="0"/>
              </a:rPr>
              <a:t> </a:t>
            </a:r>
            <a:r>
              <a:rPr lang="es-ES_tradnl" sz="1400" dirty="0" err="1" smtClean="0">
                <a:latin typeface="Tempus Sans ITC" panose="04020404030D07020202" pitchFamily="82" charset="0"/>
                <a:ea typeface="Times New Roman" panose="02020603050405020304" pitchFamily="18" charset="0"/>
              </a:rPr>
              <a:t>nol</a:t>
            </a:r>
            <a:r>
              <a:rPr lang="es-ES_tradnl" sz="1400" dirty="0" smtClean="0">
                <a:latin typeface="Tempus Sans ITC" panose="04020404030D07020202" pitchFamily="82" charset="0"/>
                <a:ea typeface="Times New Roman" panose="02020603050405020304" pitchFamily="18" charset="0"/>
              </a:rPr>
              <a:t> pada </a:t>
            </a:r>
            <a:r>
              <a:rPr lang="es-ES_tradnl" sz="1400" dirty="0" err="1" smtClean="0">
                <a:latin typeface="Tempus Sans ITC" panose="04020404030D07020202" pitchFamily="82" charset="0"/>
                <a:ea typeface="Times New Roman" panose="02020603050405020304" pitchFamily="18" charset="0"/>
              </a:rPr>
              <a:t>gangguan</a:t>
            </a:r>
            <a:r>
              <a:rPr lang="es-ES_tradnl" sz="1400" dirty="0" smtClean="0">
                <a:latin typeface="Tempus Sans ITC" panose="04020404030D07020202" pitchFamily="82" charset="0"/>
                <a:ea typeface="Times New Roman" panose="02020603050405020304" pitchFamily="18" charset="0"/>
              </a:rPr>
              <a:t> </a:t>
            </a:r>
            <a:r>
              <a:rPr lang="es-ES_tradnl" sz="1400" dirty="0" err="1" smtClean="0">
                <a:latin typeface="Tempus Sans ITC" panose="04020404030D07020202" pitchFamily="82" charset="0"/>
                <a:ea typeface="Times New Roman" panose="02020603050405020304" pitchFamily="18" charset="0"/>
              </a:rPr>
              <a:t>tanah</a:t>
            </a:r>
            <a:r>
              <a:rPr lang="es-ES_tradnl" sz="1400" dirty="0" smtClean="0">
                <a:latin typeface="Tempus Sans ITC" panose="04020404030D07020202" pitchFamily="82" charset="0"/>
                <a:ea typeface="Times New Roman" panose="02020603050405020304" pitchFamily="18" charset="0"/>
              </a:rPr>
              <a:t> </a:t>
            </a:r>
            <a:r>
              <a:rPr lang="es-ES_tradnl" sz="1400" dirty="0" err="1" smtClean="0">
                <a:latin typeface="Tempus Sans ITC" panose="04020404030D07020202" pitchFamily="82" charset="0"/>
                <a:ea typeface="Times New Roman" panose="02020603050405020304" pitchFamily="18" charset="0"/>
              </a:rPr>
              <a:t>internal</a:t>
            </a:r>
            <a:r>
              <a:rPr lang="es-ES_tradnl" sz="1400" dirty="0" smtClean="0">
                <a:latin typeface="Tempus Sans ITC" panose="04020404030D07020202" pitchFamily="82" charset="0"/>
                <a:ea typeface="Times New Roman" panose="02020603050405020304" pitchFamily="18" charset="0"/>
              </a:rPr>
              <a:t> </a:t>
            </a:r>
            <a:r>
              <a:rPr lang="es-ES_tradnl" sz="1400" dirty="0" err="1" smtClean="0">
                <a:latin typeface="Tempus Sans ITC" panose="04020404030D07020202" pitchFamily="82" charset="0"/>
                <a:ea typeface="Times New Roman" panose="02020603050405020304" pitchFamily="18" charset="0"/>
              </a:rPr>
              <a:t>dengan</a:t>
            </a:r>
            <a:r>
              <a:rPr lang="es-ES_tradnl" sz="1400" dirty="0" smtClean="0">
                <a:latin typeface="Tempus Sans ITC" panose="04020404030D07020202" pitchFamily="82" charset="0"/>
                <a:ea typeface="Times New Roman" panose="02020603050405020304" pitchFamily="18" charset="0"/>
              </a:rPr>
              <a:t>  </a:t>
            </a:r>
            <a:r>
              <a:rPr lang="es-ES_tradnl" sz="1400" dirty="0" err="1" smtClean="0">
                <a:latin typeface="Tempus Sans ITC" panose="04020404030D07020202" pitchFamily="82" charset="0"/>
                <a:ea typeface="Times New Roman" panose="02020603050405020304" pitchFamily="18" charset="0"/>
              </a:rPr>
              <a:t>arus</a:t>
            </a:r>
            <a:r>
              <a:rPr lang="es-ES_tradnl" sz="1400" dirty="0" smtClean="0">
                <a:latin typeface="Tempus Sans ITC" panose="04020404030D07020202" pitchFamily="82" charset="0"/>
                <a:ea typeface="Times New Roman" panose="02020603050405020304" pitchFamily="18" charset="0"/>
              </a:rPr>
              <a:t> line </a:t>
            </a:r>
            <a:r>
              <a:rPr lang="es-ES_tradnl" sz="1400" dirty="0" err="1" smtClean="0">
                <a:latin typeface="Tempus Sans ITC" panose="04020404030D07020202" pitchFamily="82" charset="0"/>
                <a:ea typeface="Times New Roman" panose="02020603050405020304" pitchFamily="18" charset="0"/>
              </a:rPr>
              <a:t>nol</a:t>
            </a:r>
            <a:r>
              <a:rPr lang="es-ES_tradnl" sz="1400" dirty="0" smtClean="0">
                <a:latin typeface="Tempus Sans ITC" panose="04020404030D07020202" pitchFamily="82" charset="0"/>
                <a:ea typeface="Times New Roman" panose="02020603050405020304" pitchFamily="18" charset="0"/>
              </a:rPr>
              <a:t>;  (c). </a:t>
            </a:r>
            <a:r>
              <a:rPr lang="es-ES_tradnl" sz="1400" dirty="0" err="1" smtClean="0">
                <a:latin typeface="Tempus Sans ITC" panose="04020404030D07020202" pitchFamily="82" charset="0"/>
                <a:ea typeface="Times New Roman" panose="02020603050405020304" pitchFamily="18" charset="0"/>
              </a:rPr>
              <a:t>Contoh</a:t>
            </a:r>
            <a:r>
              <a:rPr lang="es-ES_tradnl" sz="1400" dirty="0" smtClean="0">
                <a:latin typeface="Tempus Sans ITC" panose="04020404030D07020202" pitchFamily="82" charset="0"/>
                <a:ea typeface="Times New Roman" panose="02020603050405020304" pitchFamily="18" charset="0"/>
              </a:rPr>
              <a:t> </a:t>
            </a:r>
            <a:r>
              <a:rPr lang="es-ES_tradnl" sz="1400" dirty="0" err="1" smtClean="0">
                <a:latin typeface="Tempus Sans ITC" panose="04020404030D07020202" pitchFamily="82" charset="0"/>
                <a:ea typeface="Times New Roman" panose="02020603050405020304" pitchFamily="18" charset="0"/>
              </a:rPr>
              <a:t>aliran</a:t>
            </a:r>
            <a:r>
              <a:rPr lang="es-ES_tradnl" sz="1400" dirty="0" smtClean="0">
                <a:latin typeface="Tempus Sans ITC" panose="04020404030D07020202" pitchFamily="82" charset="0"/>
                <a:ea typeface="Times New Roman" panose="02020603050405020304" pitchFamily="18" charset="0"/>
              </a:rPr>
              <a:t> </a:t>
            </a:r>
            <a:r>
              <a:rPr lang="es-ES_tradnl" sz="1400" dirty="0" err="1" smtClean="0">
                <a:latin typeface="Tempus Sans ITC" panose="04020404030D07020202" pitchFamily="82" charset="0"/>
                <a:ea typeface="Times New Roman" panose="02020603050405020304" pitchFamily="18" charset="0"/>
              </a:rPr>
              <a:t>arus</a:t>
            </a:r>
            <a:r>
              <a:rPr lang="es-ES_tradnl" sz="1400" dirty="0" smtClean="0">
                <a:latin typeface="Tempus Sans ITC" panose="04020404030D07020202" pitchFamily="82" charset="0"/>
                <a:ea typeface="Times New Roman" panose="02020603050405020304" pitchFamily="18" charset="0"/>
              </a:rPr>
              <a:t> </a:t>
            </a:r>
            <a:r>
              <a:rPr lang="es-ES_tradnl" sz="1400" dirty="0" err="1" smtClean="0">
                <a:latin typeface="Tempus Sans ITC" panose="04020404030D07020202" pitchFamily="82" charset="0"/>
                <a:ea typeface="Times New Roman" panose="02020603050405020304" pitchFamily="18" charset="0"/>
              </a:rPr>
              <a:t>urutan</a:t>
            </a:r>
            <a:r>
              <a:rPr lang="es-ES_tradnl" sz="1400" dirty="0" smtClean="0">
                <a:latin typeface="Tempus Sans ITC" panose="04020404030D07020202" pitchFamily="82" charset="0"/>
                <a:ea typeface="Times New Roman" panose="02020603050405020304" pitchFamily="18" charset="0"/>
              </a:rPr>
              <a:t> </a:t>
            </a:r>
            <a:r>
              <a:rPr lang="es-ES_tradnl" sz="1400" dirty="0" err="1" smtClean="0">
                <a:latin typeface="Tempus Sans ITC" panose="04020404030D07020202" pitchFamily="82" charset="0"/>
                <a:ea typeface="Times New Roman" panose="02020603050405020304" pitchFamily="18" charset="0"/>
              </a:rPr>
              <a:t>nol</a:t>
            </a:r>
            <a:r>
              <a:rPr lang="es-ES_tradnl" sz="1400" dirty="0" smtClean="0">
                <a:latin typeface="Tempus Sans ITC" panose="04020404030D07020202" pitchFamily="82" charset="0"/>
                <a:ea typeface="Times New Roman" panose="02020603050405020304" pitchFamily="18" charset="0"/>
              </a:rPr>
              <a:t> pada </a:t>
            </a:r>
            <a:r>
              <a:rPr lang="es-ES_tradnl" sz="1400" dirty="0" err="1" smtClean="0">
                <a:latin typeface="Tempus Sans ITC" panose="04020404030D07020202" pitchFamily="82" charset="0"/>
                <a:ea typeface="Times New Roman" panose="02020603050405020304" pitchFamily="18" charset="0"/>
              </a:rPr>
              <a:t>gangguan</a:t>
            </a:r>
            <a:r>
              <a:rPr lang="es-ES_tradnl" sz="1400" dirty="0" smtClean="0">
                <a:latin typeface="Tempus Sans ITC" panose="04020404030D07020202" pitchFamily="82" charset="0"/>
                <a:ea typeface="Times New Roman" panose="02020603050405020304" pitchFamily="18" charset="0"/>
              </a:rPr>
              <a:t> </a:t>
            </a:r>
            <a:r>
              <a:rPr lang="es-ES_tradnl" sz="1400" dirty="0" err="1" smtClean="0">
                <a:latin typeface="Tempus Sans ITC" panose="04020404030D07020202" pitchFamily="82" charset="0"/>
                <a:ea typeface="Times New Roman" panose="02020603050405020304" pitchFamily="18" charset="0"/>
              </a:rPr>
              <a:t>tanah</a:t>
            </a:r>
            <a:r>
              <a:rPr lang="es-ES_tradnl" sz="1400" dirty="0" smtClean="0">
                <a:latin typeface="Tempus Sans ITC" panose="04020404030D07020202" pitchFamily="82" charset="0"/>
                <a:ea typeface="Times New Roman" panose="02020603050405020304" pitchFamily="18" charset="0"/>
              </a:rPr>
              <a:t> </a:t>
            </a:r>
            <a:r>
              <a:rPr lang="es-ES_tradnl" sz="1400" dirty="0" err="1" smtClean="0">
                <a:latin typeface="Tempus Sans ITC" panose="04020404030D07020202" pitchFamily="82" charset="0"/>
                <a:ea typeface="Times New Roman" panose="02020603050405020304" pitchFamily="18" charset="0"/>
              </a:rPr>
              <a:t>internal</a:t>
            </a:r>
            <a:r>
              <a:rPr lang="es-ES_tradnl" sz="1400" dirty="0" smtClean="0">
                <a:latin typeface="Tempus Sans ITC" panose="04020404030D07020202" pitchFamily="82" charset="0"/>
                <a:ea typeface="Times New Roman" panose="02020603050405020304" pitchFamily="18" charset="0"/>
              </a:rPr>
              <a:t> </a:t>
            </a:r>
            <a:r>
              <a:rPr lang="es-ES_tradnl" sz="1400" dirty="0" err="1" smtClean="0">
                <a:latin typeface="Tempus Sans ITC" panose="04020404030D07020202" pitchFamily="82" charset="0"/>
                <a:ea typeface="Times New Roman" panose="02020603050405020304" pitchFamily="18" charset="0"/>
              </a:rPr>
              <a:t>dengan</a:t>
            </a:r>
            <a:r>
              <a:rPr lang="es-ES_tradnl" sz="1400" dirty="0" smtClean="0">
                <a:latin typeface="Tempus Sans ITC" panose="04020404030D07020202" pitchFamily="82" charset="0"/>
                <a:ea typeface="Times New Roman" panose="02020603050405020304" pitchFamily="18" charset="0"/>
              </a:rPr>
              <a:t> </a:t>
            </a:r>
            <a:r>
              <a:rPr lang="es-ES_tradnl" sz="1400" dirty="0" err="1" smtClean="0">
                <a:latin typeface="Tempus Sans ITC" panose="04020404030D07020202" pitchFamily="82" charset="0"/>
                <a:ea typeface="Times New Roman" panose="02020603050405020304" pitchFamily="18" charset="0"/>
              </a:rPr>
              <a:t>arus</a:t>
            </a:r>
            <a:r>
              <a:rPr lang="es-ES_tradnl" sz="1400" dirty="0" smtClean="0">
                <a:latin typeface="Tempus Sans ITC" panose="04020404030D07020202" pitchFamily="82" charset="0"/>
                <a:ea typeface="Times New Roman" panose="02020603050405020304" pitchFamily="18" charset="0"/>
              </a:rPr>
              <a:t> line </a:t>
            </a:r>
            <a:r>
              <a:rPr lang="es-ES_tradnl" sz="1400" dirty="0" err="1" smtClean="0">
                <a:latin typeface="Tempus Sans ITC" panose="04020404030D07020202" pitchFamily="82" charset="0"/>
                <a:ea typeface="Times New Roman" panose="02020603050405020304" pitchFamily="18" charset="0"/>
              </a:rPr>
              <a:t>tidak</a:t>
            </a:r>
            <a:r>
              <a:rPr lang="es-ES_tradnl" sz="1400" dirty="0" smtClean="0">
                <a:latin typeface="Tempus Sans ITC" panose="04020404030D07020202" pitchFamily="82" charset="0"/>
                <a:ea typeface="Times New Roman" panose="02020603050405020304" pitchFamily="18" charset="0"/>
              </a:rPr>
              <a:t> sama </a:t>
            </a:r>
            <a:r>
              <a:rPr lang="es-ES_tradnl" sz="1400" dirty="0" err="1" smtClean="0">
                <a:latin typeface="Tempus Sans ITC" panose="04020404030D07020202" pitchFamily="82" charset="0"/>
                <a:ea typeface="Times New Roman" panose="02020603050405020304" pitchFamily="18" charset="0"/>
              </a:rPr>
              <a:t>dengan</a:t>
            </a:r>
            <a:r>
              <a:rPr lang="es-ES_tradnl" sz="1400" dirty="0" smtClean="0">
                <a:latin typeface="Tempus Sans ITC" panose="04020404030D07020202" pitchFamily="82" charset="0"/>
                <a:ea typeface="Times New Roman" panose="02020603050405020304" pitchFamily="18" charset="0"/>
              </a:rPr>
              <a:t> </a:t>
            </a:r>
            <a:r>
              <a:rPr lang="es-ES_tradnl" sz="1400" dirty="0" err="1" smtClean="0">
                <a:latin typeface="Tempus Sans ITC" panose="04020404030D07020202" pitchFamily="82" charset="0"/>
                <a:ea typeface="Times New Roman" panose="02020603050405020304" pitchFamily="18" charset="0"/>
              </a:rPr>
              <a:t>nol</a:t>
            </a:r>
            <a:endParaRPr lang="en-US" sz="1600" b="1" dirty="0">
              <a:effectLst/>
              <a:latin typeface="Times New Roman" panose="02020603050405020304" pitchFamily="18" charset="0"/>
              <a:ea typeface="Times New Roman" panose="02020603050405020304" pitchFamily="18" charset="0"/>
            </a:endParaRPr>
          </a:p>
        </p:txBody>
      </p:sp>
      <p:pic>
        <p:nvPicPr>
          <p:cNvPr id="19458" name="Picture 2" descr="8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9512" y="78840"/>
            <a:ext cx="4103688" cy="6474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1991828"/>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229</a:t>
            </a:fld>
            <a:endParaRPr lang="en-US" altLang="id-ID"/>
          </a:p>
        </p:txBody>
      </p:sp>
      <p:sp>
        <p:nvSpPr>
          <p:cNvPr id="2" name="Rectangle 1"/>
          <p:cNvSpPr/>
          <p:nvPr/>
        </p:nvSpPr>
        <p:spPr>
          <a:xfrm>
            <a:off x="381000" y="381000"/>
            <a:ext cx="8686800" cy="1631216"/>
          </a:xfrm>
          <a:prstGeom prst="rect">
            <a:avLst/>
          </a:prstGeom>
        </p:spPr>
        <p:txBody>
          <a:bodyPr wrap="square">
            <a:spAutoFit/>
          </a:bodyPr>
          <a:lstStyle/>
          <a:p>
            <a:pPr>
              <a:spcAft>
                <a:spcPts val="0"/>
              </a:spcAft>
            </a:pP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lebih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berarah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memiliki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suatu</a:t>
            </a:r>
            <a:r>
              <a:rPr lang="en-US" dirty="0" smtClean="0">
                <a:latin typeface="Tempus Sans ITC" panose="04020404030D07020202" pitchFamily="82" charset="0"/>
                <a:ea typeface="Times New Roman" panose="02020603050405020304" pitchFamily="18" charset="0"/>
              </a:rPr>
              <a:t> unit </a:t>
            </a:r>
            <a:r>
              <a:rPr lang="en-US" dirty="0" err="1" smtClean="0">
                <a:latin typeface="Tempus Sans ITC" panose="04020404030D07020202" pitchFamily="82" charset="0"/>
                <a:ea typeface="Times New Roman" panose="02020603050405020304" pitchFamily="18" charset="0"/>
              </a:rPr>
              <a:t>arah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terpisah</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beroperasi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sebagai</a:t>
            </a:r>
            <a:r>
              <a:rPr lang="en-US" dirty="0" smtClean="0">
                <a:latin typeface="Tempus Sans ITC" panose="04020404030D07020202" pitchFamily="82" charset="0"/>
                <a:ea typeface="Times New Roman" panose="02020603050405020304" pitchFamily="18" charset="0"/>
              </a:rPr>
              <a:t> unit </a:t>
            </a:r>
            <a:r>
              <a:rPr lang="en-US" dirty="0" err="1" smtClean="0">
                <a:latin typeface="Tempus Sans ITC" panose="04020404030D07020202" pitchFamily="82" charset="0"/>
                <a:ea typeface="Times New Roman" panose="02020603050405020304" pitchFamily="18" charset="0"/>
              </a:rPr>
              <a:t>pengali</a:t>
            </a:r>
            <a:r>
              <a:rPr lang="en-US" dirty="0" smtClean="0">
                <a:latin typeface="Tempus Sans ITC" panose="04020404030D07020202" pitchFamily="82" charset="0"/>
                <a:ea typeface="Times New Roman" panose="02020603050405020304" pitchFamily="18" charset="0"/>
              </a:rPr>
              <a:t>. Unit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lebih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dari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adalah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tanpa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beroperasi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magnitude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melalui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koil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utamanya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gambar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adalah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koil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tanpa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polaritas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dihubungkan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menyeberangi</a:t>
            </a:r>
            <a:r>
              <a:rPr lang="en-US" dirty="0" smtClean="0">
                <a:latin typeface="Tempus Sans ITC" panose="04020404030D07020202" pitchFamily="82" charset="0"/>
                <a:ea typeface="Times New Roman" panose="02020603050405020304" pitchFamily="18" charset="0"/>
              </a:rPr>
              <a:t> CT, </a:t>
            </a:r>
            <a:r>
              <a:rPr lang="en-US" dirty="0" err="1" smtClean="0">
                <a:latin typeface="Tempus Sans ITC" panose="04020404030D07020202" pitchFamily="82" charset="0"/>
                <a:ea typeface="Times New Roman" panose="02020603050405020304" pitchFamily="18" charset="0"/>
              </a:rPr>
              <a:t>memiliki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karakteristik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waktu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terbalik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beroperasi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cepat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besar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tetapi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hanya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bila</a:t>
            </a:r>
            <a:r>
              <a:rPr lang="en-US" dirty="0" smtClean="0">
                <a:latin typeface="Tempus Sans ITC" panose="04020404030D07020202" pitchFamily="82" charset="0"/>
                <a:ea typeface="Times New Roman" panose="02020603050405020304" pitchFamily="18" charset="0"/>
              </a:rPr>
              <a:t> unit </a:t>
            </a:r>
            <a:r>
              <a:rPr lang="en-US" dirty="0" err="1" smtClean="0">
                <a:latin typeface="Tempus Sans ITC" panose="04020404030D07020202" pitchFamily="82" charset="0"/>
                <a:ea typeface="Times New Roman" panose="02020603050405020304" pitchFamily="18" charset="0"/>
              </a:rPr>
              <a:t>arah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beroperasi</a:t>
            </a:r>
            <a:r>
              <a:rPr lang="en-US" dirty="0" smtClean="0">
                <a:latin typeface="Tempus Sans ITC" panose="04020404030D07020202" pitchFamily="82" charset="0"/>
                <a:ea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383406" y="2209800"/>
            <a:ext cx="8303394" cy="3170099"/>
          </a:xfrm>
          <a:prstGeom prst="rect">
            <a:avLst/>
          </a:prstGeom>
        </p:spPr>
        <p:txBody>
          <a:bodyPr wrap="square">
            <a:spAutoFit/>
          </a:bodyPr>
          <a:lstStyle/>
          <a:p>
            <a:pPr algn="just">
              <a:spcAft>
                <a:spcPts val="0"/>
              </a:spcAft>
            </a:pPr>
            <a:r>
              <a:rPr lang="en-US" dirty="0" err="1" smtClean="0">
                <a:solidFill>
                  <a:srgbClr val="333399"/>
                </a:solidFill>
                <a:latin typeface="Tempus Sans ITC" panose="04020404030D07020202" pitchFamily="82" charset="0"/>
                <a:ea typeface="Times New Roman" panose="02020603050405020304" pitchFamily="18" charset="0"/>
              </a:rPr>
              <a:t>Transformator</a:t>
            </a:r>
            <a:r>
              <a:rPr lang="en-US" dirty="0" smtClean="0">
                <a:solidFill>
                  <a:srgbClr val="333399"/>
                </a:solidFill>
                <a:latin typeface="Tempus Sans ITC" panose="04020404030D07020202" pitchFamily="82" charset="0"/>
                <a:ea typeface="Times New Roman" panose="02020603050405020304" pitchFamily="18" charset="0"/>
              </a:rPr>
              <a:t> bantu </a:t>
            </a:r>
            <a:r>
              <a:rPr lang="en-US" dirty="0" err="1" smtClean="0">
                <a:solidFill>
                  <a:srgbClr val="333399"/>
                </a:solidFill>
                <a:latin typeface="Tempus Sans ITC" panose="04020404030D07020202" pitchFamily="82" charset="0"/>
                <a:ea typeface="Times New Roman" panose="02020603050405020304" pitchFamily="18" charset="0"/>
              </a:rPr>
              <a:t>dibutuhkan</a:t>
            </a:r>
            <a:r>
              <a:rPr lang="en-US" dirty="0" smtClean="0">
                <a:solidFill>
                  <a:srgbClr val="333399"/>
                </a:solidFill>
                <a:latin typeface="Tempus Sans ITC" panose="04020404030D07020202" pitchFamily="82" charset="0"/>
                <a:ea typeface="Times New Roman" panose="02020603050405020304" pitchFamily="18" charset="0"/>
              </a:rPr>
              <a:t> </a:t>
            </a:r>
            <a:r>
              <a:rPr lang="en-US" dirty="0" err="1" smtClean="0">
                <a:solidFill>
                  <a:srgbClr val="333399"/>
                </a:solidFill>
                <a:latin typeface="Tempus Sans ITC" panose="04020404030D07020202" pitchFamily="82" charset="0"/>
                <a:ea typeface="Times New Roman" panose="02020603050405020304" pitchFamily="18" charset="0"/>
              </a:rPr>
              <a:t>untuk</a:t>
            </a:r>
            <a:r>
              <a:rPr lang="en-US" dirty="0" smtClean="0">
                <a:solidFill>
                  <a:srgbClr val="333399"/>
                </a:solidFill>
                <a:latin typeface="Tempus Sans ITC" panose="04020404030D07020202" pitchFamily="82" charset="0"/>
                <a:ea typeface="Times New Roman" panose="02020603050405020304" pitchFamily="18" charset="0"/>
              </a:rPr>
              <a:t> </a:t>
            </a:r>
            <a:r>
              <a:rPr lang="en-US" dirty="0" err="1" smtClean="0">
                <a:solidFill>
                  <a:srgbClr val="333399"/>
                </a:solidFill>
                <a:latin typeface="Tempus Sans ITC" panose="04020404030D07020202" pitchFamily="82" charset="0"/>
                <a:ea typeface="Times New Roman" panose="02020603050405020304" pitchFamily="18" charset="0"/>
              </a:rPr>
              <a:t>mendapatkan</a:t>
            </a:r>
            <a:r>
              <a:rPr lang="en-US" dirty="0" smtClean="0">
                <a:solidFill>
                  <a:srgbClr val="333399"/>
                </a:solidFill>
                <a:latin typeface="Tempus Sans ITC" panose="04020404030D07020202" pitchFamily="82" charset="0"/>
                <a:ea typeface="Times New Roman" panose="02020603050405020304" pitchFamily="18" charset="0"/>
              </a:rPr>
              <a:t> </a:t>
            </a:r>
            <a:r>
              <a:rPr lang="en-US" dirty="0" err="1" smtClean="0">
                <a:solidFill>
                  <a:srgbClr val="333399"/>
                </a:solidFill>
                <a:latin typeface="Tempus Sans ITC" panose="04020404030D07020202" pitchFamily="82" charset="0"/>
                <a:ea typeface="Times New Roman" panose="02020603050405020304" pitchFamily="18" charset="0"/>
              </a:rPr>
              <a:t>operasi</a:t>
            </a:r>
            <a:r>
              <a:rPr lang="en-US" dirty="0" smtClean="0">
                <a:solidFill>
                  <a:srgbClr val="333399"/>
                </a:solidFill>
                <a:latin typeface="Tempus Sans ITC" panose="04020404030D07020202" pitchFamily="82" charset="0"/>
                <a:ea typeface="Times New Roman" panose="02020603050405020304" pitchFamily="18" charset="0"/>
              </a:rPr>
              <a:t> </a:t>
            </a:r>
            <a:r>
              <a:rPr lang="en-US" dirty="0" err="1" smtClean="0">
                <a:solidFill>
                  <a:srgbClr val="333399"/>
                </a:solidFill>
                <a:latin typeface="Tempus Sans ITC" panose="04020404030D07020202" pitchFamily="82" charset="0"/>
                <a:ea typeface="Times New Roman" panose="02020603050405020304" pitchFamily="18" charset="0"/>
              </a:rPr>
              <a:t>diferensial</a:t>
            </a:r>
            <a:r>
              <a:rPr lang="en-US" dirty="0" smtClean="0">
                <a:solidFill>
                  <a:srgbClr val="333399"/>
                </a:solidFill>
                <a:latin typeface="Tempus Sans ITC" panose="04020404030D07020202" pitchFamily="82" charset="0"/>
                <a:ea typeface="Times New Roman" panose="02020603050405020304" pitchFamily="18" charset="0"/>
              </a:rPr>
              <a:t> yang </a:t>
            </a:r>
            <a:r>
              <a:rPr lang="en-US" dirty="0" err="1" smtClean="0">
                <a:solidFill>
                  <a:srgbClr val="333399"/>
                </a:solidFill>
                <a:latin typeface="Tempus Sans ITC" panose="04020404030D07020202" pitchFamily="82" charset="0"/>
                <a:ea typeface="Times New Roman" panose="02020603050405020304" pitchFamily="18" charset="0"/>
              </a:rPr>
              <a:t>benar</a:t>
            </a:r>
            <a:r>
              <a:rPr lang="en-US" dirty="0" smtClean="0">
                <a:solidFill>
                  <a:srgbClr val="333399"/>
                </a:solidFill>
                <a:latin typeface="Tempus Sans ITC" panose="04020404030D07020202" pitchFamily="82" charset="0"/>
                <a:ea typeface="Times New Roman" panose="02020603050405020304" pitchFamily="18" charset="0"/>
              </a:rPr>
              <a:t>, </a:t>
            </a:r>
            <a:r>
              <a:rPr lang="en-US" dirty="0" err="1" smtClean="0">
                <a:solidFill>
                  <a:srgbClr val="333399"/>
                </a:solidFill>
                <a:latin typeface="Tempus Sans ITC" panose="04020404030D07020202" pitchFamily="82" charset="0"/>
                <a:ea typeface="Times New Roman" panose="02020603050405020304" pitchFamily="18" charset="0"/>
              </a:rPr>
              <a:t>tidak</a:t>
            </a:r>
            <a:r>
              <a:rPr lang="en-US" dirty="0" smtClean="0">
                <a:solidFill>
                  <a:srgbClr val="333399"/>
                </a:solidFill>
                <a:latin typeface="Tempus Sans ITC" panose="04020404030D07020202" pitchFamily="82" charset="0"/>
                <a:ea typeface="Times New Roman" panose="02020603050405020304" pitchFamily="18" charset="0"/>
              </a:rPr>
              <a:t> </a:t>
            </a:r>
            <a:r>
              <a:rPr lang="en-US" dirty="0" err="1" smtClean="0">
                <a:solidFill>
                  <a:srgbClr val="333399"/>
                </a:solidFill>
                <a:latin typeface="Tempus Sans ITC" panose="04020404030D07020202" pitchFamily="82" charset="0"/>
                <a:ea typeface="Times New Roman" panose="02020603050405020304" pitchFamily="18" charset="0"/>
              </a:rPr>
              <a:t>beroperasi</a:t>
            </a:r>
            <a:r>
              <a:rPr lang="en-US" dirty="0" smtClean="0">
                <a:solidFill>
                  <a:srgbClr val="333399"/>
                </a:solidFill>
                <a:latin typeface="Tempus Sans ITC" panose="04020404030D07020202" pitchFamily="82" charset="0"/>
                <a:ea typeface="Times New Roman" panose="02020603050405020304" pitchFamily="18" charset="0"/>
              </a:rPr>
              <a:t> </a:t>
            </a:r>
            <a:r>
              <a:rPr lang="en-US" dirty="0" err="1" smtClean="0">
                <a:solidFill>
                  <a:srgbClr val="333399"/>
                </a:solidFill>
                <a:latin typeface="Tempus Sans ITC" panose="04020404030D07020202" pitchFamily="82" charset="0"/>
                <a:ea typeface="Times New Roman" panose="02020603050405020304" pitchFamily="18" charset="0"/>
              </a:rPr>
              <a:t>bila</a:t>
            </a:r>
            <a:r>
              <a:rPr lang="en-US" dirty="0" smtClean="0">
                <a:solidFill>
                  <a:srgbClr val="333399"/>
                </a:solidFill>
                <a:latin typeface="Tempus Sans ITC" panose="04020404030D07020202" pitchFamily="82" charset="0"/>
                <a:ea typeface="Times New Roman" panose="02020603050405020304" pitchFamily="18" charset="0"/>
              </a:rPr>
              <a:t> </a:t>
            </a:r>
            <a:r>
              <a:rPr lang="en-US" dirty="0" err="1" smtClean="0">
                <a:solidFill>
                  <a:srgbClr val="333399"/>
                </a:solidFill>
                <a:latin typeface="Tempus Sans ITC" panose="04020404030D07020202" pitchFamily="82" charset="0"/>
                <a:ea typeface="Times New Roman" panose="02020603050405020304" pitchFamily="18" charset="0"/>
              </a:rPr>
              <a:t>terjadi</a:t>
            </a:r>
            <a:r>
              <a:rPr lang="en-US" dirty="0" smtClean="0">
                <a:solidFill>
                  <a:srgbClr val="333399"/>
                </a:solidFill>
                <a:latin typeface="Tempus Sans ITC" panose="04020404030D07020202" pitchFamily="82" charset="0"/>
                <a:ea typeface="Times New Roman" panose="02020603050405020304" pitchFamily="18" charset="0"/>
              </a:rPr>
              <a:t> </a:t>
            </a:r>
            <a:r>
              <a:rPr lang="en-US" dirty="0" err="1" smtClean="0">
                <a:solidFill>
                  <a:srgbClr val="333399"/>
                </a:solidFill>
                <a:latin typeface="Tempus Sans ITC" panose="04020404030D07020202" pitchFamily="82" charset="0"/>
                <a:ea typeface="Times New Roman" panose="02020603050405020304" pitchFamily="18" charset="0"/>
              </a:rPr>
              <a:t>gangguan</a:t>
            </a:r>
            <a:r>
              <a:rPr lang="en-US" dirty="0" smtClean="0">
                <a:solidFill>
                  <a:srgbClr val="333399"/>
                </a:solidFill>
                <a:latin typeface="Tempus Sans ITC" panose="04020404030D07020202" pitchFamily="82" charset="0"/>
                <a:ea typeface="Times New Roman" panose="02020603050405020304" pitchFamily="18" charset="0"/>
              </a:rPr>
              <a:t> </a:t>
            </a:r>
            <a:r>
              <a:rPr lang="en-US" dirty="0" err="1" smtClean="0">
                <a:solidFill>
                  <a:srgbClr val="333399"/>
                </a:solidFill>
                <a:latin typeface="Tempus Sans ITC" panose="04020404030D07020202" pitchFamily="82" charset="0"/>
                <a:ea typeface="Times New Roman" panose="02020603050405020304" pitchFamily="18" charset="0"/>
              </a:rPr>
              <a:t>eksternal</a:t>
            </a:r>
            <a:r>
              <a:rPr lang="en-US" dirty="0" smtClean="0">
                <a:solidFill>
                  <a:srgbClr val="333399"/>
                </a:solidFill>
                <a:latin typeface="Tempus Sans ITC" panose="04020404030D07020202" pitchFamily="82" charset="0"/>
                <a:ea typeface="Times New Roman" panose="02020603050405020304" pitchFamily="18" charset="0"/>
              </a:rPr>
              <a:t> </a:t>
            </a:r>
            <a:r>
              <a:rPr lang="en-US" dirty="0" err="1" smtClean="0">
                <a:solidFill>
                  <a:srgbClr val="333399"/>
                </a:solidFill>
                <a:latin typeface="Tempus Sans ITC" panose="04020404030D07020202" pitchFamily="82" charset="0"/>
                <a:ea typeface="Times New Roman" panose="02020603050405020304" pitchFamily="18" charset="0"/>
              </a:rPr>
              <a:t>diluar</a:t>
            </a:r>
            <a:r>
              <a:rPr lang="en-US" dirty="0" smtClean="0">
                <a:solidFill>
                  <a:srgbClr val="333399"/>
                </a:solidFill>
                <a:latin typeface="Tempus Sans ITC" panose="04020404030D07020202" pitchFamily="82" charset="0"/>
                <a:ea typeface="Times New Roman" panose="02020603050405020304" pitchFamily="18" charset="0"/>
              </a:rPr>
              <a:t> zona </a:t>
            </a:r>
            <a:r>
              <a:rPr lang="en-US" dirty="0" err="1" smtClean="0">
                <a:solidFill>
                  <a:srgbClr val="333399"/>
                </a:solidFill>
                <a:latin typeface="Tempus Sans ITC" panose="04020404030D07020202" pitchFamily="82" charset="0"/>
                <a:ea typeface="Times New Roman" panose="02020603050405020304" pitchFamily="18" charset="0"/>
              </a:rPr>
              <a:t>diferensial</a:t>
            </a:r>
            <a:r>
              <a:rPr lang="en-US" dirty="0" smtClean="0">
                <a:solidFill>
                  <a:srgbClr val="333399"/>
                </a:solidFill>
                <a:latin typeface="Tempus Sans ITC" panose="04020404030D07020202" pitchFamily="82" charset="0"/>
                <a:ea typeface="Times New Roman" panose="02020603050405020304" pitchFamily="18" charset="0"/>
              </a:rPr>
              <a:t>, </a:t>
            </a:r>
            <a:r>
              <a:rPr lang="en-US" dirty="0" err="1" smtClean="0">
                <a:solidFill>
                  <a:srgbClr val="333399"/>
                </a:solidFill>
                <a:latin typeface="Tempus Sans ITC" panose="04020404030D07020202" pitchFamily="82" charset="0"/>
                <a:ea typeface="Times New Roman" panose="02020603050405020304" pitchFamily="18" charset="0"/>
              </a:rPr>
              <a:t>beroperasi</a:t>
            </a:r>
            <a:r>
              <a:rPr lang="en-US" dirty="0" smtClean="0">
                <a:solidFill>
                  <a:srgbClr val="333399"/>
                </a:solidFill>
                <a:latin typeface="Tempus Sans ITC" panose="04020404030D07020202" pitchFamily="82" charset="0"/>
                <a:ea typeface="Times New Roman" panose="02020603050405020304" pitchFamily="18" charset="0"/>
              </a:rPr>
              <a:t> </a:t>
            </a:r>
            <a:r>
              <a:rPr lang="en-US" dirty="0" err="1" smtClean="0">
                <a:solidFill>
                  <a:srgbClr val="333399"/>
                </a:solidFill>
                <a:latin typeface="Tempus Sans ITC" panose="04020404030D07020202" pitchFamily="82" charset="0"/>
                <a:ea typeface="Times New Roman" panose="02020603050405020304" pitchFamily="18" charset="0"/>
              </a:rPr>
              <a:t>bila</a:t>
            </a:r>
            <a:r>
              <a:rPr lang="en-US" dirty="0" smtClean="0">
                <a:solidFill>
                  <a:srgbClr val="333399"/>
                </a:solidFill>
                <a:latin typeface="Tempus Sans ITC" panose="04020404030D07020202" pitchFamily="82" charset="0"/>
                <a:ea typeface="Times New Roman" panose="02020603050405020304" pitchFamily="18" charset="0"/>
              </a:rPr>
              <a:t> </a:t>
            </a:r>
            <a:r>
              <a:rPr lang="en-US" dirty="0" err="1" smtClean="0">
                <a:solidFill>
                  <a:srgbClr val="333399"/>
                </a:solidFill>
                <a:latin typeface="Tempus Sans ITC" panose="04020404030D07020202" pitchFamily="82" charset="0"/>
                <a:ea typeface="Times New Roman" panose="02020603050405020304" pitchFamily="18" charset="0"/>
              </a:rPr>
              <a:t>terjadi</a:t>
            </a:r>
            <a:r>
              <a:rPr lang="en-US" dirty="0" smtClean="0">
                <a:solidFill>
                  <a:srgbClr val="333399"/>
                </a:solidFill>
                <a:latin typeface="Tempus Sans ITC" panose="04020404030D07020202" pitchFamily="82" charset="0"/>
                <a:ea typeface="Times New Roman" panose="02020603050405020304" pitchFamily="18" charset="0"/>
              </a:rPr>
              <a:t> </a:t>
            </a:r>
            <a:r>
              <a:rPr lang="en-US" dirty="0" err="1" smtClean="0">
                <a:solidFill>
                  <a:srgbClr val="333399"/>
                </a:solidFill>
                <a:latin typeface="Tempus Sans ITC" panose="04020404030D07020202" pitchFamily="82" charset="0"/>
                <a:ea typeface="Times New Roman" panose="02020603050405020304" pitchFamily="18" charset="0"/>
              </a:rPr>
              <a:t>gangguan</a:t>
            </a:r>
            <a:r>
              <a:rPr lang="en-US" dirty="0" smtClean="0">
                <a:solidFill>
                  <a:srgbClr val="333399"/>
                </a:solidFill>
                <a:latin typeface="Tempus Sans ITC" panose="04020404030D07020202" pitchFamily="82" charset="0"/>
                <a:ea typeface="Times New Roman" panose="02020603050405020304" pitchFamily="18" charset="0"/>
              </a:rPr>
              <a:t> </a:t>
            </a:r>
            <a:r>
              <a:rPr lang="en-US" dirty="0" err="1" smtClean="0">
                <a:solidFill>
                  <a:srgbClr val="333399"/>
                </a:solidFill>
                <a:latin typeface="Tempus Sans ITC" panose="04020404030D07020202" pitchFamily="82" charset="0"/>
                <a:ea typeface="Times New Roman" panose="02020603050405020304" pitchFamily="18" charset="0"/>
              </a:rPr>
              <a:t>tanah</a:t>
            </a:r>
            <a:r>
              <a:rPr lang="en-US" dirty="0" smtClean="0">
                <a:solidFill>
                  <a:srgbClr val="333399"/>
                </a:solidFill>
                <a:latin typeface="Tempus Sans ITC" panose="04020404030D07020202" pitchFamily="82" charset="0"/>
                <a:ea typeface="Times New Roman" panose="02020603050405020304" pitchFamily="18" charset="0"/>
              </a:rPr>
              <a:t> </a:t>
            </a:r>
            <a:r>
              <a:rPr lang="en-US" dirty="0" err="1" smtClean="0">
                <a:solidFill>
                  <a:srgbClr val="333399"/>
                </a:solidFill>
                <a:latin typeface="Tempus Sans ITC" panose="04020404030D07020202" pitchFamily="82" charset="0"/>
                <a:ea typeface="Times New Roman" panose="02020603050405020304" pitchFamily="18" charset="0"/>
              </a:rPr>
              <a:t>dalam</a:t>
            </a:r>
            <a:r>
              <a:rPr lang="en-US" dirty="0" smtClean="0">
                <a:solidFill>
                  <a:srgbClr val="333399"/>
                </a:solidFill>
                <a:latin typeface="Tempus Sans ITC" panose="04020404030D07020202" pitchFamily="82" charset="0"/>
                <a:ea typeface="Times New Roman" panose="02020603050405020304" pitchFamily="18" charset="0"/>
              </a:rPr>
              <a:t> zona </a:t>
            </a:r>
            <a:r>
              <a:rPr lang="en-US" dirty="0" err="1" smtClean="0">
                <a:solidFill>
                  <a:srgbClr val="333399"/>
                </a:solidFill>
                <a:latin typeface="Tempus Sans ITC" panose="04020404030D07020202" pitchFamily="82" charset="0"/>
                <a:ea typeface="Times New Roman" panose="02020603050405020304" pitchFamily="18" charset="0"/>
              </a:rPr>
              <a:t>diferensial</a:t>
            </a:r>
            <a:r>
              <a:rPr lang="en-US" dirty="0" smtClean="0">
                <a:solidFill>
                  <a:srgbClr val="333399"/>
                </a:solidFill>
                <a:latin typeface="Tempus Sans ITC" panose="04020404030D07020202" pitchFamily="82" charset="0"/>
                <a:ea typeface="Times New Roman" panose="02020603050405020304" pitchFamily="18" charset="0"/>
              </a:rPr>
              <a:t>. </a:t>
            </a:r>
            <a:endParaRPr lang="en-US" sz="2800" dirty="0" smtClean="0">
              <a:solidFill>
                <a:srgbClr val="333399"/>
              </a:solidFill>
              <a:latin typeface="Times New Roman" panose="02020603050405020304" pitchFamily="18" charset="0"/>
              <a:ea typeface="Times New Roman" panose="02020603050405020304" pitchFamily="18" charset="0"/>
            </a:endParaRPr>
          </a:p>
          <a:p>
            <a:pPr algn="just">
              <a:spcAft>
                <a:spcPts val="0"/>
              </a:spcAft>
            </a:pPr>
            <a:r>
              <a:rPr lang="en-US" dirty="0" smtClean="0">
                <a:latin typeface="Tempus Sans ITC" panose="04020404030D07020202" pitchFamily="82" charset="0"/>
                <a:ea typeface="Times New Roman" panose="02020603050405020304" pitchFamily="18" charset="0"/>
              </a:rPr>
              <a:t> </a:t>
            </a:r>
            <a:endParaRPr lang="en-US" b="1" dirty="0" smtClean="0">
              <a:latin typeface="Times New Roman" panose="02020603050405020304" pitchFamily="18" charset="0"/>
              <a:ea typeface="Times New Roman" panose="02020603050405020304" pitchFamily="18" charset="0"/>
            </a:endParaRPr>
          </a:p>
          <a:p>
            <a:pPr algn="just">
              <a:spcAft>
                <a:spcPts val="0"/>
              </a:spcAft>
            </a:pPr>
            <a:r>
              <a:rPr lang="en-US" dirty="0" err="1" smtClean="0">
                <a:latin typeface="Tempus Sans ITC" panose="04020404030D07020202" pitchFamily="82" charset="0"/>
                <a:ea typeface="Times New Roman" panose="02020603050405020304" pitchFamily="18" charset="0"/>
              </a:rPr>
              <a:t>Diperlihatkan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bahwa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skema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operasi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kasus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dimana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tidak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tanah</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berasal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dari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sistem</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menuju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titik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rPr>
              <a:t> internal. Hal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biasa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aplikasi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industri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distribusi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Tanpa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seperti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gambar</a:t>
            </a:r>
            <a:r>
              <a:rPr lang="en-US" dirty="0" smtClean="0">
                <a:latin typeface="Tempus Sans ITC" panose="04020404030D07020202" pitchFamily="82" charset="0"/>
                <a:ea typeface="Times New Roman" panose="02020603050405020304" pitchFamily="18" charset="0"/>
              </a:rPr>
              <a:t> 8.13b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8.15b, </a:t>
            </a:r>
            <a:r>
              <a:rPr lang="en-US" dirty="0" err="1" smtClean="0">
                <a:latin typeface="Tempus Sans ITC" panose="04020404030D07020202" pitchFamily="82" charset="0"/>
                <a:ea typeface="Times New Roman" panose="02020603050405020304" pitchFamily="18" charset="0"/>
              </a:rPr>
              <a:t>perlu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diingat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bahwa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beberapa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dari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sekunder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netral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dibelokkan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mengeksitasi</a:t>
            </a:r>
            <a:r>
              <a:rPr lang="en-US" dirty="0" smtClean="0">
                <a:latin typeface="Tempus Sans ITC" panose="04020404030D07020202" pitchFamily="82" charset="0"/>
                <a:ea typeface="Times New Roman" panose="02020603050405020304" pitchFamily="18" charset="0"/>
              </a:rPr>
              <a:t> CT </a:t>
            </a:r>
            <a:r>
              <a:rPr lang="en-US" dirty="0" err="1" smtClean="0">
                <a:latin typeface="Tempus Sans ITC" panose="04020404030D07020202" pitchFamily="82" charset="0"/>
                <a:ea typeface="Times New Roman" panose="02020603050405020304" pitchFamily="18" charset="0"/>
              </a:rPr>
              <a:t>jaringan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CT bantu. </a:t>
            </a:r>
            <a:r>
              <a:rPr lang="en-US" dirty="0" err="1" smtClean="0">
                <a:latin typeface="Tempus Sans ITC" panose="04020404030D07020202" pitchFamily="82" charset="0"/>
                <a:ea typeface="Times New Roman" panose="02020603050405020304" pitchFamily="18" charset="0"/>
              </a:rPr>
              <a:t>Sebagaimana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didiskusikan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bab</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sebelumnya</a:t>
            </a:r>
            <a:r>
              <a:rPr lang="en-US" dirty="0" smtClean="0">
                <a:latin typeface="Tempus Sans ITC" panose="04020404030D07020202" pitchFamily="82" charset="0"/>
                <a:ea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17257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BAC1C6-4D47-48C2-92A9-CB9B797C9178}" type="datetime1">
              <a:rPr lang="en-US" altLang="id-ID" smtClean="0"/>
              <a:t>5/15/2017</a:t>
            </a:fld>
            <a:endParaRPr lang="en-US" altLang="id-ID"/>
          </a:p>
        </p:txBody>
      </p:sp>
      <p:sp>
        <p:nvSpPr>
          <p:cNvPr id="15" name="Slide Number Placeholder 5"/>
          <p:cNvSpPr>
            <a:spLocks noGrp="1"/>
          </p:cNvSpPr>
          <p:nvPr>
            <p:ph type="sldNum" sz="quarter" idx="12"/>
          </p:nvPr>
        </p:nvSpPr>
        <p:spPr/>
        <p:txBody>
          <a:bodyPr/>
          <a:lstStyle/>
          <a:p>
            <a:fld id="{B6006D55-44E9-4985-B709-CAFDDD59F450}" type="slidenum">
              <a:rPr lang="en-US" altLang="id-ID"/>
              <a:pPr/>
              <a:t>23</a:t>
            </a:fld>
            <a:endParaRPr lang="en-US" altLang="id-ID"/>
          </a:p>
        </p:txBody>
      </p:sp>
      <p:sp>
        <p:nvSpPr>
          <p:cNvPr id="137218" name="Rectangle 2"/>
          <p:cNvSpPr>
            <a:spLocks noChangeArrowheads="1"/>
          </p:cNvSpPr>
          <p:nvPr/>
        </p:nvSpPr>
        <p:spPr bwMode="auto">
          <a:xfrm>
            <a:off x="152400" y="152400"/>
            <a:ext cx="3328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b="1">
                <a:solidFill>
                  <a:schemeClr val="accent2"/>
                </a:solidFill>
              </a:rPr>
              <a:t>1.12  UNJUK KERJA RELE</a:t>
            </a:r>
            <a:r>
              <a:rPr lang="en-US" altLang="id-ID" b="1">
                <a:solidFill>
                  <a:schemeClr val="accent2"/>
                </a:solidFill>
              </a:rPr>
              <a:t> </a:t>
            </a:r>
          </a:p>
        </p:txBody>
      </p:sp>
      <p:sp>
        <p:nvSpPr>
          <p:cNvPr id="137219" name="Rectangle 3"/>
          <p:cNvSpPr>
            <a:spLocks noChangeArrowheads="1"/>
          </p:cNvSpPr>
          <p:nvPr/>
        </p:nvSpPr>
        <p:spPr bwMode="auto">
          <a:xfrm>
            <a:off x="742950" y="533400"/>
            <a:ext cx="1847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id-ID"/>
              <a:t>Operasi Benar </a:t>
            </a:r>
          </a:p>
        </p:txBody>
      </p:sp>
      <p:sp>
        <p:nvSpPr>
          <p:cNvPr id="137221" name="Rectangle 5"/>
          <p:cNvSpPr>
            <a:spLocks noChangeArrowheads="1"/>
          </p:cNvSpPr>
          <p:nvPr/>
        </p:nvSpPr>
        <p:spPr bwMode="auto">
          <a:xfrm>
            <a:off x="1066800" y="1004888"/>
            <a:ext cx="7597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id-ID" sz="1800"/>
              <a:t>Paling sedikit terdapat 1 buah rele primer yang beroperasi dengan benar </a:t>
            </a:r>
          </a:p>
        </p:txBody>
      </p:sp>
      <p:sp>
        <p:nvSpPr>
          <p:cNvPr id="137222" name="Rectangle 6"/>
          <p:cNvSpPr>
            <a:spLocks noChangeArrowheads="1"/>
          </p:cNvSpPr>
          <p:nvPr/>
        </p:nvSpPr>
        <p:spPr bwMode="auto">
          <a:xfrm>
            <a:off x="1066800" y="1371600"/>
            <a:ext cx="7921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_tradnl" altLang="id-ID" sz="1800"/>
              <a:t>Tidak ada satupun rele cadangan yang bekerja karena gangguan yang sama</a:t>
            </a:r>
            <a:r>
              <a:rPr lang="en-US" altLang="id-ID" sz="1800"/>
              <a:t> </a:t>
            </a:r>
          </a:p>
        </p:txBody>
      </p:sp>
      <p:sp>
        <p:nvSpPr>
          <p:cNvPr id="137223" name="Rectangle 7"/>
          <p:cNvSpPr>
            <a:spLocks noChangeArrowheads="1"/>
          </p:cNvSpPr>
          <p:nvPr/>
        </p:nvSpPr>
        <p:spPr bwMode="auto">
          <a:xfrm>
            <a:off x="1066800" y="1752600"/>
            <a:ext cx="5875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id-ID" sz="1800"/>
              <a:t>Areal gangguan dapat diisolir secepat yang diharapkan </a:t>
            </a:r>
          </a:p>
        </p:txBody>
      </p:sp>
      <p:sp>
        <p:nvSpPr>
          <p:cNvPr id="137224" name="Rectangle 8"/>
          <p:cNvSpPr>
            <a:spLocks noChangeArrowheads="1"/>
          </p:cNvSpPr>
          <p:nvPr/>
        </p:nvSpPr>
        <p:spPr bwMode="auto">
          <a:xfrm>
            <a:off x="709613" y="2193925"/>
            <a:ext cx="18049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id-ID"/>
              <a:t>Operasi Salah </a:t>
            </a:r>
          </a:p>
        </p:txBody>
      </p:sp>
      <p:sp>
        <p:nvSpPr>
          <p:cNvPr id="137225" name="Rectangle 9"/>
          <p:cNvSpPr>
            <a:spLocks noChangeArrowheads="1"/>
          </p:cNvSpPr>
          <p:nvPr/>
        </p:nvSpPr>
        <p:spPr bwMode="auto">
          <a:xfrm>
            <a:off x="1066800" y="2667000"/>
            <a:ext cx="2670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id-ID" sz="1800"/>
              <a:t>Aplikasi rele yang salah </a:t>
            </a:r>
          </a:p>
        </p:txBody>
      </p:sp>
      <p:sp>
        <p:nvSpPr>
          <p:cNvPr id="137226" name="Rectangle 10"/>
          <p:cNvSpPr>
            <a:spLocks noChangeArrowheads="1"/>
          </p:cNvSpPr>
          <p:nvPr/>
        </p:nvSpPr>
        <p:spPr bwMode="auto">
          <a:xfrm>
            <a:off x="1066800" y="2971800"/>
            <a:ext cx="208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id-ID" sz="1800"/>
              <a:t>Setting yang salah </a:t>
            </a:r>
          </a:p>
        </p:txBody>
      </p:sp>
      <p:sp>
        <p:nvSpPr>
          <p:cNvPr id="137227" name="Rectangle 11"/>
          <p:cNvSpPr>
            <a:spLocks noChangeArrowheads="1"/>
          </p:cNvSpPr>
          <p:nvPr/>
        </p:nvSpPr>
        <p:spPr bwMode="auto">
          <a:xfrm>
            <a:off x="1066800" y="3260725"/>
            <a:ext cx="24463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id-ID"/>
              <a:t>Kesalahan personal </a:t>
            </a:r>
          </a:p>
        </p:txBody>
      </p:sp>
      <p:sp>
        <p:nvSpPr>
          <p:cNvPr id="137228" name="Rectangle 12"/>
          <p:cNvSpPr>
            <a:spLocks noChangeArrowheads="1"/>
          </p:cNvSpPr>
          <p:nvPr/>
        </p:nvSpPr>
        <p:spPr bwMode="auto">
          <a:xfrm>
            <a:off x="1066800" y="3581400"/>
            <a:ext cx="3705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id-ID" sz="1800"/>
              <a:t>Masalah peralatan atau kegagalan</a:t>
            </a:r>
            <a:r>
              <a:rPr lang="en-US" altLang="id-ID"/>
              <a:t> </a:t>
            </a:r>
          </a:p>
        </p:txBody>
      </p:sp>
      <p:sp>
        <p:nvSpPr>
          <p:cNvPr id="137229" name="Rectangle 13"/>
          <p:cNvSpPr>
            <a:spLocks noChangeArrowheads="1"/>
          </p:cNvSpPr>
          <p:nvPr/>
        </p:nvSpPr>
        <p:spPr bwMode="auto">
          <a:xfrm>
            <a:off x="736600" y="4175125"/>
            <a:ext cx="238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id-ID"/>
              <a:t>Tanpa Kesimpulan </a:t>
            </a:r>
          </a:p>
        </p:txBody>
      </p:sp>
      <p:sp>
        <p:nvSpPr>
          <p:cNvPr id="137230" name="Rectangle 14"/>
          <p:cNvSpPr>
            <a:spLocks noChangeArrowheads="1"/>
          </p:cNvSpPr>
          <p:nvPr/>
        </p:nvSpPr>
        <p:spPr bwMode="auto">
          <a:xfrm>
            <a:off x="1066800" y="4722813"/>
            <a:ext cx="76200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id-ID" sz="1800"/>
              <a:t>Merujuk kepada kasus dimana satu atau beberapa rele nampaknya beroperasi yang dibuktikan dengan terbukanya PMT, tetapi tidak ada penyebab yang dapat dipastikan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37218"/>
                                        </p:tgtEl>
                                        <p:attrNameLst>
                                          <p:attrName>style.visibility</p:attrName>
                                        </p:attrNameLst>
                                      </p:cBhvr>
                                      <p:to>
                                        <p:strVal val="visible"/>
                                      </p:to>
                                    </p:set>
                                    <p:anim calcmode="lin" valueType="num">
                                      <p:cBhvr>
                                        <p:cTn id="7" dur="1000" fill="hold"/>
                                        <p:tgtEl>
                                          <p:spTgt spid="137218"/>
                                        </p:tgtEl>
                                        <p:attrNameLst>
                                          <p:attrName>ppt_x</p:attrName>
                                        </p:attrNameLst>
                                      </p:cBhvr>
                                      <p:tavLst>
                                        <p:tav tm="0">
                                          <p:val>
                                            <p:strVal val="#ppt_x-.2"/>
                                          </p:val>
                                        </p:tav>
                                        <p:tav tm="100000">
                                          <p:val>
                                            <p:strVal val="#ppt_x"/>
                                          </p:val>
                                        </p:tav>
                                      </p:tavLst>
                                    </p:anim>
                                    <p:anim calcmode="lin" valueType="num">
                                      <p:cBhvr>
                                        <p:cTn id="8" dur="1000" fill="hold"/>
                                        <p:tgtEl>
                                          <p:spTgt spid="1372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72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37219"/>
                                        </p:tgtEl>
                                        <p:attrNameLst>
                                          <p:attrName>style.visibility</p:attrName>
                                        </p:attrNameLst>
                                      </p:cBhvr>
                                      <p:to>
                                        <p:strVal val="visible"/>
                                      </p:to>
                                    </p:set>
                                    <p:anim calcmode="lin" valueType="num">
                                      <p:cBhvr>
                                        <p:cTn id="14" dur="1000" fill="hold"/>
                                        <p:tgtEl>
                                          <p:spTgt spid="137219"/>
                                        </p:tgtEl>
                                        <p:attrNameLst>
                                          <p:attrName>ppt_x</p:attrName>
                                        </p:attrNameLst>
                                      </p:cBhvr>
                                      <p:tavLst>
                                        <p:tav tm="0">
                                          <p:val>
                                            <p:strVal val="#ppt_x-.2"/>
                                          </p:val>
                                        </p:tav>
                                        <p:tav tm="100000">
                                          <p:val>
                                            <p:strVal val="#ppt_x"/>
                                          </p:val>
                                        </p:tav>
                                      </p:tavLst>
                                    </p:anim>
                                    <p:anim calcmode="lin" valueType="num">
                                      <p:cBhvr>
                                        <p:cTn id="15" dur="1000" fill="hold"/>
                                        <p:tgtEl>
                                          <p:spTgt spid="137219"/>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3721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nodeType="clickEffect">
                                  <p:stCondLst>
                                    <p:cond delay="0"/>
                                  </p:stCondLst>
                                  <p:childTnLst>
                                    <p:set>
                                      <p:cBhvr>
                                        <p:cTn id="20" dur="1" fill="hold">
                                          <p:stCondLst>
                                            <p:cond delay="0"/>
                                          </p:stCondLst>
                                        </p:cTn>
                                        <p:tgtEl>
                                          <p:spTgt spid="137221">
                                            <p:txEl>
                                              <p:pRg st="0" end="0"/>
                                            </p:txEl>
                                          </p:spTgt>
                                        </p:tgtEl>
                                        <p:attrNameLst>
                                          <p:attrName>style.visibility</p:attrName>
                                        </p:attrNameLst>
                                      </p:cBhvr>
                                      <p:to>
                                        <p:strVal val="visible"/>
                                      </p:to>
                                    </p:set>
                                    <p:animEffect transition="in" filter="strips(downRight)">
                                      <p:cBhvr>
                                        <p:cTn id="21" dur="500"/>
                                        <p:tgtEl>
                                          <p:spTgt spid="137221">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6" fill="hold" grpId="0" nodeType="clickEffect">
                                  <p:stCondLst>
                                    <p:cond delay="0"/>
                                  </p:stCondLst>
                                  <p:childTnLst>
                                    <p:set>
                                      <p:cBhvr>
                                        <p:cTn id="25" dur="1" fill="hold">
                                          <p:stCondLst>
                                            <p:cond delay="0"/>
                                          </p:stCondLst>
                                        </p:cTn>
                                        <p:tgtEl>
                                          <p:spTgt spid="137222"/>
                                        </p:tgtEl>
                                        <p:attrNameLst>
                                          <p:attrName>style.visibility</p:attrName>
                                        </p:attrNameLst>
                                      </p:cBhvr>
                                      <p:to>
                                        <p:strVal val="visible"/>
                                      </p:to>
                                    </p:set>
                                    <p:animEffect transition="in" filter="strips(downRight)">
                                      <p:cBhvr>
                                        <p:cTn id="26" dur="500"/>
                                        <p:tgtEl>
                                          <p:spTgt spid="13722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3" fill="hold" grpId="0" nodeType="clickEffect">
                                  <p:stCondLst>
                                    <p:cond delay="0"/>
                                  </p:stCondLst>
                                  <p:childTnLst>
                                    <p:set>
                                      <p:cBhvr>
                                        <p:cTn id="30" dur="1" fill="hold">
                                          <p:stCondLst>
                                            <p:cond delay="0"/>
                                          </p:stCondLst>
                                        </p:cTn>
                                        <p:tgtEl>
                                          <p:spTgt spid="137223"/>
                                        </p:tgtEl>
                                        <p:attrNameLst>
                                          <p:attrName>style.visibility</p:attrName>
                                        </p:attrNameLst>
                                      </p:cBhvr>
                                      <p:to>
                                        <p:strVal val="visible"/>
                                      </p:to>
                                    </p:set>
                                    <p:animEffect transition="in" filter="strips(upRight)">
                                      <p:cBhvr>
                                        <p:cTn id="31" dur="500"/>
                                        <p:tgtEl>
                                          <p:spTgt spid="13722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4" presetClass="entr" presetSubtype="0" accel="100000" fill="hold" grpId="0" nodeType="clickEffect">
                                  <p:stCondLst>
                                    <p:cond delay="0"/>
                                  </p:stCondLst>
                                  <p:childTnLst>
                                    <p:set>
                                      <p:cBhvr>
                                        <p:cTn id="35" dur="1" fill="hold">
                                          <p:stCondLst>
                                            <p:cond delay="0"/>
                                          </p:stCondLst>
                                        </p:cTn>
                                        <p:tgtEl>
                                          <p:spTgt spid="137224"/>
                                        </p:tgtEl>
                                        <p:attrNameLst>
                                          <p:attrName>style.visibility</p:attrName>
                                        </p:attrNameLst>
                                      </p:cBhvr>
                                      <p:to>
                                        <p:strVal val="visible"/>
                                      </p:to>
                                    </p:set>
                                    <p:anim calcmode="lin" valueType="num">
                                      <p:cBhvr>
                                        <p:cTn id="36" dur="2000" fill="hold"/>
                                        <p:tgtEl>
                                          <p:spTgt spid="137224"/>
                                        </p:tgtEl>
                                        <p:attrNameLst>
                                          <p:attrName>ppt_w</p:attrName>
                                        </p:attrNameLst>
                                      </p:cBhvr>
                                      <p:tavLst>
                                        <p:tav tm="0">
                                          <p:val>
                                            <p:strVal val="#ppt_w*0.05"/>
                                          </p:val>
                                        </p:tav>
                                        <p:tav tm="100000">
                                          <p:val>
                                            <p:strVal val="#ppt_w"/>
                                          </p:val>
                                        </p:tav>
                                      </p:tavLst>
                                    </p:anim>
                                    <p:anim calcmode="lin" valueType="num">
                                      <p:cBhvr>
                                        <p:cTn id="37" dur="2000" fill="hold"/>
                                        <p:tgtEl>
                                          <p:spTgt spid="137224"/>
                                        </p:tgtEl>
                                        <p:attrNameLst>
                                          <p:attrName>ppt_h</p:attrName>
                                        </p:attrNameLst>
                                      </p:cBhvr>
                                      <p:tavLst>
                                        <p:tav tm="0">
                                          <p:val>
                                            <p:strVal val="#ppt_h"/>
                                          </p:val>
                                        </p:tav>
                                        <p:tav tm="100000">
                                          <p:val>
                                            <p:strVal val="#ppt_h"/>
                                          </p:val>
                                        </p:tav>
                                      </p:tavLst>
                                    </p:anim>
                                    <p:anim calcmode="lin" valueType="num">
                                      <p:cBhvr>
                                        <p:cTn id="38" dur="2000" fill="hold"/>
                                        <p:tgtEl>
                                          <p:spTgt spid="137224"/>
                                        </p:tgtEl>
                                        <p:attrNameLst>
                                          <p:attrName>ppt_x</p:attrName>
                                        </p:attrNameLst>
                                      </p:cBhvr>
                                      <p:tavLst>
                                        <p:tav tm="0">
                                          <p:val>
                                            <p:strVal val="#ppt_x-.2"/>
                                          </p:val>
                                        </p:tav>
                                        <p:tav tm="100000">
                                          <p:val>
                                            <p:strVal val="#ppt_x"/>
                                          </p:val>
                                        </p:tav>
                                      </p:tavLst>
                                    </p:anim>
                                    <p:anim calcmode="lin" valueType="num">
                                      <p:cBhvr>
                                        <p:cTn id="39" dur="2000" fill="hold"/>
                                        <p:tgtEl>
                                          <p:spTgt spid="137224"/>
                                        </p:tgtEl>
                                        <p:attrNameLst>
                                          <p:attrName>ppt_y</p:attrName>
                                        </p:attrNameLst>
                                      </p:cBhvr>
                                      <p:tavLst>
                                        <p:tav tm="0">
                                          <p:val>
                                            <p:strVal val="#ppt_y"/>
                                          </p:val>
                                        </p:tav>
                                        <p:tav tm="100000">
                                          <p:val>
                                            <p:strVal val="#ppt_y"/>
                                          </p:val>
                                        </p:tav>
                                      </p:tavLst>
                                    </p:anim>
                                    <p:animEffect transition="in" filter="fade">
                                      <p:cBhvr>
                                        <p:cTn id="40" dur="2000"/>
                                        <p:tgtEl>
                                          <p:spTgt spid="13722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137228"/>
                                        </p:tgtEl>
                                        <p:attrNameLst>
                                          <p:attrName>style.visibility</p:attrName>
                                        </p:attrNameLst>
                                      </p:cBhvr>
                                      <p:to>
                                        <p:strVal val="visible"/>
                                      </p:to>
                                    </p:set>
                                    <p:anim calcmode="lin" valueType="num">
                                      <p:cBhvr>
                                        <p:cTn id="45" dur="2000" fill="hold"/>
                                        <p:tgtEl>
                                          <p:spTgt spid="137228"/>
                                        </p:tgtEl>
                                        <p:attrNameLst>
                                          <p:attrName>ppt_x</p:attrName>
                                        </p:attrNameLst>
                                      </p:cBhvr>
                                      <p:tavLst>
                                        <p:tav tm="0">
                                          <p:val>
                                            <p:strVal val="#ppt_x-.2"/>
                                          </p:val>
                                        </p:tav>
                                        <p:tav tm="100000">
                                          <p:val>
                                            <p:strVal val="#ppt_x"/>
                                          </p:val>
                                        </p:tav>
                                      </p:tavLst>
                                    </p:anim>
                                    <p:anim calcmode="lin" valueType="num">
                                      <p:cBhvr>
                                        <p:cTn id="46" dur="2000" fill="hold"/>
                                        <p:tgtEl>
                                          <p:spTgt spid="137228"/>
                                        </p:tgtEl>
                                        <p:attrNameLst>
                                          <p:attrName>ppt_y</p:attrName>
                                        </p:attrNameLst>
                                      </p:cBhvr>
                                      <p:tavLst>
                                        <p:tav tm="0">
                                          <p:val>
                                            <p:strVal val="#ppt_y"/>
                                          </p:val>
                                        </p:tav>
                                        <p:tav tm="100000">
                                          <p:val>
                                            <p:strVal val="#ppt_y"/>
                                          </p:val>
                                        </p:tav>
                                      </p:tavLst>
                                    </p:anim>
                                    <p:animEffect transition="in" filter="wipe(right)" prLst="gradientSize: 0.1">
                                      <p:cBhvr>
                                        <p:cTn id="47" dur="2000"/>
                                        <p:tgtEl>
                                          <p:spTgt spid="137228"/>
                                        </p:tgtEl>
                                      </p:cBhvr>
                                    </p:animEffect>
                                  </p:childTnLst>
                                </p:cTn>
                              </p:par>
                              <p:par>
                                <p:cTn id="48" presetID="29" presetClass="entr" presetSubtype="0" fill="hold" grpId="0" nodeType="withEffect">
                                  <p:stCondLst>
                                    <p:cond delay="0"/>
                                  </p:stCondLst>
                                  <p:childTnLst>
                                    <p:set>
                                      <p:cBhvr>
                                        <p:cTn id="49" dur="1" fill="hold">
                                          <p:stCondLst>
                                            <p:cond delay="0"/>
                                          </p:stCondLst>
                                        </p:cTn>
                                        <p:tgtEl>
                                          <p:spTgt spid="137225"/>
                                        </p:tgtEl>
                                        <p:attrNameLst>
                                          <p:attrName>style.visibility</p:attrName>
                                        </p:attrNameLst>
                                      </p:cBhvr>
                                      <p:to>
                                        <p:strVal val="visible"/>
                                      </p:to>
                                    </p:set>
                                    <p:anim calcmode="lin" valueType="num">
                                      <p:cBhvr>
                                        <p:cTn id="50" dur="2000" fill="hold"/>
                                        <p:tgtEl>
                                          <p:spTgt spid="137225"/>
                                        </p:tgtEl>
                                        <p:attrNameLst>
                                          <p:attrName>ppt_x</p:attrName>
                                        </p:attrNameLst>
                                      </p:cBhvr>
                                      <p:tavLst>
                                        <p:tav tm="0">
                                          <p:val>
                                            <p:strVal val="#ppt_x-.2"/>
                                          </p:val>
                                        </p:tav>
                                        <p:tav tm="100000">
                                          <p:val>
                                            <p:strVal val="#ppt_x"/>
                                          </p:val>
                                        </p:tav>
                                      </p:tavLst>
                                    </p:anim>
                                    <p:anim calcmode="lin" valueType="num">
                                      <p:cBhvr>
                                        <p:cTn id="51" dur="2000" fill="hold"/>
                                        <p:tgtEl>
                                          <p:spTgt spid="137225"/>
                                        </p:tgtEl>
                                        <p:attrNameLst>
                                          <p:attrName>ppt_y</p:attrName>
                                        </p:attrNameLst>
                                      </p:cBhvr>
                                      <p:tavLst>
                                        <p:tav tm="0">
                                          <p:val>
                                            <p:strVal val="#ppt_y"/>
                                          </p:val>
                                        </p:tav>
                                        <p:tav tm="100000">
                                          <p:val>
                                            <p:strVal val="#ppt_y"/>
                                          </p:val>
                                        </p:tav>
                                      </p:tavLst>
                                    </p:anim>
                                    <p:animEffect transition="in" filter="wipe(right)" prLst="gradientSize: 0.1">
                                      <p:cBhvr>
                                        <p:cTn id="52" dur="2000"/>
                                        <p:tgtEl>
                                          <p:spTgt spid="137225"/>
                                        </p:tgtEl>
                                      </p:cBhvr>
                                    </p:animEffect>
                                  </p:childTnLst>
                                </p:cTn>
                              </p:par>
                              <p:par>
                                <p:cTn id="53" presetID="29" presetClass="entr" presetSubtype="0" fill="hold" grpId="0" nodeType="withEffect">
                                  <p:stCondLst>
                                    <p:cond delay="0"/>
                                  </p:stCondLst>
                                  <p:childTnLst>
                                    <p:set>
                                      <p:cBhvr>
                                        <p:cTn id="54" dur="1" fill="hold">
                                          <p:stCondLst>
                                            <p:cond delay="0"/>
                                          </p:stCondLst>
                                        </p:cTn>
                                        <p:tgtEl>
                                          <p:spTgt spid="137226"/>
                                        </p:tgtEl>
                                        <p:attrNameLst>
                                          <p:attrName>style.visibility</p:attrName>
                                        </p:attrNameLst>
                                      </p:cBhvr>
                                      <p:to>
                                        <p:strVal val="visible"/>
                                      </p:to>
                                    </p:set>
                                    <p:anim calcmode="lin" valueType="num">
                                      <p:cBhvr>
                                        <p:cTn id="55" dur="2000" fill="hold"/>
                                        <p:tgtEl>
                                          <p:spTgt spid="137226"/>
                                        </p:tgtEl>
                                        <p:attrNameLst>
                                          <p:attrName>ppt_x</p:attrName>
                                        </p:attrNameLst>
                                      </p:cBhvr>
                                      <p:tavLst>
                                        <p:tav tm="0">
                                          <p:val>
                                            <p:strVal val="#ppt_x-.2"/>
                                          </p:val>
                                        </p:tav>
                                        <p:tav tm="100000">
                                          <p:val>
                                            <p:strVal val="#ppt_x"/>
                                          </p:val>
                                        </p:tav>
                                      </p:tavLst>
                                    </p:anim>
                                    <p:anim calcmode="lin" valueType="num">
                                      <p:cBhvr>
                                        <p:cTn id="56" dur="2000" fill="hold"/>
                                        <p:tgtEl>
                                          <p:spTgt spid="137226"/>
                                        </p:tgtEl>
                                        <p:attrNameLst>
                                          <p:attrName>ppt_y</p:attrName>
                                        </p:attrNameLst>
                                      </p:cBhvr>
                                      <p:tavLst>
                                        <p:tav tm="0">
                                          <p:val>
                                            <p:strVal val="#ppt_y"/>
                                          </p:val>
                                        </p:tav>
                                        <p:tav tm="100000">
                                          <p:val>
                                            <p:strVal val="#ppt_y"/>
                                          </p:val>
                                        </p:tav>
                                      </p:tavLst>
                                    </p:anim>
                                    <p:animEffect transition="in" filter="wipe(right)" prLst="gradientSize: 0.1">
                                      <p:cBhvr>
                                        <p:cTn id="57" dur="2000"/>
                                        <p:tgtEl>
                                          <p:spTgt spid="137226"/>
                                        </p:tgtEl>
                                      </p:cBhvr>
                                    </p:animEffect>
                                  </p:childTnLst>
                                </p:cTn>
                              </p:par>
                              <p:par>
                                <p:cTn id="58" presetID="29" presetClass="entr" presetSubtype="0" fill="hold" grpId="0" nodeType="withEffect">
                                  <p:stCondLst>
                                    <p:cond delay="0"/>
                                  </p:stCondLst>
                                  <p:childTnLst>
                                    <p:set>
                                      <p:cBhvr>
                                        <p:cTn id="59" dur="1" fill="hold">
                                          <p:stCondLst>
                                            <p:cond delay="0"/>
                                          </p:stCondLst>
                                        </p:cTn>
                                        <p:tgtEl>
                                          <p:spTgt spid="137227"/>
                                        </p:tgtEl>
                                        <p:attrNameLst>
                                          <p:attrName>style.visibility</p:attrName>
                                        </p:attrNameLst>
                                      </p:cBhvr>
                                      <p:to>
                                        <p:strVal val="visible"/>
                                      </p:to>
                                    </p:set>
                                    <p:anim calcmode="lin" valueType="num">
                                      <p:cBhvr>
                                        <p:cTn id="60" dur="2000" fill="hold"/>
                                        <p:tgtEl>
                                          <p:spTgt spid="137227"/>
                                        </p:tgtEl>
                                        <p:attrNameLst>
                                          <p:attrName>ppt_x</p:attrName>
                                        </p:attrNameLst>
                                      </p:cBhvr>
                                      <p:tavLst>
                                        <p:tav tm="0">
                                          <p:val>
                                            <p:strVal val="#ppt_x-.2"/>
                                          </p:val>
                                        </p:tav>
                                        <p:tav tm="100000">
                                          <p:val>
                                            <p:strVal val="#ppt_x"/>
                                          </p:val>
                                        </p:tav>
                                      </p:tavLst>
                                    </p:anim>
                                    <p:anim calcmode="lin" valueType="num">
                                      <p:cBhvr>
                                        <p:cTn id="61" dur="2000" fill="hold"/>
                                        <p:tgtEl>
                                          <p:spTgt spid="137227"/>
                                        </p:tgtEl>
                                        <p:attrNameLst>
                                          <p:attrName>ppt_y</p:attrName>
                                        </p:attrNameLst>
                                      </p:cBhvr>
                                      <p:tavLst>
                                        <p:tav tm="0">
                                          <p:val>
                                            <p:strVal val="#ppt_y"/>
                                          </p:val>
                                        </p:tav>
                                        <p:tav tm="100000">
                                          <p:val>
                                            <p:strVal val="#ppt_y"/>
                                          </p:val>
                                        </p:tav>
                                      </p:tavLst>
                                    </p:anim>
                                    <p:animEffect transition="in" filter="wipe(right)" prLst="gradientSize: 0.1">
                                      <p:cBhvr>
                                        <p:cTn id="62" dur="2000"/>
                                        <p:tgtEl>
                                          <p:spTgt spid="13722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9" presetClass="entr" presetSubtype="0" fill="hold" grpId="0" nodeType="clickEffect">
                                  <p:stCondLst>
                                    <p:cond delay="0"/>
                                  </p:stCondLst>
                                  <p:childTnLst>
                                    <p:set>
                                      <p:cBhvr>
                                        <p:cTn id="66" dur="1" fill="hold">
                                          <p:stCondLst>
                                            <p:cond delay="0"/>
                                          </p:stCondLst>
                                        </p:cTn>
                                        <p:tgtEl>
                                          <p:spTgt spid="137229"/>
                                        </p:tgtEl>
                                        <p:attrNameLst>
                                          <p:attrName>style.visibility</p:attrName>
                                        </p:attrNameLst>
                                      </p:cBhvr>
                                      <p:to>
                                        <p:strVal val="visible"/>
                                      </p:to>
                                    </p:set>
                                    <p:anim calcmode="lin" valueType="num">
                                      <p:cBhvr>
                                        <p:cTn id="67" dur="1000" fill="hold"/>
                                        <p:tgtEl>
                                          <p:spTgt spid="137229"/>
                                        </p:tgtEl>
                                        <p:attrNameLst>
                                          <p:attrName>ppt_x</p:attrName>
                                        </p:attrNameLst>
                                      </p:cBhvr>
                                      <p:tavLst>
                                        <p:tav tm="0">
                                          <p:val>
                                            <p:strVal val="#ppt_x-.2"/>
                                          </p:val>
                                        </p:tav>
                                        <p:tav tm="100000">
                                          <p:val>
                                            <p:strVal val="#ppt_x"/>
                                          </p:val>
                                        </p:tav>
                                      </p:tavLst>
                                    </p:anim>
                                    <p:anim calcmode="lin" valueType="num">
                                      <p:cBhvr>
                                        <p:cTn id="68" dur="1000" fill="hold"/>
                                        <p:tgtEl>
                                          <p:spTgt spid="137229"/>
                                        </p:tgtEl>
                                        <p:attrNameLst>
                                          <p:attrName>ppt_y</p:attrName>
                                        </p:attrNameLst>
                                      </p:cBhvr>
                                      <p:tavLst>
                                        <p:tav tm="0">
                                          <p:val>
                                            <p:strVal val="#ppt_y"/>
                                          </p:val>
                                        </p:tav>
                                        <p:tav tm="100000">
                                          <p:val>
                                            <p:strVal val="#ppt_y"/>
                                          </p:val>
                                        </p:tav>
                                      </p:tavLst>
                                    </p:anim>
                                    <p:animEffect transition="in" filter="wipe(right)" prLst="gradientSize: 0.1">
                                      <p:cBhvr>
                                        <p:cTn id="69" dur="1000"/>
                                        <p:tgtEl>
                                          <p:spTgt spid="137229"/>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1" presetClass="entr" presetSubtype="4" fill="hold" nodeType="clickEffect">
                                  <p:stCondLst>
                                    <p:cond delay="0"/>
                                  </p:stCondLst>
                                  <p:childTnLst>
                                    <p:set>
                                      <p:cBhvr>
                                        <p:cTn id="73" dur="1" fill="hold">
                                          <p:stCondLst>
                                            <p:cond delay="0"/>
                                          </p:stCondLst>
                                        </p:cTn>
                                        <p:tgtEl>
                                          <p:spTgt spid="137230">
                                            <p:txEl>
                                              <p:pRg st="0" end="0"/>
                                            </p:txEl>
                                          </p:spTgt>
                                        </p:tgtEl>
                                        <p:attrNameLst>
                                          <p:attrName>style.visibility</p:attrName>
                                        </p:attrNameLst>
                                      </p:cBhvr>
                                      <p:to>
                                        <p:strVal val="visible"/>
                                      </p:to>
                                    </p:set>
                                    <p:animEffect transition="in" filter="wheel(4)">
                                      <p:cBhvr>
                                        <p:cTn id="74" dur="2000"/>
                                        <p:tgtEl>
                                          <p:spTgt spid="1372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p:bldP spid="137219" grpId="0"/>
      <p:bldP spid="137222" grpId="0"/>
      <p:bldP spid="137223" grpId="0"/>
      <p:bldP spid="137224" grpId="0"/>
      <p:bldP spid="137225" grpId="0"/>
      <p:bldP spid="137226" grpId="0"/>
      <p:bldP spid="137227" grpId="0"/>
      <p:bldP spid="137228" grpId="0"/>
      <p:bldP spid="137229" grpId="0"/>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230</a:t>
            </a:fld>
            <a:endParaRPr lang="en-US" altLang="id-ID"/>
          </a:p>
        </p:txBody>
      </p:sp>
      <p:pic>
        <p:nvPicPr>
          <p:cNvPr id="20482" name="Picture 2" descr="8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637" y="155745"/>
            <a:ext cx="3865563" cy="5857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112218" y="1143000"/>
            <a:ext cx="2881964" cy="4093428"/>
          </a:xfrm>
          <a:prstGeom prst="rect">
            <a:avLst/>
          </a:prstGeom>
        </p:spPr>
        <p:txBody>
          <a:bodyPr wrap="square">
            <a:spAutoFit/>
          </a:bodyPr>
          <a:lstStyle/>
          <a:p>
            <a:pPr algn="ctr">
              <a:spcAft>
                <a:spcPts val="0"/>
              </a:spcAft>
            </a:pPr>
            <a:r>
              <a:rPr lang="en-US" dirty="0" err="1" smtClean="0">
                <a:latin typeface="Tempus Sans ITC" panose="04020404030D07020202" pitchFamily="82" charset="0"/>
                <a:ea typeface="Times New Roman" panose="02020603050405020304" pitchFamily="18" charset="0"/>
              </a:rPr>
              <a:t>Gambar</a:t>
            </a:r>
            <a:r>
              <a:rPr lang="en-US" dirty="0" smtClean="0">
                <a:latin typeface="Tempus Sans ITC" panose="04020404030D07020202" pitchFamily="82" charset="0"/>
                <a:ea typeface="Times New Roman" panose="02020603050405020304" pitchFamily="18" charset="0"/>
              </a:rPr>
              <a:t> 8.14. </a:t>
            </a:r>
            <a:r>
              <a:rPr lang="en-US" dirty="0" err="1" smtClean="0">
                <a:latin typeface="Tempus Sans ITC" panose="04020404030D07020202" pitchFamily="82" charset="0"/>
                <a:ea typeface="Times New Roman" panose="02020603050405020304" pitchFamily="18" charset="0"/>
              </a:rPr>
              <a:t>Proteksi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diferensial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tanah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bank </a:t>
            </a:r>
            <a:r>
              <a:rPr lang="en-US" dirty="0" err="1" smtClean="0">
                <a:latin typeface="Tempus Sans ITC" panose="04020404030D07020202" pitchFamily="82" charset="0"/>
                <a:ea typeface="Times New Roman" panose="02020603050405020304" pitchFamily="18" charset="0"/>
              </a:rPr>
              <a:t>transformator</a:t>
            </a:r>
            <a:r>
              <a:rPr lang="en-US" dirty="0" smtClean="0">
                <a:latin typeface="Tempus Sans ITC" panose="04020404030D07020202" pitchFamily="82" charset="0"/>
                <a:ea typeface="Times New Roman" panose="02020603050405020304" pitchFamily="18" charset="0"/>
              </a:rPr>
              <a:t> delta –</a:t>
            </a:r>
            <a:r>
              <a:rPr lang="en-US" dirty="0" err="1" smtClean="0">
                <a:latin typeface="Tempus Sans ITC" panose="04020404030D07020202" pitchFamily="82" charset="0"/>
                <a:ea typeface="Times New Roman" panose="02020603050405020304" pitchFamily="18" charset="0"/>
              </a:rPr>
              <a:t>wyei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ditanahkan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menggunakan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lebih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berarah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dengan</a:t>
            </a:r>
            <a:r>
              <a:rPr lang="en-US" dirty="0" smtClean="0">
                <a:latin typeface="Tempus Sans ITC" panose="04020404030D07020202" pitchFamily="82" charset="0"/>
                <a:ea typeface="Times New Roman" panose="02020603050405020304" pitchFamily="18" charset="0"/>
              </a:rPr>
              <a:t> CT bantu: (a). </a:t>
            </a:r>
            <a:r>
              <a:rPr lang="en-US" dirty="0" err="1" smtClean="0">
                <a:latin typeface="Tempus Sans ITC" panose="04020404030D07020202" pitchFamily="82" charset="0"/>
                <a:ea typeface="Times New Roman" panose="02020603050405020304" pitchFamily="18" charset="0"/>
              </a:rPr>
              <a:t>Aliran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urutan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nol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tanah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eksternal</a:t>
            </a:r>
            <a:r>
              <a:rPr lang="en-US" dirty="0" smtClean="0">
                <a:latin typeface="Tempus Sans ITC" panose="04020404030D07020202" pitchFamily="82" charset="0"/>
                <a:ea typeface="Times New Roman" panose="02020603050405020304" pitchFamily="18" charset="0"/>
              </a:rPr>
              <a:t>;  (b). </a:t>
            </a:r>
            <a:r>
              <a:rPr lang="en-US" dirty="0" err="1" smtClean="0">
                <a:latin typeface="Tempus Sans ITC" panose="04020404030D07020202" pitchFamily="82" charset="0"/>
                <a:ea typeface="Times New Roman" panose="02020603050405020304" pitchFamily="18" charset="0"/>
              </a:rPr>
              <a:t>Contoh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aliran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urutan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nol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tanahn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berarah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eksternal</a:t>
            </a:r>
            <a:endParaRPr lang="en-US"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7569337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231</a:t>
            </a:fld>
            <a:endParaRPr lang="en-US" altLang="id-ID"/>
          </a:p>
        </p:txBody>
      </p:sp>
      <p:sp>
        <p:nvSpPr>
          <p:cNvPr id="2" name="Rectangle 1"/>
          <p:cNvSpPr/>
          <p:nvPr/>
        </p:nvSpPr>
        <p:spPr>
          <a:xfrm>
            <a:off x="457200" y="457200"/>
            <a:ext cx="8382000" cy="2862322"/>
          </a:xfrm>
          <a:prstGeom prst="rect">
            <a:avLst/>
          </a:prstGeom>
        </p:spPr>
        <p:txBody>
          <a:bodyPr wrap="square">
            <a:spAutoFit/>
          </a:bodyPr>
          <a:lstStyle/>
          <a:p>
            <a:pPr algn="just">
              <a:spcAft>
                <a:spcPts val="0"/>
              </a:spcAft>
            </a:pPr>
            <a:r>
              <a:rPr lang="en-US" dirty="0" err="1" smtClean="0">
                <a:latin typeface="Tempus Sans ITC" panose="04020404030D07020202" pitchFamily="82" charset="0"/>
                <a:ea typeface="Times New Roman" panose="02020603050405020304" pitchFamily="18" charset="0"/>
              </a:rPr>
              <a:t>Apabila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tanah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disuplai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dari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sistem</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rPr>
              <a:t> internal,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product </a:t>
            </a:r>
            <a:r>
              <a:rPr lang="en-US" dirty="0" err="1" smtClean="0">
                <a:latin typeface="Tempus Sans ITC" panose="04020404030D07020202" pitchFamily="82" charset="0"/>
                <a:ea typeface="Times New Roman" panose="02020603050405020304" pitchFamily="18" charset="0"/>
              </a:rPr>
              <a:t>dapat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diterapkan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dengan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salah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satu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koil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dihubungkan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melewati</a:t>
            </a:r>
            <a:r>
              <a:rPr lang="en-US" dirty="0" smtClean="0">
                <a:latin typeface="Tempus Sans ITC" panose="04020404030D07020202" pitchFamily="82" charset="0"/>
                <a:ea typeface="Times New Roman" panose="02020603050405020304" pitchFamily="18" charset="0"/>
              </a:rPr>
              <a:t> CT </a:t>
            </a:r>
            <a:r>
              <a:rPr lang="en-US" dirty="0" err="1" smtClean="0">
                <a:latin typeface="Tempus Sans ITC" panose="04020404030D07020202" pitchFamily="82" charset="0"/>
                <a:ea typeface="Times New Roman" panose="02020603050405020304" pitchFamily="18" charset="0"/>
              </a:rPr>
              <a:t>jaringan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koil</a:t>
            </a:r>
            <a:r>
              <a:rPr lang="en-US" dirty="0" smtClean="0">
                <a:latin typeface="Tempus Sans ITC" panose="04020404030D07020202" pitchFamily="82" charset="0"/>
                <a:ea typeface="Times New Roman" panose="02020603050405020304" pitchFamily="18" charset="0"/>
              </a:rPr>
              <a:t> lain </a:t>
            </a:r>
            <a:r>
              <a:rPr lang="en-US" dirty="0" err="1" smtClean="0">
                <a:latin typeface="Tempus Sans ITC" panose="04020404030D07020202" pitchFamily="82" charset="0"/>
                <a:ea typeface="Times New Roman" panose="02020603050405020304" pitchFamily="18" charset="0"/>
              </a:rPr>
              <a:t>dihubungkan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a:t>
            </a:r>
            <a:r>
              <a:rPr lang="en-US" dirty="0" smtClean="0">
                <a:latin typeface="Tempus Sans ITC" panose="04020404030D07020202" pitchFamily="82" charset="0"/>
                <a:ea typeface="Times New Roman" panose="02020603050405020304" pitchFamily="18" charset="0"/>
              </a:rPr>
              <a:t> CT </a:t>
            </a:r>
            <a:r>
              <a:rPr lang="en-US" dirty="0" err="1" smtClean="0">
                <a:latin typeface="Tempus Sans ITC" panose="04020404030D07020202" pitchFamily="82" charset="0"/>
                <a:ea typeface="Times New Roman" panose="02020603050405020304" pitchFamily="18" charset="0"/>
              </a:rPr>
              <a:t>netral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tanpa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bantu. </a:t>
            </a:r>
            <a:r>
              <a:rPr lang="en-US" dirty="0" err="1" smtClean="0">
                <a:latin typeface="Tempus Sans ITC" panose="04020404030D07020202" pitchFamily="82" charset="0"/>
                <a:ea typeface="Times New Roman" panose="02020603050405020304" pitchFamily="18" charset="0"/>
              </a:rPr>
              <a:t>Sebagaimana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tertera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telah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dikemukakan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dapat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beroperasi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dengan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perbedaan</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besar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unjuk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kerja</a:t>
            </a:r>
            <a:r>
              <a:rPr lang="en-US" dirty="0" smtClean="0">
                <a:latin typeface="Tempus Sans ITC" panose="04020404030D07020202" pitchFamily="82" charset="0"/>
                <a:ea typeface="Times New Roman" panose="02020603050405020304" pitchFamily="18" charset="0"/>
              </a:rPr>
              <a:t> CT.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lebih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berarah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dapat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dihubungkan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hanya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CT </a:t>
            </a:r>
            <a:r>
              <a:rPr lang="en-US" dirty="0" err="1" smtClean="0">
                <a:latin typeface="Tempus Sans ITC" panose="04020404030D07020202" pitchFamily="82" charset="0"/>
                <a:ea typeface="Times New Roman" panose="02020603050405020304" pitchFamily="18" charset="0"/>
              </a:rPr>
              <a:t>jaringan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dapat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beroperasi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saat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terjadi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bank </a:t>
            </a:r>
            <a:r>
              <a:rPr lang="en-US" dirty="0" err="1" smtClean="0">
                <a:latin typeface="Tempus Sans ITC" panose="04020404030D07020202" pitchFamily="82" charset="0"/>
                <a:ea typeface="Times New Roman" panose="02020603050405020304" pitchFamily="18" charset="0"/>
              </a:rPr>
              <a:t>transformator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tanpa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hubungan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ctnetral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Dalam</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banyak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kasus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penyambungan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cara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terakhir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tidak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memberikan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sensitivitas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tinggi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karena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sumber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tanah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jauh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umumnya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terlampau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lemah</a:t>
            </a:r>
            <a:r>
              <a:rPr lang="en-US" dirty="0" smtClean="0">
                <a:latin typeface="Tempus Sans ITC" panose="04020404030D07020202" pitchFamily="82" charset="0"/>
                <a:ea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05576967"/>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232</a:t>
            </a:fld>
            <a:endParaRPr lang="en-US" altLang="id-ID"/>
          </a:p>
        </p:txBody>
      </p:sp>
      <p:pic>
        <p:nvPicPr>
          <p:cNvPr id="21506" name="Picture 2" descr="8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8864" y="196818"/>
            <a:ext cx="3632735" cy="655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486400" y="990600"/>
            <a:ext cx="2590800" cy="5093702"/>
          </a:xfrm>
          <a:prstGeom prst="rect">
            <a:avLst/>
          </a:prstGeom>
        </p:spPr>
        <p:txBody>
          <a:bodyPr wrap="square">
            <a:spAutoFit/>
          </a:bodyPr>
          <a:lstStyle/>
          <a:p>
            <a:pPr algn="ctr">
              <a:spcAft>
                <a:spcPts val="600"/>
              </a:spcAft>
            </a:pPr>
            <a:r>
              <a:rPr lang="en-US" cap="all" dirty="0" err="1">
                <a:latin typeface="Tempus Sans ITC" panose="04020404030D07020202" pitchFamily="82" charset="0"/>
                <a:ea typeface="Times New Roman" panose="02020603050405020304" pitchFamily="18" charset="0"/>
              </a:rPr>
              <a:t>Gambar</a:t>
            </a:r>
            <a:r>
              <a:rPr lang="en-US" cap="all" dirty="0">
                <a:latin typeface="Tempus Sans ITC" panose="04020404030D07020202" pitchFamily="82" charset="0"/>
                <a:ea typeface="Times New Roman" panose="02020603050405020304" pitchFamily="18" charset="0"/>
              </a:rPr>
              <a:t> 8.15</a:t>
            </a:r>
            <a:r>
              <a:rPr lang="en-US" cap="all" dirty="0" smtClean="0">
                <a:latin typeface="Tempus Sans ITC" panose="04020404030D07020202" pitchFamily="82" charset="0"/>
                <a:ea typeface="Times New Roman" panose="02020603050405020304" pitchFamily="18" charset="0"/>
              </a:rPr>
              <a:t>.</a:t>
            </a:r>
          </a:p>
          <a:p>
            <a:pPr algn="ctr">
              <a:spcAft>
                <a:spcPts val="600"/>
              </a:spcAft>
            </a:pPr>
            <a:r>
              <a:rPr lang="en-US" cap="all"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Operasi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sistem</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diferensial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gambar</a:t>
            </a:r>
            <a:r>
              <a:rPr lang="en-US" dirty="0" smtClean="0">
                <a:latin typeface="Tempus Sans ITC" panose="04020404030D07020202" pitchFamily="82" charset="0"/>
                <a:ea typeface="Times New Roman" panose="02020603050405020304" pitchFamily="18" charset="0"/>
              </a:rPr>
              <a:t> 8.14: (a).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urutan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nol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mengalir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rPr>
              <a:t> internal; (b). </a:t>
            </a:r>
            <a:r>
              <a:rPr lang="en-US" dirty="0" err="1" smtClean="0">
                <a:latin typeface="Tempus Sans ITC" panose="04020404030D07020202" pitchFamily="82" charset="0"/>
                <a:ea typeface="Times New Roman" panose="02020603050405020304" pitchFamily="18" charset="0"/>
              </a:rPr>
              <a:t>Contoh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aliran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urutan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nol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tanah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inertal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dengan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line </a:t>
            </a:r>
            <a:r>
              <a:rPr lang="en-US" dirty="0" err="1" smtClean="0">
                <a:latin typeface="Tempus Sans ITC" panose="04020404030D07020202" pitchFamily="82" charset="0"/>
                <a:ea typeface="Times New Roman" panose="02020603050405020304" pitchFamily="18" charset="0"/>
              </a:rPr>
              <a:t>nol</a:t>
            </a:r>
            <a:r>
              <a:rPr lang="en-US" dirty="0" smtClean="0">
                <a:latin typeface="Tempus Sans ITC" panose="04020404030D07020202" pitchFamily="82" charset="0"/>
                <a:ea typeface="Times New Roman" panose="02020603050405020304" pitchFamily="18" charset="0"/>
              </a:rPr>
              <a:t>; (c). </a:t>
            </a:r>
            <a:r>
              <a:rPr lang="en-US" dirty="0" err="1" smtClean="0">
                <a:latin typeface="Tempus Sans ITC" panose="04020404030D07020202" pitchFamily="82" charset="0"/>
                <a:ea typeface="Times New Roman" panose="02020603050405020304" pitchFamily="18" charset="0"/>
              </a:rPr>
              <a:t>Contoh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aliran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urutan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nol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tanah</a:t>
            </a:r>
            <a:r>
              <a:rPr lang="en-US" dirty="0" smtClean="0">
                <a:latin typeface="Tempus Sans ITC" panose="04020404030D07020202" pitchFamily="82" charset="0"/>
                <a:ea typeface="Times New Roman" panose="02020603050405020304" pitchFamily="18" charset="0"/>
              </a:rPr>
              <a:t> internal </a:t>
            </a:r>
            <a:r>
              <a:rPr lang="en-US" dirty="0" err="1" smtClean="0">
                <a:latin typeface="Tempus Sans ITC" panose="04020404030D07020202" pitchFamily="82" charset="0"/>
                <a:ea typeface="Times New Roman" panose="02020603050405020304" pitchFamily="18" charset="0"/>
              </a:rPr>
              <a:t>dengan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line </a:t>
            </a:r>
            <a:r>
              <a:rPr lang="en-US" dirty="0" err="1" smtClean="0">
                <a:latin typeface="Tempus Sans ITC" panose="04020404030D07020202" pitchFamily="82" charset="0"/>
                <a:ea typeface="Times New Roman" panose="02020603050405020304" pitchFamily="18" charset="0"/>
              </a:rPr>
              <a:t>tidak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sama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dengan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nol</a:t>
            </a:r>
            <a:endParaRPr lang="en-US"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96844775"/>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233</a:t>
            </a:fld>
            <a:endParaRPr lang="en-US" altLang="id-ID"/>
          </a:p>
        </p:txBody>
      </p:sp>
      <p:sp>
        <p:nvSpPr>
          <p:cNvPr id="2" name="Rectangle 1"/>
          <p:cNvSpPr/>
          <p:nvPr/>
        </p:nvSpPr>
        <p:spPr>
          <a:xfrm>
            <a:off x="296779" y="228600"/>
            <a:ext cx="6248400" cy="707886"/>
          </a:xfrm>
          <a:prstGeom prst="rect">
            <a:avLst/>
          </a:prstGeom>
        </p:spPr>
        <p:txBody>
          <a:bodyPr wrap="square">
            <a:spAutoFit/>
          </a:bodyPr>
          <a:lstStyle/>
          <a:p>
            <a:pPr marL="342265" indent="-342265" algn="just">
              <a:spcAft>
                <a:spcPts val="0"/>
              </a:spcAft>
              <a:tabLst>
                <a:tab pos="342900" algn="l"/>
              </a:tabLst>
            </a:pPr>
            <a:r>
              <a:rPr lang="en-US" b="1" cap="all" dirty="0">
                <a:latin typeface="Tempus Sans ITC" panose="04020404030D07020202" pitchFamily="82" charset="0"/>
                <a:ea typeface="Times New Roman" panose="02020603050405020304" pitchFamily="18" charset="0"/>
              </a:rPr>
              <a:t>8.18   PROTEKSI BANK TRANSFORMATOR DENGAN</a:t>
            </a:r>
            <a:endParaRPr lang="en-US" sz="1100" b="1" cap="all" dirty="0">
              <a:latin typeface="Times New Roman" panose="02020603050405020304" pitchFamily="18" charset="0"/>
              <a:ea typeface="Times New Roman" panose="02020603050405020304" pitchFamily="18" charset="0"/>
            </a:endParaRPr>
          </a:p>
          <a:p>
            <a:pPr marL="342265" indent="-342265" algn="just">
              <a:spcAft>
                <a:spcPts val="0"/>
              </a:spcAft>
              <a:tabLst>
                <a:tab pos="342900" algn="l"/>
              </a:tabLst>
            </a:pPr>
            <a:r>
              <a:rPr lang="en-US" b="1" cap="all" dirty="0">
                <a:latin typeface="Tempus Sans ITC" panose="04020404030D07020202" pitchFamily="82" charset="0"/>
                <a:ea typeface="Times New Roman" panose="02020603050405020304" pitchFamily="18" charset="0"/>
              </a:rPr>
              <a:t>          PENGGESER FASA TERKENDALI</a:t>
            </a:r>
            <a:endParaRPr lang="en-US" sz="1100"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533400" y="990600"/>
            <a:ext cx="8153400" cy="2862322"/>
          </a:xfrm>
          <a:prstGeom prst="rect">
            <a:avLst/>
          </a:prstGeom>
        </p:spPr>
        <p:txBody>
          <a:bodyPr wrap="square">
            <a:spAutoFit/>
          </a:bodyPr>
          <a:lstStyle/>
          <a:p>
            <a:pPr algn="just">
              <a:spcAft>
                <a:spcPts val="0"/>
              </a:spcAft>
            </a:pPr>
            <a:r>
              <a:rPr lang="en-US" dirty="0" err="1" smtClean="0">
                <a:latin typeface="Tempus Sans ITC" panose="04020404030D07020202" pitchFamily="82" charset="0"/>
                <a:ea typeface="Times New Roman" panose="02020603050405020304" pitchFamily="18" charset="0"/>
              </a:rPr>
              <a:t>Transformator</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dilengkapi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dengan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kendali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pergeseran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fasa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didesain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digunakan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pemindahan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dua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sistem</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tenaga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Desainnya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komplek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khusus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penggunaan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tertentu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Proteksi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diferensial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sukar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atau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hampir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tidak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mungkin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dipakai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sistem</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seperti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sehingga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digerakkan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oleh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tekanan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atau</a:t>
            </a:r>
            <a:r>
              <a:rPr lang="en-US" dirty="0" smtClean="0">
                <a:latin typeface="Tempus Sans ITC" panose="04020404030D07020202" pitchFamily="82" charset="0"/>
                <a:ea typeface="Times New Roman" panose="02020603050405020304" pitchFamily="18" charset="0"/>
              </a:rPr>
              <a:t> gas </a:t>
            </a:r>
            <a:r>
              <a:rPr lang="en-US" dirty="0" err="1" smtClean="0">
                <a:latin typeface="Tempus Sans ITC" panose="04020404030D07020202" pitchFamily="82" charset="0"/>
                <a:ea typeface="Times New Roman" panose="02020603050405020304" pitchFamily="18" charset="0"/>
              </a:rPr>
              <a:t>digunakan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melayani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proteksi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jaringan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dengan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cadangan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menggunakan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lebih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Bilamana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dimungkinkan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penggunaan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diferensial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mungkin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dibutuhkan</a:t>
            </a:r>
            <a:r>
              <a:rPr lang="en-US" dirty="0" smtClean="0">
                <a:latin typeface="Tempus Sans ITC" panose="04020404030D07020202" pitchFamily="82" charset="0"/>
                <a:ea typeface="Times New Roman" panose="02020603050405020304" pitchFamily="18" charset="0"/>
              </a:rPr>
              <a:t> CT yang </a:t>
            </a:r>
            <a:r>
              <a:rPr lang="en-US" dirty="0" err="1" smtClean="0">
                <a:latin typeface="Tempus Sans ITC" panose="04020404030D07020202" pitchFamily="82" charset="0"/>
                <a:ea typeface="Times New Roman" panose="02020603050405020304" pitchFamily="18" charset="0"/>
              </a:rPr>
              <a:t>diinstal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didalam</a:t>
            </a:r>
            <a:r>
              <a:rPr lang="en-US" dirty="0" smtClean="0">
                <a:latin typeface="Tempus Sans ITC" panose="04020404030D07020202" pitchFamily="82" charset="0"/>
                <a:ea typeface="Times New Roman" panose="02020603050405020304" pitchFamily="18" charset="0"/>
              </a:rPr>
              <a:t> unit </a:t>
            </a:r>
            <a:r>
              <a:rPr lang="en-US" dirty="0" err="1" smtClean="0">
                <a:latin typeface="Tempus Sans ITC" panose="04020404030D07020202" pitchFamily="82" charset="0"/>
                <a:ea typeface="Times New Roman" panose="02020603050405020304" pitchFamily="18" charset="0"/>
              </a:rPr>
              <a:t>tersebut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jadi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proteksi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sudah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menjadi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rencana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bagian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dari</a:t>
            </a:r>
            <a:r>
              <a:rPr lang="en-US" dirty="0" smtClean="0">
                <a:latin typeface="Tempus Sans ITC" panose="04020404030D07020202" pitchFamily="82" charset="0"/>
                <a:ea typeface="Times New Roman" panose="02020603050405020304" pitchFamily="18" charset="0"/>
              </a:rPr>
              <a:t> unit </a:t>
            </a:r>
            <a:r>
              <a:rPr lang="en-US" dirty="0" err="1" smtClean="0">
                <a:latin typeface="Tempus Sans ITC" panose="04020404030D07020202" pitchFamily="82" charset="0"/>
                <a:ea typeface="Times New Roman" panose="02020603050405020304" pitchFamily="18" charset="0"/>
              </a:rPr>
              <a:t>tersebut</a:t>
            </a:r>
            <a:r>
              <a:rPr lang="en-US" dirty="0" smtClean="0">
                <a:latin typeface="Tempus Sans ITC" panose="04020404030D07020202" pitchFamily="82" charset="0"/>
                <a:ea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304800" y="4095690"/>
            <a:ext cx="6400800" cy="400110"/>
          </a:xfrm>
          <a:prstGeom prst="rect">
            <a:avLst/>
          </a:prstGeom>
        </p:spPr>
        <p:txBody>
          <a:bodyPr wrap="square">
            <a:spAutoFit/>
          </a:bodyPr>
          <a:lstStyle/>
          <a:p>
            <a:pPr algn="just">
              <a:spcAft>
                <a:spcPts val="0"/>
              </a:spcAft>
            </a:pPr>
            <a:r>
              <a:rPr lang="en-US" b="1" cap="all" dirty="0">
                <a:latin typeface="Tempus Sans ITC" panose="04020404030D07020202" pitchFamily="82" charset="0"/>
                <a:ea typeface="Times New Roman" panose="02020603050405020304" pitchFamily="18" charset="0"/>
              </a:rPr>
              <a:t>8. 19  PROTEKSI ARUS LEBIH PADA TRANSFORMATOR</a:t>
            </a:r>
            <a:endParaRPr lang="en-US" b="1" cap="all"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600777" y="4452627"/>
            <a:ext cx="8534400" cy="1631216"/>
          </a:xfrm>
          <a:prstGeom prst="rect">
            <a:avLst/>
          </a:prstGeom>
        </p:spPr>
        <p:txBody>
          <a:bodyPr wrap="square">
            <a:spAutoFit/>
          </a:bodyPr>
          <a:lstStyle/>
          <a:p>
            <a:r>
              <a:rPr lang="en-US" dirty="0" err="1">
                <a:latin typeface="Tempus Sans ITC" panose="04020404030D07020202" pitchFamily="82" charset="0"/>
                <a:ea typeface="Times New Roman" panose="02020603050405020304" pitchFamily="18" charset="0"/>
                <a:cs typeface="Times New Roman" panose="02020603050405020304" pitchFamily="18" charset="0"/>
              </a:rPr>
              <a:t>Proteksi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lebih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gangguan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fasa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atau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gangguan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tanah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umum</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digunakan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Transformator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Proteksi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ini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dipakai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sebagai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proteksi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utama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Transformator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kecil</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atau</a:t>
            </a:r>
            <a:r>
              <a:rPr lang="en-US" dirty="0">
                <a:latin typeface="Tempus Sans ITC" panose="04020404030D07020202" pitchFamily="82" charset="0"/>
                <a:ea typeface="Times New Roman" panose="02020603050405020304" pitchFamily="18" charset="0"/>
                <a:cs typeface="Times New Roman" panose="02020603050405020304" pitchFamily="18" charset="0"/>
              </a:rPr>
              <a:t> unit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Transformator</a:t>
            </a:r>
            <a:r>
              <a:rPr lang="en-US" dirty="0">
                <a:latin typeface="Tempus Sans ITC" panose="04020404030D07020202" pitchFamily="82" charset="0"/>
                <a:ea typeface="Times New Roman" panose="02020603050405020304" pitchFamily="18" charset="0"/>
                <a:cs typeface="Times New Roman" panose="02020603050405020304" pitchFamily="18" charset="0"/>
              </a:rPr>
              <a:t> lain yang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tidak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menggunakan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proteksi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diferensial</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atau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sebagai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proteksi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cadangan</a:t>
            </a:r>
            <a:r>
              <a:rPr lang="en-US" dirty="0">
                <a:latin typeface="Tempus Sans ITC" panose="04020404030D07020202" pitchFamily="82" charset="0"/>
                <a:ea typeface="Times New Roman" panose="02020603050405020304" pitchFamily="18" charset="0"/>
                <a:cs typeface="Times New Roman" panose="02020603050405020304" pitchFamily="18" charset="0"/>
              </a:rPr>
              <a:t> unit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Transformator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besar</a:t>
            </a:r>
            <a:r>
              <a:rPr lang="en-US" dirty="0">
                <a:latin typeface="Tempus Sans ITC" panose="04020404030D07020202" pitchFamily="82" charset="0"/>
                <a:ea typeface="Times New Roman" panose="02020603050405020304" pitchFamily="18" charset="0"/>
                <a:cs typeface="Times New Roman" panose="02020603050405020304" pitchFamily="18" charset="0"/>
              </a:rPr>
              <a:t> yang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diproteksi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Diferensial</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272177271"/>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234</a:t>
            </a:fld>
            <a:endParaRPr lang="en-US" altLang="id-ID"/>
          </a:p>
        </p:txBody>
      </p:sp>
      <p:sp>
        <p:nvSpPr>
          <p:cNvPr id="2" name="Rectangle 1"/>
          <p:cNvSpPr/>
          <p:nvPr/>
        </p:nvSpPr>
        <p:spPr>
          <a:xfrm>
            <a:off x="381000" y="228600"/>
            <a:ext cx="8382000" cy="2308324"/>
          </a:xfrm>
          <a:prstGeom prst="rect">
            <a:avLst/>
          </a:prstGeom>
        </p:spPr>
        <p:txBody>
          <a:bodyPr wrap="square">
            <a:spAutoFit/>
          </a:bodyPr>
          <a:lstStyle/>
          <a:p>
            <a:pPr algn="just">
              <a:spcAft>
                <a:spcPts val="0"/>
              </a:spcAft>
            </a:pPr>
            <a:r>
              <a:rPr lang="en-US" sz="1800" dirty="0" err="1" smtClean="0">
                <a:latin typeface="Tempus Sans ITC" panose="04020404030D07020202" pitchFamily="82" charset="0"/>
                <a:ea typeface="Times New Roman" panose="02020603050405020304" pitchFamily="18" charset="0"/>
              </a:rPr>
              <a:t>Untuk</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transformator</a:t>
            </a:r>
            <a:r>
              <a:rPr lang="en-US" sz="1800" dirty="0" smtClean="0">
                <a:latin typeface="Tempus Sans ITC" panose="04020404030D07020202" pitchFamily="82" charset="0"/>
                <a:ea typeface="Times New Roman" panose="02020603050405020304" pitchFamily="18" charset="0"/>
              </a:rPr>
              <a:t> 10 MVA </a:t>
            </a:r>
            <a:r>
              <a:rPr lang="en-US" sz="1800" dirty="0" err="1" smtClean="0">
                <a:latin typeface="Tempus Sans ITC" panose="04020404030D07020202" pitchFamily="82" charset="0"/>
                <a:ea typeface="Times New Roman" panose="02020603050405020304" pitchFamily="18" charset="0"/>
              </a:rPr>
              <a:t>atau</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dibawahnya</a:t>
            </a:r>
            <a:r>
              <a:rPr lang="en-US" sz="1800" dirty="0" smtClean="0">
                <a:latin typeface="Tempus Sans ITC" panose="04020404030D07020202" pitchFamily="82" charset="0"/>
                <a:ea typeface="Times New Roman" panose="02020603050405020304" pitchFamily="18" charset="0"/>
              </a:rPr>
              <a:t>, fuse </a:t>
            </a:r>
            <a:r>
              <a:rPr lang="en-US" sz="1800" dirty="0" err="1" smtClean="0">
                <a:latin typeface="Tempus Sans ITC" panose="04020404030D07020202" pitchFamily="82" charset="0"/>
                <a:ea typeface="Times New Roman" panose="02020603050405020304" pitchFamily="18" charset="0"/>
              </a:rPr>
              <a:t>utama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juga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sering</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digunakan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Proteksi</a:t>
            </a:r>
            <a:r>
              <a:rPr lang="en-US" sz="1800" dirty="0" smtClean="0">
                <a:latin typeface="Tempus Sans ITC" panose="04020404030D07020202" pitchFamily="82" charset="0"/>
                <a:ea typeface="Times New Roman" panose="02020603050405020304" pitchFamily="18" charset="0"/>
              </a:rPr>
              <a:t> lain </a:t>
            </a:r>
            <a:r>
              <a:rPr lang="en-US" sz="1800" dirty="0" err="1" smtClean="0">
                <a:latin typeface="Tempus Sans ITC" panose="04020404030D07020202" pitchFamily="82" charset="0"/>
                <a:ea typeface="Times New Roman" panose="02020603050405020304" pitchFamily="18" charset="0"/>
              </a:rPr>
              <a:t>adalah</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rele</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arus</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lebih</a:t>
            </a:r>
            <a:r>
              <a:rPr lang="en-US" sz="1800" dirty="0" smtClean="0">
                <a:latin typeface="Tempus Sans ITC" panose="04020404030D07020202" pitchFamily="82" charset="0"/>
                <a:ea typeface="Times New Roman" panose="02020603050405020304" pitchFamily="18" charset="0"/>
              </a:rPr>
              <a:t> - </a:t>
            </a:r>
            <a:r>
              <a:rPr lang="en-US" sz="1800" dirty="0" err="1" smtClean="0">
                <a:latin typeface="Tempus Sans ITC" panose="04020404030D07020202" pitchFamily="82" charset="0"/>
                <a:ea typeface="Times New Roman" panose="02020603050405020304" pitchFamily="18" charset="0"/>
              </a:rPr>
              <a:t>waktu</a:t>
            </a:r>
            <a:r>
              <a:rPr lang="en-US" sz="1800" dirty="0" smtClean="0">
                <a:latin typeface="Tempus Sans ITC" panose="04020404030D07020202" pitchFamily="82" charset="0"/>
                <a:ea typeface="Times New Roman" panose="02020603050405020304" pitchFamily="18" charset="0"/>
              </a:rPr>
              <a:t> - </a:t>
            </a:r>
            <a:r>
              <a:rPr lang="en-US" sz="1800" dirty="0" err="1" smtClean="0">
                <a:latin typeface="Tempus Sans ITC" panose="04020404030D07020202" pitchFamily="82" charset="0"/>
                <a:ea typeface="Times New Roman" panose="02020603050405020304" pitchFamily="18" charset="0"/>
              </a:rPr>
              <a:t>terbalik</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untuk</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tegangan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tinggi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rele</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jarak</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digunakan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untuk</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memberikan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proteksi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pada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transformator</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sirkit</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pendukungnya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Karena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jenis</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proteksi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ini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dapat</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beroperasi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dengan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baik</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diluar</a:t>
            </a:r>
            <a:r>
              <a:rPr lang="en-US" sz="1800" dirty="0" smtClean="0">
                <a:latin typeface="Tempus Sans ITC" panose="04020404030D07020202" pitchFamily="82" charset="0"/>
                <a:ea typeface="Times New Roman" panose="02020603050405020304" pitchFamily="18" charset="0"/>
              </a:rPr>
              <a:t> zona </a:t>
            </a:r>
            <a:r>
              <a:rPr lang="en-US" sz="1800" dirty="0" err="1" smtClean="0">
                <a:latin typeface="Tempus Sans ITC" panose="04020404030D07020202" pitchFamily="82" charset="0"/>
                <a:ea typeface="Times New Roman" panose="02020603050405020304" pitchFamily="18" charset="0"/>
              </a:rPr>
              <a:t>proteksi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transformator</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aplikasi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penyetelannya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adalah</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sebauah</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kombinasi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antara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proteksi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transformator</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proteksi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bagian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sistem</a:t>
            </a:r>
            <a:r>
              <a:rPr lang="en-US" sz="1800" dirty="0" smtClean="0">
                <a:latin typeface="Tempus Sans ITC" panose="04020404030D07020202" pitchFamily="82" charset="0"/>
                <a:ea typeface="Times New Roman" panose="02020603050405020304" pitchFamily="18" charset="0"/>
              </a:rPr>
              <a:t> yang lain. </a:t>
            </a:r>
            <a:r>
              <a:rPr lang="en-US" sz="1800" dirty="0" err="1" smtClean="0">
                <a:latin typeface="Tempus Sans ITC" panose="04020404030D07020202" pitchFamily="82" charset="0"/>
                <a:ea typeface="Times New Roman" panose="02020603050405020304" pitchFamily="18" charset="0"/>
              </a:rPr>
              <a:t>Penekanan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disini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adalah</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proteksi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transformator</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pembahasan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diperluas</a:t>
            </a:r>
            <a:r>
              <a:rPr lang="en-US" sz="1800" dirty="0" smtClean="0">
                <a:latin typeface="Tempus Sans ITC" panose="04020404030D07020202" pitchFamily="82" charset="0"/>
                <a:ea typeface="Times New Roman" panose="02020603050405020304" pitchFamily="18" charset="0"/>
              </a:rPr>
              <a:t> pula </a:t>
            </a:r>
            <a:r>
              <a:rPr lang="en-US" sz="1800" dirty="0" err="1" smtClean="0">
                <a:latin typeface="Tempus Sans ITC" panose="04020404030D07020202" pitchFamily="82" charset="0"/>
                <a:ea typeface="Times New Roman" panose="02020603050405020304" pitchFamily="18" charset="0"/>
              </a:rPr>
              <a:t>dengan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proteksi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peralatan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terhubung</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seperti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penyulang</a:t>
            </a:r>
            <a:r>
              <a:rPr lang="en-US" sz="1800" dirty="0" smtClean="0">
                <a:latin typeface="Tempus Sans ITC" panose="04020404030D07020202" pitchFamily="82" charset="0"/>
                <a:ea typeface="Times New Roman" panose="02020603050405020304" pitchFamily="18" charset="0"/>
              </a:rPr>
              <a:t> primer </a:t>
            </a:r>
            <a:r>
              <a:rPr lang="en-US" sz="1800" dirty="0" err="1" smtClean="0">
                <a:latin typeface="Tempus Sans ITC" panose="04020404030D07020202" pitchFamily="82" charset="0"/>
                <a:ea typeface="Times New Roman" panose="02020603050405020304" pitchFamily="18" charset="0"/>
              </a:rPr>
              <a:t>dan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proteksi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jaringan</a:t>
            </a:r>
            <a:r>
              <a:rPr lang="en-US" sz="1800" dirty="0" smtClean="0">
                <a:latin typeface="Tempus Sans ITC" panose="04020404030D07020202" pitchFamily="82" charset="0"/>
                <a:ea typeface="Times New Roman" panose="02020603050405020304" pitchFamily="18" charset="0"/>
              </a:rPr>
              <a:t>.</a:t>
            </a:r>
            <a:endParaRPr lang="en-US" sz="1800" b="1"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382604" y="2535320"/>
            <a:ext cx="8382000" cy="3693319"/>
          </a:xfrm>
          <a:prstGeom prst="rect">
            <a:avLst/>
          </a:prstGeom>
        </p:spPr>
        <p:txBody>
          <a:bodyPr wrap="square">
            <a:spAutoFit/>
          </a:bodyPr>
          <a:lstStyle/>
          <a:p>
            <a:pPr algn="just">
              <a:spcAft>
                <a:spcPts val="0"/>
              </a:spcAft>
            </a:pPr>
            <a:r>
              <a:rPr lang="en-US" sz="1800" dirty="0" err="1" smtClean="0">
                <a:latin typeface="Tempus Sans ITC" panose="04020404030D07020202" pitchFamily="82" charset="0"/>
                <a:ea typeface="Times New Roman" panose="02020603050405020304" pitchFamily="18" charset="0"/>
              </a:rPr>
              <a:t>Diinginkan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untuk</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menset</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peralatan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proteksi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sesensitif</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mungkin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tetapi</a:t>
            </a:r>
            <a:r>
              <a:rPr lang="en-US" sz="1800" dirty="0" smtClean="0">
                <a:latin typeface="Tempus Sans ITC" panose="04020404030D07020202" pitchFamily="82" charset="0"/>
                <a:ea typeface="Times New Roman" panose="02020603050405020304" pitchFamily="18" charset="0"/>
              </a:rPr>
              <a:t> fuse </a:t>
            </a:r>
            <a:r>
              <a:rPr lang="en-US" sz="1800" dirty="0" err="1" smtClean="0">
                <a:latin typeface="Tempus Sans ITC" panose="04020404030D07020202" pitchFamily="82" charset="0"/>
                <a:ea typeface="Times New Roman" panose="02020603050405020304" pitchFamily="18" charset="0"/>
              </a:rPr>
              <a:t>dan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rele</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arus</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lebih</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fasa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harus</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tidak</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beroperasi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pada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keadaan</a:t>
            </a:r>
            <a:r>
              <a:rPr lang="en-US" sz="1800" dirty="0" smtClean="0">
                <a:latin typeface="Tempus Sans ITC" panose="04020404030D07020202" pitchFamily="82" charset="0"/>
                <a:ea typeface="Times New Roman" panose="02020603050405020304" pitchFamily="18" charset="0"/>
              </a:rPr>
              <a:t> yang mash </a:t>
            </a:r>
            <a:r>
              <a:rPr lang="en-US" sz="1800" dirty="0" err="1" smtClean="0">
                <a:latin typeface="Tempus Sans ITC" panose="04020404030D07020202" pitchFamily="82" charset="0"/>
                <a:ea typeface="Times New Roman" panose="02020603050405020304" pitchFamily="18" charset="0"/>
              </a:rPr>
              <a:t>dapat</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ditolerir</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Rele-rele</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diatur</a:t>
            </a:r>
            <a:r>
              <a:rPr lang="en-US" sz="1800" dirty="0" smtClean="0">
                <a:latin typeface="Tempus Sans ITC" panose="04020404030D07020202" pitchFamily="82" charset="0"/>
                <a:ea typeface="Times New Roman" panose="02020603050405020304" pitchFamily="18" charset="0"/>
              </a:rPr>
              <a:t> agar </a:t>
            </a:r>
            <a:r>
              <a:rPr lang="en-US" sz="1800" dirty="0" err="1" smtClean="0">
                <a:latin typeface="Tempus Sans ITC" panose="04020404030D07020202" pitchFamily="82" charset="0"/>
                <a:ea typeface="Times New Roman" panose="02020603050405020304" pitchFamily="18" charset="0"/>
              </a:rPr>
              <a:t>tidak</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beroperasi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pada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saat</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terjadi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inrus</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magnetisasi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kecuali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digunakan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penahan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harmonik</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beban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maksimum</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jangka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pendek</a:t>
            </a:r>
            <a:r>
              <a:rPr lang="en-US" sz="1800" dirty="0" smtClean="0">
                <a:latin typeface="Tempus Sans ITC" panose="04020404030D07020202" pitchFamily="82" charset="0"/>
                <a:ea typeface="Times New Roman" panose="02020603050405020304" pitchFamily="18" charset="0"/>
              </a:rPr>
              <a:t> (cold load), </a:t>
            </a:r>
            <a:r>
              <a:rPr lang="en-US" sz="1800" dirty="0" err="1" smtClean="0">
                <a:latin typeface="Tempus Sans ITC" panose="04020404030D07020202" pitchFamily="82" charset="0"/>
                <a:ea typeface="Times New Roman" panose="02020603050405020304" pitchFamily="18" charset="0"/>
              </a:rPr>
              <a:t>atau</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pada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gangguan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maksimum</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tiga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fasa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sekunder</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Tipikal</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seting</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antara</a:t>
            </a:r>
            <a:r>
              <a:rPr lang="en-US" sz="1800" dirty="0" smtClean="0">
                <a:latin typeface="Tempus Sans ITC" panose="04020404030D07020202" pitchFamily="82" charset="0"/>
                <a:ea typeface="Times New Roman" panose="02020603050405020304" pitchFamily="18" charset="0"/>
              </a:rPr>
              <a:t> 150 </a:t>
            </a:r>
            <a:r>
              <a:rPr lang="en-US" sz="1800" dirty="0" err="1" smtClean="0">
                <a:latin typeface="Tempus Sans ITC" panose="04020404030D07020202" pitchFamily="82" charset="0"/>
                <a:ea typeface="Times New Roman" panose="02020603050405020304" pitchFamily="18" charset="0"/>
              </a:rPr>
              <a:t>sampai</a:t>
            </a:r>
            <a:r>
              <a:rPr lang="en-US" sz="1800" dirty="0" smtClean="0">
                <a:latin typeface="Tempus Sans ITC" panose="04020404030D07020202" pitchFamily="82" charset="0"/>
                <a:ea typeface="Times New Roman" panose="02020603050405020304" pitchFamily="18" charset="0"/>
              </a:rPr>
              <a:t> 200 % </a:t>
            </a:r>
            <a:r>
              <a:rPr lang="en-US" sz="1800" dirty="0" err="1" smtClean="0">
                <a:latin typeface="Tempus Sans ITC" panose="04020404030D07020202" pitchFamily="82" charset="0"/>
                <a:ea typeface="Times New Roman" panose="02020603050405020304" pitchFamily="18" charset="0"/>
              </a:rPr>
              <a:t>dari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arus</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terbesar</a:t>
            </a:r>
            <a:r>
              <a:rPr lang="en-US" sz="1800" dirty="0" smtClean="0">
                <a:latin typeface="Tempus Sans ITC" panose="04020404030D07020202" pitchFamily="82" charset="0"/>
                <a:ea typeface="Times New Roman" panose="02020603050405020304" pitchFamily="18" charset="0"/>
              </a:rPr>
              <a:t>. Hal </a:t>
            </a:r>
            <a:r>
              <a:rPr lang="en-US" sz="1800" dirty="0" err="1" smtClean="0">
                <a:latin typeface="Tempus Sans ITC" panose="04020404030D07020202" pitchFamily="82" charset="0"/>
                <a:ea typeface="Times New Roman" panose="02020603050405020304" pitchFamily="18" charset="0"/>
              </a:rPr>
              <a:t>ini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mungkin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membatasi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operasi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rele</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pada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gangguan</a:t>
            </a:r>
            <a:r>
              <a:rPr lang="en-US" sz="1800" dirty="0" smtClean="0">
                <a:latin typeface="Tempus Sans ITC" panose="04020404030D07020202" pitchFamily="82" charset="0"/>
                <a:ea typeface="Times New Roman" panose="02020603050405020304" pitchFamily="18" charset="0"/>
              </a:rPr>
              <a:t> primer. </a:t>
            </a:r>
            <a:endParaRPr lang="en-US" sz="1800" b="1" dirty="0" smtClean="0">
              <a:latin typeface="Times New Roman" panose="02020603050405020304" pitchFamily="18" charset="0"/>
              <a:ea typeface="Times New Roman" panose="02020603050405020304" pitchFamily="18" charset="0"/>
            </a:endParaRPr>
          </a:p>
          <a:p>
            <a:pPr algn="just">
              <a:spcAft>
                <a:spcPts val="0"/>
              </a:spcAft>
            </a:pPr>
            <a:r>
              <a:rPr lang="en-US" sz="1800" dirty="0" smtClean="0">
                <a:latin typeface="Tempus Sans ITC" panose="04020404030D07020202" pitchFamily="82" charset="0"/>
                <a:ea typeface="Times New Roman" panose="02020603050405020304" pitchFamily="18" charset="0"/>
              </a:rPr>
              <a:t> </a:t>
            </a:r>
            <a:endParaRPr lang="en-US" sz="1800" b="1" dirty="0" smtClean="0">
              <a:latin typeface="Times New Roman" panose="02020603050405020304" pitchFamily="18" charset="0"/>
              <a:ea typeface="Times New Roman" panose="02020603050405020304" pitchFamily="18" charset="0"/>
            </a:endParaRPr>
          </a:p>
          <a:p>
            <a:pPr algn="just">
              <a:spcAft>
                <a:spcPts val="0"/>
              </a:spcAft>
            </a:pPr>
            <a:r>
              <a:rPr lang="en-US" sz="1800" dirty="0" err="1" smtClean="0">
                <a:latin typeface="Tempus Sans ITC" panose="04020404030D07020202" pitchFamily="82" charset="0"/>
                <a:ea typeface="Times New Roman" panose="02020603050405020304" pitchFamily="18" charset="0"/>
              </a:rPr>
              <a:t>Dengan</a:t>
            </a:r>
            <a:r>
              <a:rPr lang="en-US" sz="1800" dirty="0" smtClean="0">
                <a:latin typeface="Tempus Sans ITC" panose="04020404030D07020202" pitchFamily="82" charset="0"/>
                <a:ea typeface="Times New Roman" panose="02020603050405020304" pitchFamily="18" charset="0"/>
              </a:rPr>
              <a:t> kata lain, </a:t>
            </a:r>
            <a:r>
              <a:rPr lang="en-US" sz="1800" dirty="0" err="1" smtClean="0">
                <a:latin typeface="Tempus Sans ITC" panose="04020404030D07020202" pitchFamily="82" charset="0"/>
                <a:ea typeface="Times New Roman" panose="02020603050405020304" pitchFamily="18" charset="0"/>
              </a:rPr>
              <a:t>rele</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atau</a:t>
            </a:r>
            <a:r>
              <a:rPr lang="en-US" sz="1800" dirty="0" smtClean="0">
                <a:latin typeface="Tempus Sans ITC" panose="04020404030D07020202" pitchFamily="82" charset="0"/>
                <a:ea typeface="Times New Roman" panose="02020603050405020304" pitchFamily="18" charset="0"/>
              </a:rPr>
              <a:t> fuse </a:t>
            </a:r>
            <a:r>
              <a:rPr lang="en-US" sz="1800" dirty="0" err="1" smtClean="0">
                <a:latin typeface="Tempus Sans ITC" panose="04020404030D07020202" pitchFamily="82" charset="0"/>
                <a:ea typeface="Times New Roman" panose="02020603050405020304" pitchFamily="18" charset="0"/>
              </a:rPr>
              <a:t>harus</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mengamankan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transformator</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terhadap</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kerusakan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akibat</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gangguan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Arus</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gangguan</a:t>
            </a:r>
            <a:r>
              <a:rPr lang="en-US" sz="1800" dirty="0" smtClean="0">
                <a:latin typeface="Tempus Sans ITC" panose="04020404030D07020202" pitchFamily="82" charset="0"/>
                <a:ea typeface="Times New Roman" panose="02020603050405020304" pitchFamily="18" charset="0"/>
              </a:rPr>
              <a:t> yang </a:t>
            </a:r>
            <a:r>
              <a:rPr lang="en-US" sz="1800" dirty="0" err="1" smtClean="0">
                <a:latin typeface="Tempus Sans ITC" panose="04020404030D07020202" pitchFamily="82" charset="0"/>
                <a:ea typeface="Times New Roman" panose="02020603050405020304" pitchFamily="18" charset="0"/>
              </a:rPr>
              <a:t>besar</a:t>
            </a:r>
            <a:r>
              <a:rPr lang="en-US" sz="1800" dirty="0" smtClean="0">
                <a:latin typeface="Tempus Sans ITC" panose="04020404030D07020202" pitchFamily="82" charset="0"/>
                <a:ea typeface="Times New Roman" panose="02020603050405020304" pitchFamily="18" charset="0"/>
              </a:rPr>
              <a:t> yang </a:t>
            </a:r>
            <a:r>
              <a:rPr lang="en-US" sz="1800" dirty="0" err="1" smtClean="0">
                <a:latin typeface="Tempus Sans ITC" panose="04020404030D07020202" pitchFamily="82" charset="0"/>
                <a:ea typeface="Times New Roman" panose="02020603050405020304" pitchFamily="18" charset="0"/>
              </a:rPr>
              <a:t>melewati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transformator</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mengakibatkan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kerusakan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termis</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mekanis</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Temperatur</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tinggi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dapat</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mempercepat</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kerusakan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isolasi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daya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fisik</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dari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arus-arus</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tinggi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dapat</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menyebabkan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tekanan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pada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isolasi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isolasi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usang</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gesekan-gesekan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menyebabkan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pergeseran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pada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belitan</a:t>
            </a:r>
            <a:r>
              <a:rPr lang="en-US" sz="1800" dirty="0" smtClean="0">
                <a:latin typeface="Tempus Sans ITC" panose="04020404030D07020202" pitchFamily="82" charset="0"/>
                <a:ea typeface="Times New Roman" panose="02020603050405020304" pitchFamily="18" charset="0"/>
              </a:rPr>
              <a:t>. ANSI/IEEE </a:t>
            </a:r>
            <a:r>
              <a:rPr lang="en-US" sz="1800" dirty="0" err="1" smtClean="0">
                <a:latin typeface="Tempus Sans ITC" panose="04020404030D07020202" pitchFamily="82" charset="0"/>
                <a:ea typeface="Times New Roman" panose="02020603050405020304" pitchFamily="18" charset="0"/>
              </a:rPr>
              <a:t>mendefinisikan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batasan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untuk</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gangguan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tersebut</a:t>
            </a:r>
            <a:r>
              <a:rPr lang="en-US" sz="1800" dirty="0" smtClean="0">
                <a:latin typeface="Tempus Sans ITC" panose="04020404030D07020202" pitchFamily="82" charset="0"/>
                <a:ea typeface="Times New Roman" panose="02020603050405020304" pitchFamily="18" charset="0"/>
              </a:rPr>
              <a:t>.</a:t>
            </a:r>
            <a:endParaRPr lang="en-US" sz="1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0123049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235</a:t>
            </a:fld>
            <a:endParaRPr lang="en-US" altLang="id-ID"/>
          </a:p>
        </p:txBody>
      </p:sp>
      <p:sp>
        <p:nvSpPr>
          <p:cNvPr id="2" name="Rectangle 1"/>
          <p:cNvSpPr/>
          <p:nvPr/>
        </p:nvSpPr>
        <p:spPr>
          <a:xfrm>
            <a:off x="0" y="152400"/>
            <a:ext cx="8382000" cy="707886"/>
          </a:xfrm>
          <a:prstGeom prst="rect">
            <a:avLst/>
          </a:prstGeom>
        </p:spPr>
        <p:txBody>
          <a:bodyPr wrap="square">
            <a:spAutoFit/>
          </a:bodyPr>
          <a:lstStyle/>
          <a:p>
            <a:pPr marL="179705">
              <a:spcAft>
                <a:spcPts val="0"/>
              </a:spcAft>
            </a:pPr>
            <a:r>
              <a:rPr lang="en-US" b="1" cap="all" dirty="0">
                <a:latin typeface="Tempus Sans ITC" panose="04020404030D07020202" pitchFamily="82" charset="0"/>
                <a:ea typeface="Times New Roman" panose="02020603050405020304" pitchFamily="18" charset="0"/>
              </a:rPr>
              <a:t>8.  20  BEBAN LEBIH PADA TRANSFORMATOR MELALUI STANDAR</a:t>
            </a:r>
            <a:endParaRPr lang="en-US" sz="1100" b="1" cap="all" dirty="0">
              <a:latin typeface="Times New Roman" panose="02020603050405020304" pitchFamily="18" charset="0"/>
              <a:ea typeface="Times New Roman" panose="02020603050405020304" pitchFamily="18" charset="0"/>
            </a:endParaRPr>
          </a:p>
          <a:p>
            <a:pPr marL="179705">
              <a:spcAft>
                <a:spcPts val="0"/>
              </a:spcAft>
            </a:pPr>
            <a:r>
              <a:rPr lang="en-US" b="1" cap="all" dirty="0">
                <a:latin typeface="Tempus Sans ITC" panose="04020404030D07020202" pitchFamily="82" charset="0"/>
                <a:ea typeface="Times New Roman" panose="02020603050405020304" pitchFamily="18" charset="0"/>
              </a:rPr>
              <a:t>            KETAHANAN GANGGUAN</a:t>
            </a:r>
            <a:endParaRPr lang="en-US" sz="1100"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381000" y="990600"/>
            <a:ext cx="8534400" cy="2246769"/>
          </a:xfrm>
          <a:prstGeom prst="rect">
            <a:avLst/>
          </a:prstGeom>
        </p:spPr>
        <p:txBody>
          <a:bodyPr wrap="square">
            <a:spAutoFit/>
          </a:bodyPr>
          <a:lstStyle/>
          <a:p>
            <a:pPr algn="just">
              <a:spcAft>
                <a:spcPts val="0"/>
              </a:spcAft>
            </a:pPr>
            <a:r>
              <a:rPr lang="en-US" dirty="0" err="1" smtClean="0">
                <a:latin typeface="Tempus Sans ITC" panose="04020404030D07020202" pitchFamily="82" charset="0"/>
                <a:ea typeface="Times New Roman" panose="02020603050405020304" pitchFamily="18" charset="0"/>
              </a:rPr>
              <a:t>Standar</a:t>
            </a:r>
            <a:r>
              <a:rPr lang="en-US" dirty="0" smtClean="0">
                <a:latin typeface="Tempus Sans ITC" panose="04020404030D07020202" pitchFamily="82" charset="0"/>
                <a:ea typeface="Times New Roman" panose="02020603050405020304" pitchFamily="18" charset="0"/>
              </a:rPr>
              <a:t> ANSI/IEEE </a:t>
            </a:r>
            <a:r>
              <a:rPr lang="en-US" dirty="0" err="1" smtClean="0">
                <a:latin typeface="Tempus Sans ITC" panose="04020404030D07020202" pitchFamily="82" charset="0"/>
                <a:ea typeface="Times New Roman" panose="02020603050405020304" pitchFamily="18" charset="0"/>
              </a:rPr>
              <a:t>bagi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transformator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daya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distribusi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menyatakan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beban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lebih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transformator</a:t>
            </a:r>
            <a:r>
              <a:rPr lang="en-US" dirty="0" smtClean="0">
                <a:latin typeface="Tempus Sans ITC" panose="04020404030D07020202" pitchFamily="82" charset="0"/>
                <a:ea typeface="Times New Roman" panose="02020603050405020304" pitchFamily="18" charset="0"/>
              </a:rPr>
              <a:t> - </a:t>
            </a:r>
            <a:r>
              <a:rPr lang="en-US" dirty="0" err="1" smtClean="0">
                <a:latin typeface="Tempus Sans ITC" panose="04020404030D07020202" pitchFamily="82" charset="0"/>
                <a:ea typeface="Times New Roman" panose="02020603050405020304" pitchFamily="18" charset="0"/>
              </a:rPr>
              <a:t>melalui</a:t>
            </a:r>
            <a:r>
              <a:rPr lang="en-US" dirty="0" smtClean="0">
                <a:latin typeface="Tempus Sans ITC" panose="04020404030D07020202" pitchFamily="82" charset="0"/>
                <a:ea typeface="Times New Roman" panose="02020603050405020304" pitchFamily="18" charset="0"/>
              </a:rPr>
              <a:t> - </a:t>
            </a:r>
            <a:r>
              <a:rPr lang="en-US" dirty="0" err="1" smtClean="0">
                <a:latin typeface="Tempus Sans ITC" panose="04020404030D07020202" pitchFamily="82" charset="0"/>
                <a:ea typeface="Times New Roman" panose="02020603050405020304" pitchFamily="18" charset="0"/>
              </a:rPr>
              <a:t>kapabilitas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terhadap</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telah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dirubah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sekitar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tahun</a:t>
            </a:r>
            <a:r>
              <a:rPr lang="en-US" dirty="0" smtClean="0">
                <a:latin typeface="Tempus Sans ITC" panose="04020404030D07020202" pitchFamily="82" charset="0"/>
                <a:ea typeface="Times New Roman" panose="02020603050405020304" pitchFamily="18" charset="0"/>
              </a:rPr>
              <a:t> 1977. </a:t>
            </a:r>
            <a:r>
              <a:rPr lang="en-US" dirty="0" err="1" smtClean="0">
                <a:latin typeface="Tempus Sans ITC" panose="04020404030D07020202" pitchFamily="82" charset="0"/>
                <a:ea typeface="Times New Roman" panose="02020603050405020304" pitchFamily="18" charset="0"/>
              </a:rPr>
              <a:t>Perbandingan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perubahan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tersebut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diberikan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tabel</a:t>
            </a:r>
            <a:r>
              <a:rPr lang="en-US" dirty="0" smtClean="0">
                <a:latin typeface="Tempus Sans ITC" panose="04020404030D07020202" pitchFamily="82" charset="0"/>
                <a:ea typeface="Times New Roman" panose="02020603050405020304" pitchFamily="18" charset="0"/>
              </a:rPr>
              <a:t> 8-1. </a:t>
            </a:r>
            <a:r>
              <a:rPr lang="en-US" dirty="0" err="1" smtClean="0">
                <a:latin typeface="Tempus Sans ITC" panose="04020404030D07020202" pitchFamily="82" charset="0"/>
                <a:ea typeface="Times New Roman" panose="02020603050405020304" pitchFamily="18" charset="0"/>
              </a:rPr>
              <a:t>Pengali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rating </a:t>
            </a:r>
            <a:r>
              <a:rPr lang="en-US" dirty="0" err="1" smtClean="0">
                <a:latin typeface="Tempus Sans ITC" panose="04020404030D07020202" pitchFamily="82" charset="0"/>
                <a:ea typeface="Times New Roman" panose="02020603050405020304" pitchFamily="18" charset="0"/>
              </a:rPr>
              <a:t>merepresentasikan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maksimum</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mungkin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berasal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dari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suatu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sumber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infinit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Jadi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maksimum</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simetris</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melalui</a:t>
            </a:r>
            <a:r>
              <a:rPr lang="en-US" dirty="0" smtClean="0">
                <a:latin typeface="Tempus Sans ITC" panose="04020404030D07020202" pitchFamily="82" charset="0"/>
                <a:ea typeface="Times New Roman" panose="02020603050405020304" pitchFamily="18" charset="0"/>
              </a:rPr>
              <a:t> bank </a:t>
            </a:r>
            <a:r>
              <a:rPr lang="en-US" dirty="0" err="1" smtClean="0">
                <a:latin typeface="Tempus Sans ITC" panose="04020404030D07020202" pitchFamily="82" charset="0"/>
                <a:ea typeface="Times New Roman" panose="02020603050405020304" pitchFamily="18" charset="0"/>
              </a:rPr>
              <a:t>transformator</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mempunyai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impedansi</a:t>
            </a:r>
            <a:r>
              <a:rPr lang="en-US" dirty="0" smtClean="0">
                <a:latin typeface="Tempus Sans ITC" panose="04020404030D07020202" pitchFamily="82" charset="0"/>
                <a:ea typeface="Times New Roman" panose="02020603050405020304" pitchFamily="18" charset="0"/>
              </a:rPr>
              <a:t> 4% </a:t>
            </a:r>
            <a:r>
              <a:rPr lang="en-US" dirty="0" err="1" smtClean="0">
                <a:latin typeface="Tempus Sans ITC" panose="04020404030D07020202" pitchFamily="82" charset="0"/>
                <a:ea typeface="Times New Roman" panose="02020603050405020304" pitchFamily="18" charset="0"/>
              </a:rPr>
              <a:t>adalah</a:t>
            </a:r>
            <a:r>
              <a:rPr lang="en-US" dirty="0" smtClean="0">
                <a:latin typeface="Tempus Sans ITC" panose="04020404030D07020202" pitchFamily="82" charset="0"/>
                <a:ea typeface="Times New Roman" panose="02020603050405020304" pitchFamily="18" charset="0"/>
              </a:rPr>
              <a:t> 1.0/0.04 = 25 </a:t>
            </a:r>
            <a:r>
              <a:rPr lang="en-US" dirty="0" err="1" smtClean="0">
                <a:latin typeface="Tempus Sans ITC" panose="04020404030D07020202" pitchFamily="82" charset="0"/>
                <a:ea typeface="Times New Roman" panose="02020603050405020304" pitchFamily="18" charset="0"/>
              </a:rPr>
              <a:t>pu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atau</a:t>
            </a:r>
            <a:r>
              <a:rPr lang="en-US" dirty="0" smtClean="0">
                <a:latin typeface="Tempus Sans ITC" panose="04020404030D07020202" pitchFamily="82" charset="0"/>
                <a:ea typeface="Times New Roman" panose="02020603050405020304" pitchFamily="18" charset="0"/>
              </a:rPr>
              <a:t> 25 kali rating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transformator</a:t>
            </a:r>
            <a:r>
              <a:rPr lang="en-US" dirty="0" smtClean="0">
                <a:latin typeface="Tempus Sans ITC" panose="04020404030D07020202" pitchFamily="82" charset="0"/>
                <a:ea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endParaRPr>
          </a:p>
        </p:txBody>
      </p:sp>
      <p:graphicFrame>
        <p:nvGraphicFramePr>
          <p:cNvPr id="6" name="Table 5"/>
          <p:cNvGraphicFramePr>
            <a:graphicFrameLocks noGrp="1"/>
          </p:cNvGraphicFramePr>
          <p:nvPr>
            <p:extLst/>
          </p:nvPr>
        </p:nvGraphicFramePr>
        <p:xfrm>
          <a:off x="1028700" y="3811519"/>
          <a:ext cx="7238999" cy="2167009"/>
        </p:xfrm>
        <a:graphic>
          <a:graphicData uri="http://schemas.openxmlformats.org/drawingml/2006/table">
            <a:tbl>
              <a:tblPr firstRow="1" firstCol="1" lastRow="1" lastCol="1" bandRow="1" bandCol="1">
                <a:tableStyleId>{5C22544A-7EE6-4342-B048-85BDC9FD1C3A}</a:tableStyleId>
              </a:tblPr>
              <a:tblGrid>
                <a:gridCol w="1862710"/>
                <a:gridCol w="1862710"/>
                <a:gridCol w="1862710"/>
                <a:gridCol w="1650869"/>
              </a:tblGrid>
              <a:tr h="351632">
                <a:tc rowSpan="2">
                  <a:txBody>
                    <a:bodyPr/>
                    <a:lstStyle/>
                    <a:p>
                      <a:pPr algn="ctr">
                        <a:spcAft>
                          <a:spcPts val="0"/>
                        </a:spcAft>
                      </a:pPr>
                      <a:r>
                        <a:rPr lang="es-ES_tradnl" sz="1200" cap="all" dirty="0" err="1">
                          <a:solidFill>
                            <a:schemeClr val="tx1"/>
                          </a:solidFill>
                          <a:effectLst/>
                        </a:rPr>
                        <a:t>Multiples</a:t>
                      </a:r>
                      <a:r>
                        <a:rPr lang="es-ES_tradnl" sz="1200" cap="all" dirty="0">
                          <a:solidFill>
                            <a:schemeClr val="tx1"/>
                          </a:solidFill>
                          <a:effectLst/>
                        </a:rPr>
                        <a:t> of </a:t>
                      </a:r>
                      <a:r>
                        <a:rPr lang="es-ES_tradnl" sz="1200" cap="all" dirty="0" err="1">
                          <a:solidFill>
                            <a:schemeClr val="tx1"/>
                          </a:solidFill>
                          <a:effectLst/>
                        </a:rPr>
                        <a:t>rated</a:t>
                      </a:r>
                      <a:r>
                        <a:rPr lang="es-ES_tradnl" sz="1200" cap="all" dirty="0">
                          <a:solidFill>
                            <a:schemeClr val="tx1"/>
                          </a:solidFill>
                          <a:effectLst/>
                        </a:rPr>
                        <a:t> </a:t>
                      </a:r>
                      <a:r>
                        <a:rPr lang="es-ES_tradnl" sz="1200" cap="all" dirty="0" err="1">
                          <a:solidFill>
                            <a:schemeClr val="tx1"/>
                          </a:solidFill>
                          <a:effectLst/>
                        </a:rPr>
                        <a:t>current</a:t>
                      </a:r>
                      <a:endParaRPr lang="en-US" sz="18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rowSpan="2">
                  <a:txBody>
                    <a:bodyPr/>
                    <a:lstStyle/>
                    <a:p>
                      <a:pPr algn="ctr">
                        <a:spcAft>
                          <a:spcPts val="0"/>
                        </a:spcAft>
                      </a:pPr>
                      <a:r>
                        <a:rPr lang="en-US" sz="1200" cap="all" dirty="0">
                          <a:solidFill>
                            <a:schemeClr val="tx1"/>
                          </a:solidFill>
                          <a:effectLst/>
                        </a:rPr>
                        <a:t>Transformer impedance (% of rated VA</a:t>
                      </a:r>
                      <a:endParaRPr lang="en-US" sz="18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lgn="ctr">
                        <a:spcAft>
                          <a:spcPts val="0"/>
                        </a:spcAft>
                      </a:pPr>
                      <a:r>
                        <a:rPr lang="en-US" sz="1200" cap="all" dirty="0">
                          <a:solidFill>
                            <a:schemeClr val="tx1"/>
                          </a:solidFill>
                          <a:effectLst/>
                        </a:rPr>
                        <a:t>Maximum current </a:t>
                      </a:r>
                      <a:r>
                        <a:rPr lang="en-US" sz="1200" cap="all" dirty="0" err="1">
                          <a:solidFill>
                            <a:schemeClr val="tx1"/>
                          </a:solidFill>
                          <a:effectLst/>
                        </a:rPr>
                        <a:t>witstand</a:t>
                      </a:r>
                      <a:r>
                        <a:rPr lang="en-US" sz="1200" cap="all" dirty="0">
                          <a:solidFill>
                            <a:schemeClr val="tx1"/>
                          </a:solidFill>
                          <a:effectLst/>
                        </a:rPr>
                        <a:t> (s)</a:t>
                      </a:r>
                      <a:endParaRPr lang="en-US" sz="18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r>
              <a:tr h="408849">
                <a:tc vMerge="1">
                  <a:txBody>
                    <a:bodyPr/>
                    <a:lstStyle/>
                    <a:p>
                      <a:endParaRPr lang="en-US"/>
                    </a:p>
                  </a:txBody>
                  <a:tcPr/>
                </a:tc>
                <a:tc vMerge="1">
                  <a:txBody>
                    <a:bodyPr/>
                    <a:lstStyle/>
                    <a:p>
                      <a:endParaRPr lang="en-US"/>
                    </a:p>
                  </a:txBody>
                  <a:tcPr/>
                </a:tc>
                <a:tc>
                  <a:txBody>
                    <a:bodyPr/>
                    <a:lstStyle/>
                    <a:p>
                      <a:pPr algn="ctr">
                        <a:spcAft>
                          <a:spcPts val="0"/>
                        </a:spcAft>
                      </a:pPr>
                      <a:r>
                        <a:rPr lang="en-US" sz="1800" cap="all" dirty="0">
                          <a:solidFill>
                            <a:schemeClr val="tx1"/>
                          </a:solidFill>
                          <a:effectLst/>
                        </a:rPr>
                        <a:t>1977(1980)</a:t>
                      </a:r>
                      <a:endParaRPr lang="en-US" sz="28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cap="all" dirty="0">
                          <a:solidFill>
                            <a:schemeClr val="tx1"/>
                          </a:solidFill>
                          <a:effectLst/>
                        </a:rPr>
                        <a:t>1973</a:t>
                      </a:r>
                      <a:endParaRPr lang="en-US" sz="28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r>
              <a:tr h="351632">
                <a:tc>
                  <a:txBody>
                    <a:bodyPr/>
                    <a:lstStyle/>
                    <a:p>
                      <a:pPr algn="ctr">
                        <a:spcAft>
                          <a:spcPts val="0"/>
                        </a:spcAft>
                      </a:pPr>
                      <a:r>
                        <a:rPr lang="en-US" sz="1800" cap="all" dirty="0">
                          <a:solidFill>
                            <a:schemeClr val="tx1"/>
                          </a:solidFill>
                          <a:effectLst/>
                        </a:rPr>
                        <a:t>25</a:t>
                      </a:r>
                      <a:endParaRPr lang="en-US" sz="28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cap="all" dirty="0">
                          <a:solidFill>
                            <a:schemeClr val="tx1"/>
                          </a:solidFill>
                          <a:effectLst/>
                        </a:rPr>
                        <a:t>4</a:t>
                      </a:r>
                      <a:endParaRPr lang="en-US" sz="28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cap="all" dirty="0">
                          <a:solidFill>
                            <a:schemeClr val="tx1"/>
                          </a:solidFill>
                          <a:effectLst/>
                        </a:rPr>
                        <a:t>2</a:t>
                      </a:r>
                      <a:endParaRPr lang="en-US" sz="28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cap="all" dirty="0">
                          <a:solidFill>
                            <a:schemeClr val="tx1"/>
                          </a:solidFill>
                          <a:effectLst/>
                        </a:rPr>
                        <a:t>2</a:t>
                      </a:r>
                      <a:endParaRPr lang="en-US" sz="28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r>
              <a:tr h="351632">
                <a:tc>
                  <a:txBody>
                    <a:bodyPr/>
                    <a:lstStyle/>
                    <a:p>
                      <a:pPr algn="ctr">
                        <a:spcAft>
                          <a:spcPts val="0"/>
                        </a:spcAft>
                      </a:pPr>
                      <a:r>
                        <a:rPr lang="en-US" sz="1800" cap="all">
                          <a:solidFill>
                            <a:schemeClr val="tx1"/>
                          </a:solidFill>
                          <a:effectLst/>
                        </a:rPr>
                        <a:t>20</a:t>
                      </a:r>
                      <a:endParaRPr lang="en-US" sz="28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cap="all" dirty="0">
                          <a:solidFill>
                            <a:schemeClr val="tx1"/>
                          </a:solidFill>
                          <a:effectLst/>
                        </a:rPr>
                        <a:t>5</a:t>
                      </a:r>
                      <a:endParaRPr lang="en-US" sz="28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cap="all">
                          <a:solidFill>
                            <a:schemeClr val="tx1"/>
                          </a:solidFill>
                          <a:effectLst/>
                        </a:rPr>
                        <a:t>2</a:t>
                      </a:r>
                      <a:endParaRPr lang="en-US" sz="28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cap="all" dirty="0">
                          <a:solidFill>
                            <a:schemeClr val="tx1"/>
                          </a:solidFill>
                          <a:effectLst/>
                        </a:rPr>
                        <a:t>3</a:t>
                      </a:r>
                      <a:endParaRPr lang="en-US" sz="28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r>
              <a:tr h="351632">
                <a:tc>
                  <a:txBody>
                    <a:bodyPr/>
                    <a:lstStyle/>
                    <a:p>
                      <a:pPr algn="ctr">
                        <a:spcAft>
                          <a:spcPts val="0"/>
                        </a:spcAft>
                      </a:pPr>
                      <a:r>
                        <a:rPr lang="en-US" sz="1800" cap="all">
                          <a:solidFill>
                            <a:schemeClr val="tx1"/>
                          </a:solidFill>
                          <a:effectLst/>
                        </a:rPr>
                        <a:t>16</a:t>
                      </a:r>
                      <a:endParaRPr lang="en-US" sz="28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cap="all" dirty="0">
                          <a:solidFill>
                            <a:schemeClr val="tx1"/>
                          </a:solidFill>
                          <a:effectLst/>
                        </a:rPr>
                        <a:t>6</a:t>
                      </a:r>
                      <a:endParaRPr lang="en-US" sz="28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cap="all">
                          <a:solidFill>
                            <a:schemeClr val="tx1"/>
                          </a:solidFill>
                          <a:effectLst/>
                        </a:rPr>
                        <a:t>2</a:t>
                      </a:r>
                      <a:endParaRPr lang="en-US" sz="28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cap="all" dirty="0">
                          <a:solidFill>
                            <a:schemeClr val="tx1"/>
                          </a:solidFill>
                          <a:effectLst/>
                        </a:rPr>
                        <a:t>4</a:t>
                      </a:r>
                      <a:endParaRPr lang="en-US" sz="28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r>
              <a:tr h="351632">
                <a:tc>
                  <a:txBody>
                    <a:bodyPr/>
                    <a:lstStyle/>
                    <a:p>
                      <a:pPr algn="ctr">
                        <a:spcAft>
                          <a:spcPts val="0"/>
                        </a:spcAft>
                      </a:pPr>
                      <a:r>
                        <a:rPr lang="en-US" sz="1800" cap="all">
                          <a:solidFill>
                            <a:schemeClr val="tx1"/>
                          </a:solidFill>
                          <a:effectLst/>
                        </a:rPr>
                        <a:t>≤ 14</a:t>
                      </a:r>
                      <a:endParaRPr lang="en-US" sz="28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cap="all" dirty="0">
                          <a:solidFill>
                            <a:schemeClr val="tx1"/>
                          </a:solidFill>
                          <a:effectLst/>
                        </a:rPr>
                        <a:t>≥ 8</a:t>
                      </a:r>
                      <a:endParaRPr lang="en-US" sz="28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cap="all">
                          <a:solidFill>
                            <a:schemeClr val="tx1"/>
                          </a:solidFill>
                          <a:effectLst/>
                        </a:rPr>
                        <a:t>2</a:t>
                      </a:r>
                      <a:endParaRPr lang="en-US" sz="28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cap="all" dirty="0">
                          <a:solidFill>
                            <a:schemeClr val="tx1"/>
                          </a:solidFill>
                          <a:effectLst/>
                        </a:rPr>
                        <a:t>5</a:t>
                      </a:r>
                      <a:endParaRPr lang="en-US" sz="28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7" name="Rectangle 1"/>
          <p:cNvSpPr>
            <a:spLocks noChangeArrowheads="1"/>
          </p:cNvSpPr>
          <p:nvPr/>
        </p:nvSpPr>
        <p:spPr bwMode="auto">
          <a:xfrm>
            <a:off x="460408" y="3354849"/>
            <a:ext cx="793999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Tabel 8-1: standar kapabilitas aruslebih transformator menurut ansi/ieee </a:t>
            </a:r>
            <a:endParaRPr kumimoji="0" lang="en-US"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82761766"/>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236</a:t>
            </a:fld>
            <a:endParaRPr lang="en-US" altLang="id-ID"/>
          </a:p>
        </p:txBody>
      </p:sp>
      <p:sp>
        <p:nvSpPr>
          <p:cNvPr id="2" name="Rectangle 1"/>
          <p:cNvSpPr/>
          <p:nvPr/>
        </p:nvSpPr>
        <p:spPr>
          <a:xfrm>
            <a:off x="457200" y="457200"/>
            <a:ext cx="8153400" cy="5324535"/>
          </a:xfrm>
          <a:prstGeom prst="rect">
            <a:avLst/>
          </a:prstGeom>
        </p:spPr>
        <p:txBody>
          <a:bodyPr wrap="square">
            <a:spAutoFit/>
          </a:bodyPr>
          <a:lstStyle/>
          <a:p>
            <a:pPr algn="just">
              <a:spcAft>
                <a:spcPts val="0"/>
              </a:spcAft>
            </a:pPr>
            <a:r>
              <a:rPr lang="en-US" dirty="0" err="1" smtClean="0">
                <a:latin typeface="Tempus Sans ITC" panose="04020404030D07020202" pitchFamily="82" charset="0"/>
                <a:ea typeface="Times New Roman" panose="02020603050405020304" pitchFamily="18" charset="0"/>
              </a:rPr>
              <a:t>Impedansi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sumber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tidak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pernah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nol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tetapi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dapat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saja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sangat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kecil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dibanding</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impendansi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transformator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terutama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industri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gardu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distribusi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kecil</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terhubung</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sistem</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tenaga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besar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kondisi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pengali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merepresentasikan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batasa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maksimum</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segera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setelah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semua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batasan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dirubah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menjadi</a:t>
            </a:r>
            <a:r>
              <a:rPr lang="en-US" dirty="0" smtClean="0">
                <a:latin typeface="Tempus Sans ITC" panose="04020404030D07020202" pitchFamily="82" charset="0"/>
                <a:ea typeface="Times New Roman" panose="02020603050405020304" pitchFamily="18" charset="0"/>
              </a:rPr>
              <a:t> 2s engineer yang </a:t>
            </a:r>
            <a:r>
              <a:rPr lang="en-US" dirty="0" err="1" smtClean="0">
                <a:latin typeface="Tempus Sans ITC" panose="04020404030D07020202" pitchFamily="82" charset="0"/>
                <a:ea typeface="Times New Roman" panose="02020603050405020304" pitchFamily="18" charset="0"/>
              </a:rPr>
              <a:t>berkecipung</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dalam</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bidang</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proteksi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menemukan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bahwa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mereka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harus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menggunakan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kurva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pembebanan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lebih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thermis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gambar</a:t>
            </a:r>
            <a:r>
              <a:rPr lang="en-US" dirty="0" smtClean="0">
                <a:latin typeface="Tempus Sans ITC" panose="04020404030D07020202" pitchFamily="82" charset="0"/>
                <a:ea typeface="Times New Roman" panose="02020603050405020304" pitchFamily="18" charset="0"/>
              </a:rPr>
              <a:t> 8-16a) yang </a:t>
            </a:r>
            <a:r>
              <a:rPr lang="en-US" dirty="0" err="1" smtClean="0">
                <a:latin typeface="Tempus Sans ITC" panose="04020404030D07020202" pitchFamily="82" charset="0"/>
                <a:ea typeface="Times New Roman" panose="02020603050405020304" pitchFamily="18" charset="0"/>
              </a:rPr>
              <a:t>dipublikasikan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standar</a:t>
            </a:r>
            <a:r>
              <a:rPr lang="en-US" dirty="0" smtClean="0">
                <a:latin typeface="Tempus Sans ITC" panose="04020404030D07020202" pitchFamily="82" charset="0"/>
                <a:ea typeface="Times New Roman" panose="02020603050405020304" pitchFamily="18" charset="0"/>
              </a:rPr>
              <a:t> ANSI </a:t>
            </a:r>
            <a:r>
              <a:rPr lang="en-US" dirty="0" err="1" smtClean="0">
                <a:latin typeface="Tempus Sans ITC" panose="04020404030D07020202" pitchFamily="82" charset="0"/>
                <a:ea typeface="Times New Roman" panose="02020603050405020304" pitchFamily="18" charset="0"/>
              </a:rPr>
              <a:t>guna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dipakai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sebagi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penuntun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dalam</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penerapan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proteksi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transformator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daya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khususnya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proteksi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lebih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transformator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batasan</a:t>
            </a:r>
            <a:r>
              <a:rPr lang="en-US" dirty="0" smtClean="0">
                <a:latin typeface="Tempus Sans ITC" panose="04020404030D07020202" pitchFamily="82" charset="0"/>
                <a:ea typeface="Times New Roman" panose="02020603050405020304" pitchFamily="18" charset="0"/>
              </a:rPr>
              <a:t> 2s yang </a:t>
            </a:r>
            <a:r>
              <a:rPr lang="en-US" dirty="0" err="1" smtClean="0">
                <a:latin typeface="Tempus Sans ITC" panose="04020404030D07020202" pitchFamily="82" charset="0"/>
                <a:ea typeface="Times New Roman" panose="02020603050405020304" pitchFamily="18" charset="0"/>
              </a:rPr>
              <a:t>merupakan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standar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baru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membatasi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sama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sekali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proteksi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lebih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transformator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Dilema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memberikan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perubahan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kedepan</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diterima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akhir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tahun</a:t>
            </a:r>
            <a:r>
              <a:rPr lang="en-US" dirty="0" smtClean="0">
                <a:latin typeface="Tempus Sans ITC" panose="04020404030D07020202" pitchFamily="82" charset="0"/>
                <a:ea typeface="Times New Roman" panose="02020603050405020304" pitchFamily="18" charset="0"/>
              </a:rPr>
              <a:t> 1982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ringkasannya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diberikan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dalam</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tabel</a:t>
            </a:r>
            <a:r>
              <a:rPr lang="en-US" dirty="0" smtClean="0">
                <a:latin typeface="Tempus Sans ITC" panose="04020404030D07020202" pitchFamily="82" charset="0"/>
                <a:ea typeface="Times New Roman" panose="02020603050405020304" pitchFamily="18" charset="0"/>
              </a:rPr>
              <a:t> 8-2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gambar</a:t>
            </a:r>
            <a:r>
              <a:rPr lang="en-US" dirty="0" smtClean="0">
                <a:latin typeface="Tempus Sans ITC" panose="04020404030D07020202" pitchFamily="82" charset="0"/>
                <a:ea typeface="Times New Roman" panose="02020603050405020304" pitchFamily="18" charset="0"/>
              </a:rPr>
              <a:t> 8-16. </a:t>
            </a:r>
            <a:r>
              <a:rPr lang="en-US" dirty="0" err="1" smtClean="0">
                <a:latin typeface="Tempus Sans ITC" panose="04020404030D07020202" pitchFamily="82" charset="0"/>
                <a:ea typeface="Times New Roman" panose="02020603050405020304" pitchFamily="18" charset="0"/>
              </a:rPr>
              <a:t>Perubahan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tegabung</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standar</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Komplik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muncul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karena</a:t>
            </a:r>
            <a:r>
              <a:rPr lang="en-US" dirty="0" smtClean="0">
                <a:latin typeface="Tempus Sans ITC" panose="04020404030D07020202" pitchFamily="82" charset="0"/>
                <a:ea typeface="Times New Roman" panose="02020603050405020304" pitchFamily="18" charset="0"/>
              </a:rPr>
              <a:t> C37.91 </a:t>
            </a:r>
            <a:r>
              <a:rPr lang="en-US" dirty="0" err="1" smtClean="0">
                <a:latin typeface="Tempus Sans ITC" panose="04020404030D07020202" pitchFamily="82" charset="0"/>
                <a:ea typeface="Times New Roman" panose="02020603050405020304" pitchFamily="18" charset="0"/>
              </a:rPr>
              <a:t>menggunakan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suatu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kurva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kerusakan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termal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sedangkan</a:t>
            </a:r>
            <a:r>
              <a:rPr lang="en-US" dirty="0" smtClean="0">
                <a:latin typeface="Tempus Sans ITC" panose="04020404030D07020202" pitchFamily="82" charset="0"/>
                <a:ea typeface="Times New Roman" panose="02020603050405020304" pitchFamily="18" charset="0"/>
              </a:rPr>
              <a:t> C57.12.00 </a:t>
            </a:r>
            <a:r>
              <a:rPr lang="en-US" dirty="0" err="1" smtClean="0">
                <a:latin typeface="Tempus Sans ITC" panose="04020404030D07020202" pitchFamily="82" charset="0"/>
                <a:ea typeface="Times New Roman" panose="02020603050405020304" pitchFamily="18" charset="0"/>
              </a:rPr>
              <a:t>lebih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utama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mementingkan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kerusakan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mekanis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dari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langsung</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Perubahan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terakhir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seperti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gambar</a:t>
            </a:r>
            <a:r>
              <a:rPr lang="en-US" dirty="0" smtClean="0">
                <a:latin typeface="Tempus Sans ITC" panose="04020404030D07020202" pitchFamily="82" charset="0"/>
                <a:ea typeface="Times New Roman" panose="02020603050405020304" pitchFamily="18" charset="0"/>
              </a:rPr>
              <a:t> 8-16 yang </a:t>
            </a:r>
            <a:r>
              <a:rPr lang="en-US" dirty="0" err="1" smtClean="0">
                <a:latin typeface="Tempus Sans ITC" panose="04020404030D07020202" pitchFamily="82" charset="0"/>
                <a:ea typeface="Times New Roman" panose="02020603050405020304" pitchFamily="18" charset="0"/>
              </a:rPr>
              <a:t>mencakup</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kedua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batasan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termis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mekanis</a:t>
            </a:r>
            <a:r>
              <a:rPr lang="en-US" dirty="0" smtClean="0">
                <a:latin typeface="Tempus Sans ITC" panose="04020404030D07020202" pitchFamily="82" charset="0"/>
                <a:ea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20762302"/>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237</a:t>
            </a:fld>
            <a:endParaRPr lang="en-US" altLang="id-ID"/>
          </a:p>
        </p:txBody>
      </p:sp>
      <p:graphicFrame>
        <p:nvGraphicFramePr>
          <p:cNvPr id="3" name="Table 2"/>
          <p:cNvGraphicFramePr>
            <a:graphicFrameLocks noGrp="1"/>
          </p:cNvGraphicFramePr>
          <p:nvPr>
            <p:extLst/>
          </p:nvPr>
        </p:nvGraphicFramePr>
        <p:xfrm>
          <a:off x="990600" y="838200"/>
          <a:ext cx="7315199" cy="2727800"/>
        </p:xfrm>
        <a:graphic>
          <a:graphicData uri="http://schemas.openxmlformats.org/drawingml/2006/table">
            <a:tbl>
              <a:tblPr firstRow="1" firstCol="1" lastRow="1" lastCol="1" bandRow="1" bandCol="1">
                <a:tableStyleId>{5C22544A-7EE6-4342-B048-85BDC9FD1C3A}</a:tableStyleId>
              </a:tblPr>
              <a:tblGrid>
                <a:gridCol w="1146811"/>
                <a:gridCol w="1291058"/>
                <a:gridCol w="1291058"/>
                <a:gridCol w="1004156"/>
                <a:gridCol w="860706"/>
                <a:gridCol w="1721410"/>
              </a:tblGrid>
              <a:tr h="185986">
                <a:tc rowSpan="2">
                  <a:txBody>
                    <a:bodyPr/>
                    <a:lstStyle/>
                    <a:p>
                      <a:pPr algn="ctr">
                        <a:spcAft>
                          <a:spcPts val="0"/>
                        </a:spcAft>
                      </a:pPr>
                      <a:r>
                        <a:rPr lang="it-IT" sz="900" cap="all" dirty="0">
                          <a:solidFill>
                            <a:schemeClr val="tx1"/>
                          </a:solidFill>
                          <a:effectLst/>
                        </a:rPr>
                        <a:t>Category</a:t>
                      </a:r>
                      <a:endParaRPr lang="en-US" sz="12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algn="ctr">
                        <a:spcAft>
                          <a:spcPts val="0"/>
                        </a:spcAft>
                      </a:pPr>
                      <a:r>
                        <a:rPr lang="it-IT" sz="900" cap="all" dirty="0">
                          <a:solidFill>
                            <a:schemeClr val="tx1"/>
                          </a:solidFill>
                          <a:effectLst/>
                        </a:rPr>
                        <a:t>kVA transformer ratings</a:t>
                      </a:r>
                      <a:endParaRPr lang="en-US" sz="12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rowSpan="2">
                  <a:txBody>
                    <a:bodyPr/>
                    <a:lstStyle/>
                    <a:p>
                      <a:pPr algn="ctr">
                        <a:spcAft>
                          <a:spcPts val="0"/>
                        </a:spcAft>
                      </a:pPr>
                      <a:r>
                        <a:rPr lang="it-IT" sz="900" cap="all">
                          <a:solidFill>
                            <a:schemeClr val="tx1"/>
                          </a:solidFill>
                          <a:effectLst/>
                        </a:rPr>
                        <a:t>Use curve fig 9.16</a:t>
                      </a:r>
                      <a:endParaRPr lang="en-US"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rowSpan="2">
                  <a:txBody>
                    <a:bodyPr/>
                    <a:lstStyle/>
                    <a:p>
                      <a:pPr algn="ctr">
                        <a:spcAft>
                          <a:spcPts val="0"/>
                        </a:spcAft>
                      </a:pPr>
                      <a:r>
                        <a:rPr lang="it-IT" sz="900" cap="all">
                          <a:solidFill>
                            <a:schemeClr val="tx1"/>
                          </a:solidFill>
                          <a:effectLst/>
                        </a:rPr>
                        <a:t>Frequent faults</a:t>
                      </a:r>
                      <a:endParaRPr lang="en-US"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rowSpan="2">
                  <a:txBody>
                    <a:bodyPr/>
                    <a:lstStyle/>
                    <a:p>
                      <a:pPr algn="ctr">
                        <a:spcAft>
                          <a:spcPts val="0"/>
                        </a:spcAft>
                      </a:pPr>
                      <a:r>
                        <a:rPr lang="it-IT" sz="900" cap="all">
                          <a:solidFill>
                            <a:schemeClr val="tx1"/>
                          </a:solidFill>
                          <a:effectLst/>
                        </a:rPr>
                        <a:t>Dotted curves apply from</a:t>
                      </a:r>
                      <a:endParaRPr lang="en-US"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r>
              <a:tr h="371973">
                <a:tc vMerge="1">
                  <a:txBody>
                    <a:bodyPr/>
                    <a:lstStyle/>
                    <a:p>
                      <a:endParaRPr lang="en-US"/>
                    </a:p>
                  </a:txBody>
                  <a:tcPr/>
                </a:tc>
                <a:tc>
                  <a:txBody>
                    <a:bodyPr/>
                    <a:lstStyle/>
                    <a:p>
                      <a:pPr algn="ctr">
                        <a:spcAft>
                          <a:spcPts val="0"/>
                        </a:spcAft>
                      </a:pPr>
                      <a:r>
                        <a:rPr lang="it-IT" sz="900" cap="all" dirty="0">
                          <a:solidFill>
                            <a:schemeClr val="tx1"/>
                          </a:solidFill>
                          <a:effectLst/>
                        </a:rPr>
                        <a:t>Singel-phase</a:t>
                      </a:r>
                      <a:endParaRPr lang="en-US" sz="12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t-IT" sz="900" cap="all" dirty="0">
                          <a:solidFill>
                            <a:schemeClr val="tx1"/>
                          </a:solidFill>
                          <a:effectLst/>
                        </a:rPr>
                        <a:t>Three-phase</a:t>
                      </a:r>
                      <a:endParaRPr lang="en-US" sz="12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r>
              <a:tr h="330643">
                <a:tc>
                  <a:txBody>
                    <a:bodyPr/>
                    <a:lstStyle/>
                    <a:p>
                      <a:pPr algn="ctr">
                        <a:spcAft>
                          <a:spcPts val="0"/>
                        </a:spcAft>
                      </a:pPr>
                      <a:r>
                        <a:rPr lang="it-IT" sz="900" cap="all">
                          <a:solidFill>
                            <a:schemeClr val="tx1"/>
                          </a:solidFill>
                          <a:effectLst/>
                        </a:rPr>
                        <a:t>I</a:t>
                      </a:r>
                      <a:endParaRPr lang="en-US"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t-IT" sz="900" cap="all">
                          <a:solidFill>
                            <a:schemeClr val="tx1"/>
                          </a:solidFill>
                          <a:effectLst/>
                        </a:rPr>
                        <a:t>5 – 500</a:t>
                      </a:r>
                      <a:endParaRPr lang="en-US"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t-IT" sz="900" cap="all" dirty="0">
                          <a:solidFill>
                            <a:schemeClr val="tx1"/>
                          </a:solidFill>
                          <a:effectLst/>
                        </a:rPr>
                        <a:t>15 – 500</a:t>
                      </a:r>
                      <a:endParaRPr lang="en-US" sz="12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t-IT" sz="900" cap="all">
                          <a:solidFill>
                            <a:schemeClr val="tx1"/>
                          </a:solidFill>
                          <a:effectLst/>
                        </a:rPr>
                        <a:t>a</a:t>
                      </a:r>
                      <a:endParaRPr lang="en-US"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t-IT" sz="900" cap="all" dirty="0">
                          <a:solidFill>
                            <a:schemeClr val="tx1"/>
                          </a:solidFill>
                          <a:effectLst/>
                        </a:rPr>
                        <a:t>-</a:t>
                      </a:r>
                      <a:endParaRPr lang="en-US" sz="12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en-US" sz="800" cap="all" dirty="0">
                          <a:solidFill>
                            <a:schemeClr val="tx1"/>
                          </a:solidFill>
                          <a:effectLst/>
                        </a:rPr>
                        <a:t>25 to 501, where</a:t>
                      </a:r>
                      <a:endParaRPr lang="en-US" sz="1200" cap="all" dirty="0">
                        <a:solidFill>
                          <a:schemeClr val="tx1"/>
                        </a:solidFill>
                        <a:effectLst/>
                      </a:endParaRPr>
                    </a:p>
                    <a:p>
                      <a:pPr>
                        <a:spcAft>
                          <a:spcPts val="0"/>
                        </a:spcAft>
                      </a:pPr>
                      <a:r>
                        <a:rPr lang="en-US" sz="800" cap="all" dirty="0">
                          <a:solidFill>
                            <a:schemeClr val="tx1"/>
                          </a:solidFill>
                          <a:effectLst/>
                        </a:rPr>
                        <a:t>t = 1250f/I</a:t>
                      </a:r>
                      <a:r>
                        <a:rPr lang="en-US" sz="800" cap="all" baseline="30000" dirty="0">
                          <a:solidFill>
                            <a:schemeClr val="tx1"/>
                          </a:solidFill>
                          <a:effectLst/>
                        </a:rPr>
                        <a:t>2</a:t>
                      </a:r>
                      <a:endParaRPr lang="en-US" sz="12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r>
              <a:tr h="826606">
                <a:tc>
                  <a:txBody>
                    <a:bodyPr/>
                    <a:lstStyle/>
                    <a:p>
                      <a:pPr algn="ctr">
                        <a:spcAft>
                          <a:spcPts val="0"/>
                        </a:spcAft>
                      </a:pPr>
                      <a:r>
                        <a:rPr lang="it-IT" sz="900" cap="all">
                          <a:solidFill>
                            <a:schemeClr val="tx1"/>
                          </a:solidFill>
                          <a:effectLst/>
                        </a:rPr>
                        <a:t>II</a:t>
                      </a:r>
                      <a:endParaRPr lang="en-US"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t-IT" sz="900" cap="all">
                          <a:solidFill>
                            <a:schemeClr val="tx1"/>
                          </a:solidFill>
                          <a:effectLst/>
                        </a:rPr>
                        <a:t>501 – 1667</a:t>
                      </a:r>
                      <a:endParaRPr lang="en-US"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t-IT" sz="900" cap="all">
                          <a:solidFill>
                            <a:schemeClr val="tx1"/>
                          </a:solidFill>
                          <a:effectLst/>
                        </a:rPr>
                        <a:t>501 – 5000</a:t>
                      </a:r>
                      <a:endParaRPr lang="en-US"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t-IT" sz="900" cap="all">
                          <a:solidFill>
                            <a:schemeClr val="tx1"/>
                          </a:solidFill>
                          <a:effectLst/>
                        </a:rPr>
                        <a:t>a atau a + b</a:t>
                      </a:r>
                      <a:endParaRPr lang="en-US"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t-IT" sz="900" cap="all">
                          <a:solidFill>
                            <a:schemeClr val="tx1"/>
                          </a:solidFill>
                          <a:effectLst/>
                        </a:rPr>
                        <a:t>10</a:t>
                      </a:r>
                      <a:endParaRPr lang="en-US"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en-US" sz="800" cap="all" dirty="0">
                          <a:solidFill>
                            <a:schemeClr val="tx1"/>
                          </a:solidFill>
                          <a:effectLst/>
                        </a:rPr>
                        <a:t>70 to 100% of maximum </a:t>
                      </a:r>
                      <a:r>
                        <a:rPr lang="en-US" sz="800" cap="all" dirty="0" err="1">
                          <a:solidFill>
                            <a:schemeClr val="tx1"/>
                          </a:solidFill>
                          <a:effectLst/>
                        </a:rPr>
                        <a:t>posible</a:t>
                      </a:r>
                      <a:r>
                        <a:rPr lang="en-US" sz="800" cap="all" dirty="0">
                          <a:solidFill>
                            <a:schemeClr val="tx1"/>
                          </a:solidFill>
                          <a:effectLst/>
                        </a:rPr>
                        <a:t> fault where I</a:t>
                      </a:r>
                      <a:r>
                        <a:rPr lang="en-US" sz="800" cap="all" baseline="30000" dirty="0">
                          <a:solidFill>
                            <a:schemeClr val="tx1"/>
                          </a:solidFill>
                          <a:effectLst/>
                        </a:rPr>
                        <a:t>2</a:t>
                      </a:r>
                      <a:r>
                        <a:rPr lang="en-US" sz="800" cap="all" dirty="0">
                          <a:solidFill>
                            <a:schemeClr val="tx1"/>
                          </a:solidFill>
                          <a:effectLst/>
                        </a:rPr>
                        <a:t>t = K</a:t>
                      </a:r>
                      <a:endParaRPr lang="en-US" sz="1200" cap="all" dirty="0">
                        <a:solidFill>
                          <a:schemeClr val="tx1"/>
                        </a:solidFill>
                        <a:effectLst/>
                      </a:endParaRPr>
                    </a:p>
                    <a:p>
                      <a:pPr>
                        <a:spcAft>
                          <a:spcPts val="0"/>
                        </a:spcAft>
                      </a:pPr>
                      <a:r>
                        <a:rPr lang="en-US" sz="800" cap="all" dirty="0">
                          <a:solidFill>
                            <a:schemeClr val="tx1"/>
                          </a:solidFill>
                          <a:effectLst/>
                        </a:rPr>
                        <a:t>K is determined at maximum I where t = 2</a:t>
                      </a:r>
                      <a:endParaRPr lang="en-US" sz="12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r>
              <a:tr h="826606">
                <a:tc>
                  <a:txBody>
                    <a:bodyPr/>
                    <a:lstStyle/>
                    <a:p>
                      <a:pPr algn="ctr">
                        <a:spcAft>
                          <a:spcPts val="0"/>
                        </a:spcAft>
                      </a:pPr>
                      <a:r>
                        <a:rPr lang="it-IT" sz="900" cap="all">
                          <a:solidFill>
                            <a:schemeClr val="tx1"/>
                          </a:solidFill>
                          <a:effectLst/>
                        </a:rPr>
                        <a:t>III</a:t>
                      </a:r>
                      <a:endParaRPr lang="en-US"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t-IT" sz="900" cap="all">
                          <a:solidFill>
                            <a:schemeClr val="tx1"/>
                          </a:solidFill>
                          <a:effectLst/>
                        </a:rPr>
                        <a:t>1668 – 10.000</a:t>
                      </a:r>
                      <a:endParaRPr lang="en-US"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t-IT" sz="900" cap="all">
                          <a:solidFill>
                            <a:schemeClr val="tx1"/>
                          </a:solidFill>
                          <a:effectLst/>
                        </a:rPr>
                        <a:t>5001 – 30.000</a:t>
                      </a:r>
                      <a:endParaRPr lang="en-US"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t-IT" sz="900" cap="all">
                          <a:solidFill>
                            <a:schemeClr val="tx1"/>
                          </a:solidFill>
                          <a:effectLst/>
                        </a:rPr>
                        <a:t>a atau a + c</a:t>
                      </a:r>
                      <a:endParaRPr lang="en-US"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t-IT" sz="900" cap="all">
                          <a:solidFill>
                            <a:schemeClr val="tx1"/>
                          </a:solidFill>
                          <a:effectLst/>
                        </a:rPr>
                        <a:t>5</a:t>
                      </a:r>
                      <a:endParaRPr lang="en-US" sz="1200" b="1"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en-US" sz="800" cap="all" dirty="0">
                          <a:solidFill>
                            <a:schemeClr val="tx1"/>
                          </a:solidFill>
                          <a:effectLst/>
                        </a:rPr>
                        <a:t>50 to 100% of maximum </a:t>
                      </a:r>
                      <a:r>
                        <a:rPr lang="en-US" sz="800" cap="all" dirty="0" err="1">
                          <a:solidFill>
                            <a:schemeClr val="tx1"/>
                          </a:solidFill>
                          <a:effectLst/>
                        </a:rPr>
                        <a:t>posible</a:t>
                      </a:r>
                      <a:r>
                        <a:rPr lang="en-US" sz="800" cap="all" dirty="0">
                          <a:solidFill>
                            <a:schemeClr val="tx1"/>
                          </a:solidFill>
                          <a:effectLst/>
                        </a:rPr>
                        <a:t> fault where I</a:t>
                      </a:r>
                      <a:r>
                        <a:rPr lang="en-US" sz="800" cap="all" baseline="30000" dirty="0">
                          <a:solidFill>
                            <a:schemeClr val="tx1"/>
                          </a:solidFill>
                          <a:effectLst/>
                        </a:rPr>
                        <a:t>2</a:t>
                      </a:r>
                      <a:r>
                        <a:rPr lang="en-US" sz="800" cap="all" dirty="0">
                          <a:solidFill>
                            <a:schemeClr val="tx1"/>
                          </a:solidFill>
                          <a:effectLst/>
                        </a:rPr>
                        <a:t>t = K</a:t>
                      </a:r>
                      <a:endParaRPr lang="en-US" sz="1200" cap="all" dirty="0">
                        <a:solidFill>
                          <a:schemeClr val="tx1"/>
                        </a:solidFill>
                        <a:effectLst/>
                      </a:endParaRPr>
                    </a:p>
                    <a:p>
                      <a:pPr>
                        <a:spcAft>
                          <a:spcPts val="0"/>
                        </a:spcAft>
                      </a:pPr>
                      <a:r>
                        <a:rPr lang="en-US" sz="800" cap="all" dirty="0">
                          <a:solidFill>
                            <a:schemeClr val="tx1"/>
                          </a:solidFill>
                          <a:effectLst/>
                        </a:rPr>
                        <a:t>K is determined at maximum I where t = 2</a:t>
                      </a:r>
                      <a:endParaRPr lang="en-US" sz="1200" b="1"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r>
              <a:tr h="185986">
                <a:tc>
                  <a:txBody>
                    <a:bodyPr/>
                    <a:lstStyle/>
                    <a:p>
                      <a:pPr algn="ctr">
                        <a:spcAft>
                          <a:spcPts val="0"/>
                        </a:spcAft>
                      </a:pPr>
                      <a:r>
                        <a:rPr lang="it-IT" sz="900" cap="all">
                          <a:effectLst/>
                        </a:rPr>
                        <a:t>IV</a:t>
                      </a:r>
                      <a:endParaRPr lang="en-US" sz="1200" b="1" cap="a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t-IT" sz="900" cap="all">
                          <a:effectLst/>
                        </a:rPr>
                        <a:t>&gt; 10 MVA</a:t>
                      </a:r>
                      <a:endParaRPr lang="en-US" sz="1200" b="1" cap="a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t-IT" sz="900" cap="all">
                          <a:effectLst/>
                        </a:rPr>
                        <a:t>&gt; 30 MVA</a:t>
                      </a:r>
                      <a:endParaRPr lang="en-US" sz="1200" b="1" cap="a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t-IT" sz="900" cap="all">
                          <a:effectLst/>
                        </a:rPr>
                        <a:t>a + c</a:t>
                      </a:r>
                      <a:endParaRPr lang="en-US" sz="1200" b="1" cap="a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t-IT" sz="900" cap="all">
                          <a:effectLst/>
                        </a:rPr>
                        <a:t>-</a:t>
                      </a:r>
                      <a:endParaRPr lang="en-US" sz="1200" b="1" cap="a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it-IT" sz="800" cap="all" dirty="0">
                          <a:effectLst/>
                        </a:rPr>
                        <a:t>Same as catagori III</a:t>
                      </a:r>
                      <a:endParaRPr lang="en-US" sz="1200" b="1" cap="all" dirty="0">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p:sp>
        <p:nvSpPr>
          <p:cNvPr id="6" name="Rectangle 1"/>
          <p:cNvSpPr>
            <a:spLocks noChangeArrowheads="1"/>
          </p:cNvSpPr>
          <p:nvPr/>
        </p:nvSpPr>
        <p:spPr bwMode="auto">
          <a:xfrm>
            <a:off x="1143000" y="381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sz="1100"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TABEL 8-2: KATAGORI STANDAR GANGGUAN MELALUI BEBAN LEBIH TRANSFORMATOR MENURUT ANSI/IEEE </a:t>
            </a:r>
            <a:endParaRPr kumimoji="0" 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6"/>
          <p:cNvSpPr/>
          <p:nvPr/>
        </p:nvSpPr>
        <p:spPr>
          <a:xfrm>
            <a:off x="609600" y="3886200"/>
            <a:ext cx="7924800" cy="1323439"/>
          </a:xfrm>
          <a:prstGeom prst="rect">
            <a:avLst/>
          </a:prstGeom>
        </p:spPr>
        <p:txBody>
          <a:bodyPr wrap="square">
            <a:spAutoFit/>
          </a:bodyPr>
          <a:lstStyle/>
          <a:p>
            <a:pPr algn="just">
              <a:spcAft>
                <a:spcPts val="0"/>
              </a:spcAft>
            </a:pPr>
            <a:r>
              <a:rPr lang="it-IT" dirty="0">
                <a:solidFill>
                  <a:srgbClr val="333399"/>
                </a:solidFill>
                <a:latin typeface="Tempus Sans ITC" panose="04020404030D07020202" pitchFamily="82" charset="0"/>
                <a:ea typeface="Times New Roman" panose="02020603050405020304" pitchFamily="18" charset="0"/>
              </a:rPr>
              <a:t>Standar yang baru memiliki 6 kurva; masing-masing satu untuk katagori I dan IV, dan sisanya untuk katagori III dan IV. Kurva dasar ditunjukkan dengan garis penuh pada Gambar 8-16 dan sama untuk semua katagori dan berlaku untuk seluruh impedansi Transformator 4%. </a:t>
            </a:r>
            <a:endParaRPr lang="en-US" sz="2800" dirty="0">
              <a:solidFill>
                <a:srgbClr val="333399"/>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7735177"/>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238</a:t>
            </a:fld>
            <a:endParaRPr lang="en-US" altLang="id-ID"/>
          </a:p>
        </p:txBody>
      </p:sp>
      <p:sp>
        <p:nvSpPr>
          <p:cNvPr id="2" name="Rectangle 1"/>
          <p:cNvSpPr/>
          <p:nvPr/>
        </p:nvSpPr>
        <p:spPr>
          <a:xfrm>
            <a:off x="457200" y="304800"/>
            <a:ext cx="8305800" cy="2308324"/>
          </a:xfrm>
          <a:prstGeom prst="rect">
            <a:avLst/>
          </a:prstGeom>
        </p:spPr>
        <p:txBody>
          <a:bodyPr wrap="square">
            <a:spAutoFit/>
          </a:bodyPr>
          <a:lstStyle/>
          <a:p>
            <a:pPr algn="just">
              <a:spcAft>
                <a:spcPts val="0"/>
              </a:spcAft>
            </a:pPr>
            <a:r>
              <a:rPr lang="en-US" sz="1800" dirty="0" err="1">
                <a:solidFill>
                  <a:srgbClr val="333399"/>
                </a:solidFill>
                <a:latin typeface="Tempus Sans ITC" panose="04020404030D07020202" pitchFamily="82" charset="0"/>
                <a:ea typeface="Times New Roman" panose="02020603050405020304" pitchFamily="18" charset="0"/>
              </a:rPr>
              <a:t>Transformator</a:t>
            </a:r>
            <a:r>
              <a:rPr lang="en-US" sz="1800" dirty="0">
                <a:solidFill>
                  <a:srgbClr val="333399"/>
                </a:solidFill>
                <a:latin typeface="Tempus Sans ITC" panose="04020404030D07020202" pitchFamily="82" charset="0"/>
                <a:ea typeface="Times New Roman" panose="02020603050405020304" pitchFamily="18" charset="0"/>
              </a:rPr>
              <a:t> </a:t>
            </a:r>
            <a:r>
              <a:rPr lang="en-US" sz="1800" dirty="0" err="1">
                <a:solidFill>
                  <a:srgbClr val="333399"/>
                </a:solidFill>
                <a:latin typeface="Tempus Sans ITC" panose="04020404030D07020202" pitchFamily="82" charset="0"/>
                <a:ea typeface="Times New Roman" panose="02020603050405020304" pitchFamily="18" charset="0"/>
              </a:rPr>
              <a:t>akan</a:t>
            </a:r>
            <a:r>
              <a:rPr lang="en-US" sz="1800" dirty="0">
                <a:solidFill>
                  <a:srgbClr val="333399"/>
                </a:solidFill>
                <a:latin typeface="Tempus Sans ITC" panose="04020404030D07020202" pitchFamily="82" charset="0"/>
                <a:ea typeface="Times New Roman" panose="02020603050405020304" pitchFamily="18" charset="0"/>
              </a:rPr>
              <a:t> </a:t>
            </a:r>
            <a:r>
              <a:rPr lang="en-US" sz="1800" dirty="0" err="1">
                <a:solidFill>
                  <a:srgbClr val="333399"/>
                </a:solidFill>
                <a:latin typeface="Tempus Sans ITC" panose="04020404030D07020202" pitchFamily="82" charset="0"/>
                <a:ea typeface="Times New Roman" panose="02020603050405020304" pitchFamily="18" charset="0"/>
              </a:rPr>
              <a:t>mampu</a:t>
            </a:r>
            <a:r>
              <a:rPr lang="en-US" sz="1800" dirty="0">
                <a:solidFill>
                  <a:srgbClr val="333399"/>
                </a:solidFill>
                <a:latin typeface="Tempus Sans ITC" panose="04020404030D07020202" pitchFamily="82" charset="0"/>
                <a:ea typeface="Times New Roman" panose="02020603050405020304" pitchFamily="18" charset="0"/>
              </a:rPr>
              <a:t> </a:t>
            </a:r>
            <a:r>
              <a:rPr lang="en-US" sz="1800" dirty="0" err="1">
                <a:solidFill>
                  <a:srgbClr val="333399"/>
                </a:solidFill>
                <a:latin typeface="Tempus Sans ITC" panose="04020404030D07020202" pitchFamily="82" charset="0"/>
                <a:ea typeface="Times New Roman" panose="02020603050405020304" pitchFamily="18" charset="0"/>
              </a:rPr>
              <a:t>menahan</a:t>
            </a:r>
            <a:r>
              <a:rPr lang="en-US" sz="1800" dirty="0">
                <a:solidFill>
                  <a:srgbClr val="333399"/>
                </a:solidFill>
                <a:latin typeface="Tempus Sans ITC" panose="04020404030D07020202" pitchFamily="82" charset="0"/>
                <a:ea typeface="Times New Roman" panose="02020603050405020304" pitchFamily="18" charset="0"/>
              </a:rPr>
              <a:t> </a:t>
            </a:r>
            <a:r>
              <a:rPr lang="en-US" sz="1800" dirty="0" err="1">
                <a:solidFill>
                  <a:srgbClr val="333399"/>
                </a:solidFill>
                <a:latin typeface="Tempus Sans ITC" panose="04020404030D07020202" pitchFamily="82" charset="0"/>
                <a:ea typeface="Times New Roman" panose="02020603050405020304" pitchFamily="18" charset="0"/>
              </a:rPr>
              <a:t>arus</a:t>
            </a:r>
            <a:r>
              <a:rPr lang="en-US" sz="1800" dirty="0">
                <a:solidFill>
                  <a:srgbClr val="333399"/>
                </a:solidFill>
                <a:latin typeface="Tempus Sans ITC" panose="04020404030D07020202" pitchFamily="82" charset="0"/>
                <a:ea typeface="Times New Roman" panose="02020603050405020304" pitchFamily="18" charset="0"/>
              </a:rPr>
              <a:t> 25 kali rating </a:t>
            </a:r>
            <a:r>
              <a:rPr lang="en-US" sz="1800" dirty="0" err="1">
                <a:solidFill>
                  <a:srgbClr val="333399"/>
                </a:solidFill>
                <a:latin typeface="Tempus Sans ITC" panose="04020404030D07020202" pitchFamily="82" charset="0"/>
                <a:ea typeface="Times New Roman" panose="02020603050405020304" pitchFamily="18" charset="0"/>
              </a:rPr>
              <a:t>arusnya</a:t>
            </a:r>
            <a:r>
              <a:rPr lang="en-US" sz="1800" dirty="0">
                <a:solidFill>
                  <a:srgbClr val="333399"/>
                </a:solidFill>
                <a:latin typeface="Tempus Sans ITC" panose="04020404030D07020202" pitchFamily="82" charset="0"/>
                <a:ea typeface="Times New Roman" panose="02020603050405020304" pitchFamily="18" charset="0"/>
              </a:rPr>
              <a:t> </a:t>
            </a:r>
            <a:r>
              <a:rPr lang="en-US" sz="1800" dirty="0" err="1">
                <a:solidFill>
                  <a:srgbClr val="333399"/>
                </a:solidFill>
                <a:latin typeface="Tempus Sans ITC" panose="04020404030D07020202" pitchFamily="82" charset="0"/>
                <a:ea typeface="Times New Roman" panose="02020603050405020304" pitchFamily="18" charset="0"/>
              </a:rPr>
              <a:t>dalam</a:t>
            </a:r>
            <a:r>
              <a:rPr lang="en-US" sz="1800" dirty="0">
                <a:solidFill>
                  <a:srgbClr val="333399"/>
                </a:solidFill>
                <a:latin typeface="Tempus Sans ITC" panose="04020404030D07020202" pitchFamily="82" charset="0"/>
                <a:ea typeface="Times New Roman" panose="02020603050405020304" pitchFamily="18" charset="0"/>
              </a:rPr>
              <a:t> </a:t>
            </a:r>
            <a:r>
              <a:rPr lang="en-US" sz="1800" dirty="0" err="1">
                <a:solidFill>
                  <a:srgbClr val="333399"/>
                </a:solidFill>
                <a:latin typeface="Tempus Sans ITC" panose="04020404030D07020202" pitchFamily="82" charset="0"/>
                <a:ea typeface="Times New Roman" panose="02020603050405020304" pitchFamily="18" charset="0"/>
              </a:rPr>
              <a:t>waktu</a:t>
            </a:r>
            <a:r>
              <a:rPr lang="en-US" sz="1800" dirty="0">
                <a:solidFill>
                  <a:srgbClr val="333399"/>
                </a:solidFill>
                <a:latin typeface="Tempus Sans ITC" panose="04020404030D07020202" pitchFamily="82" charset="0"/>
                <a:ea typeface="Times New Roman" panose="02020603050405020304" pitchFamily="18" charset="0"/>
              </a:rPr>
              <a:t> 2s. </a:t>
            </a:r>
            <a:r>
              <a:rPr lang="en-US" sz="1800" dirty="0" err="1">
                <a:solidFill>
                  <a:srgbClr val="333399"/>
                </a:solidFill>
                <a:latin typeface="Tempus Sans ITC" panose="04020404030D07020202" pitchFamily="82" charset="0"/>
                <a:ea typeface="Times New Roman" panose="02020603050405020304" pitchFamily="18" charset="0"/>
              </a:rPr>
              <a:t>Modifikasi</a:t>
            </a:r>
            <a:r>
              <a:rPr lang="en-US" sz="1800" dirty="0">
                <a:solidFill>
                  <a:srgbClr val="333399"/>
                </a:solidFill>
                <a:latin typeface="Tempus Sans ITC" panose="04020404030D07020202" pitchFamily="82" charset="0"/>
                <a:ea typeface="Times New Roman" panose="02020603050405020304" pitchFamily="18" charset="0"/>
              </a:rPr>
              <a:t> </a:t>
            </a:r>
            <a:r>
              <a:rPr lang="en-US" sz="1800" dirty="0" err="1">
                <a:solidFill>
                  <a:srgbClr val="333399"/>
                </a:solidFill>
                <a:latin typeface="Tempus Sans ITC" panose="04020404030D07020202" pitchFamily="82" charset="0"/>
                <a:ea typeface="Times New Roman" panose="02020603050405020304" pitchFamily="18" charset="0"/>
              </a:rPr>
              <a:t>kurva</a:t>
            </a:r>
            <a:r>
              <a:rPr lang="en-US" sz="1800" dirty="0">
                <a:solidFill>
                  <a:srgbClr val="333399"/>
                </a:solidFill>
                <a:latin typeface="Tempus Sans ITC" panose="04020404030D07020202" pitchFamily="82" charset="0"/>
                <a:ea typeface="Times New Roman" panose="02020603050405020304" pitchFamily="18" charset="0"/>
              </a:rPr>
              <a:t> </a:t>
            </a:r>
            <a:r>
              <a:rPr lang="en-US" sz="1800" dirty="0" err="1">
                <a:solidFill>
                  <a:srgbClr val="333399"/>
                </a:solidFill>
                <a:latin typeface="Tempus Sans ITC" panose="04020404030D07020202" pitchFamily="82" charset="0"/>
                <a:ea typeface="Times New Roman" panose="02020603050405020304" pitchFamily="18" charset="0"/>
              </a:rPr>
              <a:t>ditunjukkan</a:t>
            </a:r>
            <a:r>
              <a:rPr lang="en-US" sz="1800" dirty="0">
                <a:solidFill>
                  <a:srgbClr val="333399"/>
                </a:solidFill>
                <a:latin typeface="Tempus Sans ITC" panose="04020404030D07020202" pitchFamily="82" charset="0"/>
                <a:ea typeface="Times New Roman" panose="02020603050405020304" pitchFamily="18" charset="0"/>
              </a:rPr>
              <a:t> </a:t>
            </a:r>
            <a:r>
              <a:rPr lang="en-US" sz="1800" dirty="0" err="1">
                <a:solidFill>
                  <a:srgbClr val="333399"/>
                </a:solidFill>
                <a:latin typeface="Tempus Sans ITC" panose="04020404030D07020202" pitchFamily="82" charset="0"/>
                <a:ea typeface="Times New Roman" panose="02020603050405020304" pitchFamily="18" charset="0"/>
              </a:rPr>
              <a:t>oleh</a:t>
            </a:r>
            <a:r>
              <a:rPr lang="en-US" sz="1800" dirty="0">
                <a:solidFill>
                  <a:srgbClr val="333399"/>
                </a:solidFill>
                <a:latin typeface="Tempus Sans ITC" panose="04020404030D07020202" pitchFamily="82" charset="0"/>
                <a:ea typeface="Times New Roman" panose="02020603050405020304" pitchFamily="18" charset="0"/>
              </a:rPr>
              <a:t> </a:t>
            </a:r>
            <a:r>
              <a:rPr lang="en-US" sz="1800" dirty="0" err="1">
                <a:solidFill>
                  <a:srgbClr val="333399"/>
                </a:solidFill>
                <a:latin typeface="Tempus Sans ITC" panose="04020404030D07020202" pitchFamily="82" charset="0"/>
                <a:ea typeface="Times New Roman" panose="02020603050405020304" pitchFamily="18" charset="0"/>
              </a:rPr>
              <a:t>garis</a:t>
            </a:r>
            <a:r>
              <a:rPr lang="en-US" sz="1800" dirty="0">
                <a:solidFill>
                  <a:srgbClr val="333399"/>
                </a:solidFill>
                <a:latin typeface="Tempus Sans ITC" panose="04020404030D07020202" pitchFamily="82" charset="0"/>
                <a:ea typeface="Times New Roman" panose="02020603050405020304" pitchFamily="18" charset="0"/>
              </a:rPr>
              <a:t> </a:t>
            </a:r>
            <a:r>
              <a:rPr lang="en-US" sz="1800" dirty="0" err="1">
                <a:solidFill>
                  <a:srgbClr val="333399"/>
                </a:solidFill>
                <a:latin typeface="Tempus Sans ITC" panose="04020404030D07020202" pitchFamily="82" charset="0"/>
                <a:ea typeface="Times New Roman" panose="02020603050405020304" pitchFamily="18" charset="0"/>
              </a:rPr>
              <a:t>putus-putus</a:t>
            </a:r>
            <a:r>
              <a:rPr lang="en-US" sz="1800" dirty="0">
                <a:solidFill>
                  <a:srgbClr val="333399"/>
                </a:solidFill>
                <a:latin typeface="Tempus Sans ITC" panose="04020404030D07020202" pitchFamily="82" charset="0"/>
                <a:ea typeface="Times New Roman" panose="02020603050405020304" pitchFamily="18" charset="0"/>
              </a:rPr>
              <a:t> </a:t>
            </a:r>
            <a:r>
              <a:rPr lang="en-US" sz="1800" dirty="0" err="1">
                <a:solidFill>
                  <a:srgbClr val="333399"/>
                </a:solidFill>
                <a:latin typeface="Tempus Sans ITC" panose="04020404030D07020202" pitchFamily="82" charset="0"/>
                <a:ea typeface="Times New Roman" panose="02020603050405020304" pitchFamily="18" charset="0"/>
              </a:rPr>
              <a:t>dan</a:t>
            </a:r>
            <a:r>
              <a:rPr lang="en-US" sz="1800" dirty="0">
                <a:solidFill>
                  <a:srgbClr val="333399"/>
                </a:solidFill>
                <a:latin typeface="Tempus Sans ITC" panose="04020404030D07020202" pitchFamily="82" charset="0"/>
                <a:ea typeface="Times New Roman" panose="02020603050405020304" pitchFamily="18" charset="0"/>
              </a:rPr>
              <a:t> </a:t>
            </a:r>
            <a:r>
              <a:rPr lang="en-US" sz="1800" dirty="0" err="1">
                <a:solidFill>
                  <a:srgbClr val="333399"/>
                </a:solidFill>
                <a:latin typeface="Tempus Sans ITC" panose="04020404030D07020202" pitchFamily="82" charset="0"/>
                <a:ea typeface="Times New Roman" panose="02020603050405020304" pitchFamily="18" charset="0"/>
              </a:rPr>
              <a:t>dipakai</a:t>
            </a:r>
            <a:r>
              <a:rPr lang="en-US" sz="1800" dirty="0">
                <a:solidFill>
                  <a:srgbClr val="333399"/>
                </a:solidFill>
                <a:latin typeface="Tempus Sans ITC" panose="04020404030D07020202" pitchFamily="82" charset="0"/>
                <a:ea typeface="Times New Roman" panose="02020603050405020304" pitchFamily="18" charset="0"/>
              </a:rPr>
              <a:t> </a:t>
            </a:r>
            <a:r>
              <a:rPr lang="en-US" sz="1800" dirty="0" err="1">
                <a:solidFill>
                  <a:srgbClr val="333399"/>
                </a:solidFill>
                <a:latin typeface="Tempus Sans ITC" panose="04020404030D07020202" pitchFamily="82" charset="0"/>
                <a:ea typeface="Times New Roman" panose="02020603050405020304" pitchFamily="18" charset="0"/>
              </a:rPr>
              <a:t>pada</a:t>
            </a:r>
            <a:r>
              <a:rPr lang="en-US" sz="1800" dirty="0">
                <a:solidFill>
                  <a:srgbClr val="333399"/>
                </a:solidFill>
                <a:latin typeface="Tempus Sans ITC" panose="04020404030D07020202" pitchFamily="82" charset="0"/>
                <a:ea typeface="Times New Roman" panose="02020603050405020304" pitchFamily="18" charset="0"/>
              </a:rPr>
              <a:t> </a:t>
            </a:r>
            <a:r>
              <a:rPr lang="en-US" sz="1800" dirty="0" err="1">
                <a:solidFill>
                  <a:srgbClr val="333399"/>
                </a:solidFill>
                <a:latin typeface="Tempus Sans ITC" panose="04020404030D07020202" pitchFamily="82" charset="0"/>
                <a:ea typeface="Times New Roman" panose="02020603050405020304" pitchFamily="18" charset="0"/>
              </a:rPr>
              <a:t>Transformator</a:t>
            </a:r>
            <a:r>
              <a:rPr lang="en-US" sz="1800" dirty="0">
                <a:solidFill>
                  <a:srgbClr val="333399"/>
                </a:solidFill>
                <a:latin typeface="Tempus Sans ITC" panose="04020404030D07020202" pitchFamily="82" charset="0"/>
                <a:ea typeface="Times New Roman" panose="02020603050405020304" pitchFamily="18" charset="0"/>
              </a:rPr>
              <a:t> </a:t>
            </a:r>
            <a:r>
              <a:rPr lang="en-US" sz="1800" dirty="0" err="1">
                <a:solidFill>
                  <a:srgbClr val="333399"/>
                </a:solidFill>
                <a:latin typeface="Tempus Sans ITC" panose="04020404030D07020202" pitchFamily="82" charset="0"/>
                <a:ea typeface="Times New Roman" panose="02020603050405020304" pitchFamily="18" charset="0"/>
              </a:rPr>
              <a:t>dengan</a:t>
            </a:r>
            <a:r>
              <a:rPr lang="en-US" sz="1800" dirty="0">
                <a:solidFill>
                  <a:srgbClr val="333399"/>
                </a:solidFill>
                <a:latin typeface="Tempus Sans ITC" panose="04020404030D07020202" pitchFamily="82" charset="0"/>
                <a:ea typeface="Times New Roman" panose="02020603050405020304" pitchFamily="18" charset="0"/>
              </a:rPr>
              <a:t> </a:t>
            </a:r>
            <a:r>
              <a:rPr lang="en-US" sz="1800" dirty="0" err="1">
                <a:solidFill>
                  <a:srgbClr val="333399"/>
                </a:solidFill>
                <a:latin typeface="Tempus Sans ITC" panose="04020404030D07020202" pitchFamily="82" charset="0"/>
                <a:ea typeface="Times New Roman" panose="02020603050405020304" pitchFamily="18" charset="0"/>
              </a:rPr>
              <a:t>impedansi</a:t>
            </a:r>
            <a:r>
              <a:rPr lang="en-US" sz="1800" dirty="0">
                <a:solidFill>
                  <a:srgbClr val="333399"/>
                </a:solidFill>
                <a:latin typeface="Tempus Sans ITC" panose="04020404030D07020202" pitchFamily="82" charset="0"/>
                <a:ea typeface="Times New Roman" panose="02020603050405020304" pitchFamily="18" charset="0"/>
              </a:rPr>
              <a:t> </a:t>
            </a:r>
            <a:r>
              <a:rPr lang="en-US" sz="1800" dirty="0">
                <a:solidFill>
                  <a:srgbClr val="333399"/>
                </a:solidFill>
                <a:latin typeface="Tempus Sans ITC" panose="04020404030D07020202" pitchFamily="82" charset="0"/>
                <a:ea typeface="Times New Roman" panose="02020603050405020304" pitchFamily="18" charset="0"/>
                <a:sym typeface="Symbol" panose="05050102010706020507" pitchFamily="18" charset="2"/>
              </a:rPr>
              <a:t></a:t>
            </a:r>
            <a:r>
              <a:rPr lang="en-US" sz="1800" dirty="0">
                <a:solidFill>
                  <a:srgbClr val="333399"/>
                </a:solidFill>
                <a:latin typeface="Tempus Sans ITC" panose="04020404030D07020202" pitchFamily="82" charset="0"/>
                <a:ea typeface="Times New Roman" panose="02020603050405020304" pitchFamily="18" charset="0"/>
              </a:rPr>
              <a:t> 4%, </a:t>
            </a:r>
            <a:r>
              <a:rPr lang="en-US" sz="1800" dirty="0" err="1">
                <a:solidFill>
                  <a:srgbClr val="333399"/>
                </a:solidFill>
                <a:latin typeface="Tempus Sans ITC" panose="04020404030D07020202" pitchFamily="82" charset="0"/>
                <a:ea typeface="Times New Roman" panose="02020603050405020304" pitchFamily="18" charset="0"/>
              </a:rPr>
              <a:t>tergantung</a:t>
            </a:r>
            <a:r>
              <a:rPr lang="en-US" sz="1800" dirty="0">
                <a:solidFill>
                  <a:srgbClr val="333399"/>
                </a:solidFill>
                <a:latin typeface="Tempus Sans ITC" panose="04020404030D07020202" pitchFamily="82" charset="0"/>
                <a:ea typeface="Times New Roman" panose="02020603050405020304" pitchFamily="18" charset="0"/>
              </a:rPr>
              <a:t> </a:t>
            </a:r>
            <a:r>
              <a:rPr lang="en-US" sz="1800" dirty="0" err="1">
                <a:solidFill>
                  <a:srgbClr val="333399"/>
                </a:solidFill>
                <a:latin typeface="Tempus Sans ITC" panose="04020404030D07020202" pitchFamily="82" charset="0"/>
                <a:ea typeface="Times New Roman" panose="02020603050405020304" pitchFamily="18" charset="0"/>
              </a:rPr>
              <a:t>seberapa</a:t>
            </a:r>
            <a:r>
              <a:rPr lang="en-US" sz="1800" dirty="0">
                <a:solidFill>
                  <a:srgbClr val="333399"/>
                </a:solidFill>
                <a:latin typeface="Tempus Sans ITC" panose="04020404030D07020202" pitchFamily="82" charset="0"/>
                <a:ea typeface="Times New Roman" panose="02020603050405020304" pitchFamily="18" charset="0"/>
              </a:rPr>
              <a:t> </a:t>
            </a:r>
            <a:r>
              <a:rPr lang="en-US" sz="1800" dirty="0" err="1">
                <a:solidFill>
                  <a:srgbClr val="333399"/>
                </a:solidFill>
                <a:latin typeface="Tempus Sans ITC" panose="04020404030D07020202" pitchFamily="82" charset="0"/>
                <a:ea typeface="Times New Roman" panose="02020603050405020304" pitchFamily="18" charset="0"/>
              </a:rPr>
              <a:t>sering</a:t>
            </a:r>
            <a:r>
              <a:rPr lang="en-US" sz="1800" dirty="0">
                <a:solidFill>
                  <a:srgbClr val="333399"/>
                </a:solidFill>
                <a:latin typeface="Tempus Sans ITC" panose="04020404030D07020202" pitchFamily="82" charset="0"/>
                <a:ea typeface="Times New Roman" panose="02020603050405020304" pitchFamily="18" charset="0"/>
              </a:rPr>
              <a:t> </a:t>
            </a:r>
            <a:r>
              <a:rPr lang="en-US" sz="1800" dirty="0" err="1">
                <a:solidFill>
                  <a:srgbClr val="333399"/>
                </a:solidFill>
                <a:latin typeface="Tempus Sans ITC" panose="04020404030D07020202" pitchFamily="82" charset="0"/>
                <a:ea typeface="Times New Roman" panose="02020603050405020304" pitchFamily="18" charset="0"/>
              </a:rPr>
              <a:t>frekuensi</a:t>
            </a:r>
            <a:r>
              <a:rPr lang="en-US" sz="1800" dirty="0">
                <a:solidFill>
                  <a:srgbClr val="333399"/>
                </a:solidFill>
                <a:latin typeface="Tempus Sans ITC" panose="04020404030D07020202" pitchFamily="82" charset="0"/>
                <a:ea typeface="Times New Roman" panose="02020603050405020304" pitchFamily="18" charset="0"/>
              </a:rPr>
              <a:t> </a:t>
            </a:r>
            <a:r>
              <a:rPr lang="en-US" sz="1800" dirty="0" err="1">
                <a:solidFill>
                  <a:srgbClr val="333399"/>
                </a:solidFill>
                <a:latin typeface="Tempus Sans ITC" panose="04020404030D07020202" pitchFamily="82" charset="0"/>
                <a:ea typeface="Times New Roman" panose="02020603050405020304" pitchFamily="18" charset="0"/>
              </a:rPr>
              <a:t>gangguan</a:t>
            </a:r>
            <a:r>
              <a:rPr lang="en-US" sz="1800" dirty="0">
                <a:solidFill>
                  <a:srgbClr val="333399"/>
                </a:solidFill>
                <a:latin typeface="Tempus Sans ITC" panose="04020404030D07020202" pitchFamily="82" charset="0"/>
                <a:ea typeface="Times New Roman" panose="02020603050405020304" pitchFamily="18" charset="0"/>
              </a:rPr>
              <a:t> yang </a:t>
            </a:r>
            <a:r>
              <a:rPr lang="en-US" sz="1800" dirty="0" err="1">
                <a:solidFill>
                  <a:srgbClr val="333399"/>
                </a:solidFill>
                <a:latin typeface="Tempus Sans ITC" panose="04020404030D07020202" pitchFamily="82" charset="0"/>
                <a:ea typeface="Times New Roman" panose="02020603050405020304" pitchFamily="18" charset="0"/>
              </a:rPr>
              <a:t>terjadi</a:t>
            </a:r>
            <a:r>
              <a:rPr lang="en-US" sz="1800" dirty="0">
                <a:solidFill>
                  <a:srgbClr val="333399"/>
                </a:solidFill>
                <a:latin typeface="Tempus Sans ITC" panose="04020404030D07020202" pitchFamily="82" charset="0"/>
                <a:ea typeface="Times New Roman" panose="02020603050405020304" pitchFamily="18" charset="0"/>
              </a:rPr>
              <a:t> </a:t>
            </a:r>
            <a:r>
              <a:rPr lang="en-US" sz="1800" dirty="0" err="1">
                <a:solidFill>
                  <a:srgbClr val="333399"/>
                </a:solidFill>
                <a:latin typeface="Tempus Sans ITC" panose="04020404030D07020202" pitchFamily="82" charset="0"/>
                <a:ea typeface="Times New Roman" panose="02020603050405020304" pitchFamily="18" charset="0"/>
              </a:rPr>
              <a:t>sepanjang</a:t>
            </a:r>
            <a:r>
              <a:rPr lang="en-US" sz="1800" dirty="0">
                <a:solidFill>
                  <a:srgbClr val="333399"/>
                </a:solidFill>
                <a:latin typeface="Tempus Sans ITC" panose="04020404030D07020202" pitchFamily="82" charset="0"/>
                <a:ea typeface="Times New Roman" panose="02020603050405020304" pitchFamily="18" charset="0"/>
              </a:rPr>
              <a:t> </a:t>
            </a:r>
            <a:r>
              <a:rPr lang="en-US" sz="1800" dirty="0" err="1">
                <a:solidFill>
                  <a:srgbClr val="333399"/>
                </a:solidFill>
                <a:latin typeface="Tempus Sans ITC" panose="04020404030D07020202" pitchFamily="82" charset="0"/>
                <a:ea typeface="Times New Roman" panose="02020603050405020304" pitchFamily="18" charset="0"/>
              </a:rPr>
              <a:t>umur</a:t>
            </a:r>
            <a:r>
              <a:rPr lang="en-US" sz="1800" dirty="0">
                <a:solidFill>
                  <a:srgbClr val="333399"/>
                </a:solidFill>
                <a:latin typeface="Tempus Sans ITC" panose="04020404030D07020202" pitchFamily="82" charset="0"/>
                <a:ea typeface="Times New Roman" panose="02020603050405020304" pitchFamily="18" charset="0"/>
              </a:rPr>
              <a:t> </a:t>
            </a:r>
            <a:r>
              <a:rPr lang="en-US" sz="1800" dirty="0" err="1">
                <a:solidFill>
                  <a:srgbClr val="333399"/>
                </a:solidFill>
                <a:latin typeface="Tempus Sans ITC" panose="04020404030D07020202" pitchFamily="82" charset="0"/>
                <a:ea typeface="Times New Roman" panose="02020603050405020304" pitchFamily="18" charset="0"/>
              </a:rPr>
              <a:t>Transformator</a:t>
            </a:r>
            <a:r>
              <a:rPr lang="en-US" sz="1800" dirty="0">
                <a:solidFill>
                  <a:srgbClr val="333399"/>
                </a:solidFill>
                <a:latin typeface="Tempus Sans ITC" panose="04020404030D07020202" pitchFamily="82" charset="0"/>
                <a:ea typeface="Times New Roman" panose="02020603050405020304" pitchFamily="18" charset="0"/>
              </a:rPr>
              <a:t>. </a:t>
            </a:r>
            <a:r>
              <a:rPr lang="en-US" sz="1800" dirty="0" err="1">
                <a:solidFill>
                  <a:srgbClr val="333399"/>
                </a:solidFill>
                <a:latin typeface="Tempus Sans ITC" panose="04020404030D07020202" pitchFamily="82" charset="0"/>
                <a:ea typeface="Times New Roman" panose="02020603050405020304" pitchFamily="18" charset="0"/>
              </a:rPr>
              <a:t>Frekuensi</a:t>
            </a:r>
            <a:r>
              <a:rPr lang="en-US" sz="1800" dirty="0">
                <a:solidFill>
                  <a:srgbClr val="333399"/>
                </a:solidFill>
                <a:latin typeface="Tempus Sans ITC" panose="04020404030D07020202" pitchFamily="82" charset="0"/>
                <a:ea typeface="Times New Roman" panose="02020603050405020304" pitchFamily="18" charset="0"/>
              </a:rPr>
              <a:t> </a:t>
            </a:r>
            <a:r>
              <a:rPr lang="en-US" sz="1800" dirty="0" err="1">
                <a:solidFill>
                  <a:srgbClr val="333399"/>
                </a:solidFill>
                <a:latin typeface="Tempus Sans ITC" panose="04020404030D07020202" pitchFamily="82" charset="0"/>
                <a:ea typeface="Times New Roman" panose="02020603050405020304" pitchFamily="18" charset="0"/>
              </a:rPr>
              <a:t>gangguan</a:t>
            </a:r>
            <a:r>
              <a:rPr lang="en-US" sz="1800" dirty="0">
                <a:solidFill>
                  <a:srgbClr val="333399"/>
                </a:solidFill>
                <a:latin typeface="Tempus Sans ITC" panose="04020404030D07020202" pitchFamily="82" charset="0"/>
                <a:ea typeface="Times New Roman" panose="02020603050405020304" pitchFamily="18" charset="0"/>
              </a:rPr>
              <a:t> yang </a:t>
            </a:r>
            <a:r>
              <a:rPr lang="en-US" sz="1800" dirty="0" err="1">
                <a:solidFill>
                  <a:srgbClr val="333399"/>
                </a:solidFill>
                <a:latin typeface="Tempus Sans ITC" panose="04020404030D07020202" pitchFamily="82" charset="0"/>
                <a:ea typeface="Times New Roman" panose="02020603050405020304" pitchFamily="18" charset="0"/>
              </a:rPr>
              <a:t>mungkin</a:t>
            </a:r>
            <a:r>
              <a:rPr lang="en-US" sz="1800" dirty="0">
                <a:solidFill>
                  <a:srgbClr val="333399"/>
                </a:solidFill>
                <a:latin typeface="Tempus Sans ITC" panose="04020404030D07020202" pitchFamily="82" charset="0"/>
                <a:ea typeface="Times New Roman" panose="02020603050405020304" pitchFamily="18" charset="0"/>
              </a:rPr>
              <a:t> </a:t>
            </a:r>
            <a:r>
              <a:rPr lang="en-US" sz="1800" dirty="0" err="1">
                <a:solidFill>
                  <a:srgbClr val="333399"/>
                </a:solidFill>
                <a:latin typeface="Tempus Sans ITC" panose="04020404030D07020202" pitchFamily="82" charset="0"/>
                <a:ea typeface="Times New Roman" panose="02020603050405020304" pitchFamily="18" charset="0"/>
              </a:rPr>
              <a:t>terjadi</a:t>
            </a:r>
            <a:r>
              <a:rPr lang="en-US" sz="1800" dirty="0">
                <a:solidFill>
                  <a:srgbClr val="333399"/>
                </a:solidFill>
                <a:latin typeface="Tempus Sans ITC" panose="04020404030D07020202" pitchFamily="82" charset="0"/>
                <a:ea typeface="Times New Roman" panose="02020603050405020304" pitchFamily="18" charset="0"/>
              </a:rPr>
              <a:t> </a:t>
            </a:r>
            <a:r>
              <a:rPr lang="en-US" sz="1800" dirty="0" err="1">
                <a:solidFill>
                  <a:srgbClr val="333399"/>
                </a:solidFill>
                <a:latin typeface="Tempus Sans ITC" panose="04020404030D07020202" pitchFamily="82" charset="0"/>
                <a:ea typeface="Times New Roman" panose="02020603050405020304" pitchFamily="18" charset="0"/>
              </a:rPr>
              <a:t>selama</a:t>
            </a:r>
            <a:r>
              <a:rPr lang="en-US" sz="1800" dirty="0">
                <a:solidFill>
                  <a:srgbClr val="333399"/>
                </a:solidFill>
                <a:latin typeface="Tempus Sans ITC" panose="04020404030D07020202" pitchFamily="82" charset="0"/>
                <a:ea typeface="Times New Roman" panose="02020603050405020304" pitchFamily="18" charset="0"/>
              </a:rPr>
              <a:t> </a:t>
            </a:r>
            <a:r>
              <a:rPr lang="en-US" sz="1800" dirty="0" err="1">
                <a:solidFill>
                  <a:srgbClr val="333399"/>
                </a:solidFill>
                <a:latin typeface="Tempus Sans ITC" panose="04020404030D07020202" pitchFamily="82" charset="0"/>
                <a:ea typeface="Times New Roman" panose="02020603050405020304" pitchFamily="18" charset="0"/>
              </a:rPr>
              <a:t>operasi</a:t>
            </a:r>
            <a:r>
              <a:rPr lang="en-US" sz="1800" dirty="0">
                <a:solidFill>
                  <a:srgbClr val="333399"/>
                </a:solidFill>
                <a:latin typeface="Tempus Sans ITC" panose="04020404030D07020202" pitchFamily="82" charset="0"/>
                <a:ea typeface="Times New Roman" panose="02020603050405020304" pitchFamily="18" charset="0"/>
              </a:rPr>
              <a:t> </a:t>
            </a:r>
            <a:r>
              <a:rPr lang="en-US" sz="1800" dirty="0" err="1">
                <a:solidFill>
                  <a:srgbClr val="333399"/>
                </a:solidFill>
                <a:latin typeface="Tempus Sans ITC" panose="04020404030D07020202" pitchFamily="82" charset="0"/>
                <a:ea typeface="Times New Roman" panose="02020603050405020304" pitchFamily="18" charset="0"/>
              </a:rPr>
              <a:t>Transformator</a:t>
            </a:r>
            <a:r>
              <a:rPr lang="en-US" sz="1800" dirty="0">
                <a:solidFill>
                  <a:srgbClr val="333399"/>
                </a:solidFill>
                <a:latin typeface="Tempus Sans ITC" panose="04020404030D07020202" pitchFamily="82" charset="0"/>
                <a:ea typeface="Times New Roman" panose="02020603050405020304" pitchFamily="18" charset="0"/>
              </a:rPr>
              <a:t> </a:t>
            </a:r>
            <a:r>
              <a:rPr lang="en-US" sz="1800" dirty="0" err="1">
                <a:solidFill>
                  <a:srgbClr val="333399"/>
                </a:solidFill>
                <a:latin typeface="Tempus Sans ITC" panose="04020404030D07020202" pitchFamily="82" charset="0"/>
                <a:ea typeface="Times New Roman" panose="02020603050405020304" pitchFamily="18" charset="0"/>
              </a:rPr>
              <a:t>adalah</a:t>
            </a:r>
            <a:r>
              <a:rPr lang="en-US" sz="1800" dirty="0">
                <a:solidFill>
                  <a:srgbClr val="333399"/>
                </a:solidFill>
                <a:latin typeface="Tempus Sans ITC" panose="04020404030D07020202" pitchFamily="82" charset="0"/>
                <a:ea typeface="Times New Roman" panose="02020603050405020304" pitchFamily="18" charset="0"/>
              </a:rPr>
              <a:t> </a:t>
            </a:r>
            <a:r>
              <a:rPr lang="en-US" sz="1800" dirty="0" err="1">
                <a:solidFill>
                  <a:srgbClr val="333399"/>
                </a:solidFill>
                <a:latin typeface="Tempus Sans ITC" panose="04020404030D07020202" pitchFamily="82" charset="0"/>
                <a:ea typeface="Times New Roman" panose="02020603050405020304" pitchFamily="18" charset="0"/>
              </a:rPr>
              <a:t>estimasi</a:t>
            </a:r>
            <a:r>
              <a:rPr lang="en-US" sz="1800" dirty="0">
                <a:solidFill>
                  <a:srgbClr val="333399"/>
                </a:solidFill>
                <a:latin typeface="Tempus Sans ITC" panose="04020404030D07020202" pitchFamily="82" charset="0"/>
                <a:ea typeface="Times New Roman" panose="02020603050405020304" pitchFamily="18" charset="0"/>
              </a:rPr>
              <a:t> yang </a:t>
            </a:r>
            <a:r>
              <a:rPr lang="en-US" sz="1800" dirty="0" err="1">
                <a:solidFill>
                  <a:srgbClr val="333399"/>
                </a:solidFill>
                <a:latin typeface="Tempus Sans ITC" panose="04020404030D07020202" pitchFamily="82" charset="0"/>
                <a:ea typeface="Times New Roman" panose="02020603050405020304" pitchFamily="18" charset="0"/>
              </a:rPr>
              <a:t>didasari</a:t>
            </a:r>
            <a:r>
              <a:rPr lang="en-US" sz="1800" dirty="0">
                <a:solidFill>
                  <a:srgbClr val="333399"/>
                </a:solidFill>
                <a:latin typeface="Tempus Sans ITC" panose="04020404030D07020202" pitchFamily="82" charset="0"/>
                <a:ea typeface="Times New Roman" panose="02020603050405020304" pitchFamily="18" charset="0"/>
              </a:rPr>
              <a:t> </a:t>
            </a:r>
            <a:r>
              <a:rPr lang="en-US" sz="1800" dirty="0" err="1">
                <a:solidFill>
                  <a:srgbClr val="333399"/>
                </a:solidFill>
                <a:latin typeface="Tempus Sans ITC" panose="04020404030D07020202" pitchFamily="82" charset="0"/>
                <a:ea typeface="Times New Roman" panose="02020603050405020304" pitchFamily="18" charset="0"/>
              </a:rPr>
              <a:t>pengalaman</a:t>
            </a:r>
            <a:r>
              <a:rPr lang="en-US" sz="1800" dirty="0">
                <a:solidFill>
                  <a:srgbClr val="333399"/>
                </a:solidFill>
                <a:latin typeface="Tempus Sans ITC" panose="04020404030D07020202" pitchFamily="82" charset="0"/>
                <a:ea typeface="Times New Roman" panose="02020603050405020304" pitchFamily="18" charset="0"/>
              </a:rPr>
              <a:t> masa </a:t>
            </a:r>
            <a:r>
              <a:rPr lang="en-US" sz="1800" dirty="0" err="1">
                <a:solidFill>
                  <a:srgbClr val="333399"/>
                </a:solidFill>
                <a:latin typeface="Tempus Sans ITC" panose="04020404030D07020202" pitchFamily="82" charset="0"/>
                <a:ea typeface="Times New Roman" panose="02020603050405020304" pitchFamily="18" charset="0"/>
              </a:rPr>
              <a:t>lampau</a:t>
            </a:r>
            <a:r>
              <a:rPr lang="en-US" sz="1800" dirty="0">
                <a:solidFill>
                  <a:srgbClr val="333399"/>
                </a:solidFill>
                <a:latin typeface="Tempus Sans ITC" panose="04020404030D07020202" pitchFamily="82" charset="0"/>
                <a:ea typeface="Times New Roman" panose="02020603050405020304" pitchFamily="18" charset="0"/>
              </a:rPr>
              <a:t> </a:t>
            </a:r>
            <a:r>
              <a:rPr lang="en-US" sz="1800" dirty="0" err="1">
                <a:solidFill>
                  <a:srgbClr val="333399"/>
                </a:solidFill>
                <a:latin typeface="Tempus Sans ITC" panose="04020404030D07020202" pitchFamily="82" charset="0"/>
                <a:ea typeface="Times New Roman" panose="02020603050405020304" pitchFamily="18" charset="0"/>
              </a:rPr>
              <a:t>dan</a:t>
            </a:r>
            <a:r>
              <a:rPr lang="en-US" sz="1800" dirty="0">
                <a:solidFill>
                  <a:srgbClr val="333399"/>
                </a:solidFill>
                <a:latin typeface="Tempus Sans ITC" panose="04020404030D07020202" pitchFamily="82" charset="0"/>
                <a:ea typeface="Times New Roman" panose="02020603050405020304" pitchFamily="18" charset="0"/>
              </a:rPr>
              <a:t> </a:t>
            </a:r>
            <a:r>
              <a:rPr lang="en-US" sz="1800" dirty="0" err="1">
                <a:solidFill>
                  <a:srgbClr val="333399"/>
                </a:solidFill>
                <a:latin typeface="Tempus Sans ITC" panose="04020404030D07020202" pitchFamily="82" charset="0"/>
                <a:ea typeface="Times New Roman" panose="02020603050405020304" pitchFamily="18" charset="0"/>
              </a:rPr>
              <a:t>keputusan</a:t>
            </a:r>
            <a:r>
              <a:rPr lang="en-US" sz="1800" dirty="0">
                <a:solidFill>
                  <a:srgbClr val="333399"/>
                </a:solidFill>
                <a:latin typeface="Tempus Sans ITC" panose="04020404030D07020202" pitchFamily="82" charset="0"/>
                <a:ea typeface="Times New Roman" panose="02020603050405020304" pitchFamily="18" charset="0"/>
              </a:rPr>
              <a:t> yang </a:t>
            </a:r>
            <a:r>
              <a:rPr lang="en-US" sz="1800" dirty="0" err="1">
                <a:solidFill>
                  <a:srgbClr val="333399"/>
                </a:solidFill>
                <a:latin typeface="Tempus Sans ITC" panose="04020404030D07020202" pitchFamily="82" charset="0"/>
                <a:ea typeface="Times New Roman" panose="02020603050405020304" pitchFamily="18" charset="0"/>
              </a:rPr>
              <a:t>ditetapkan</a:t>
            </a:r>
            <a:r>
              <a:rPr lang="en-US" sz="1800" dirty="0">
                <a:solidFill>
                  <a:srgbClr val="333399"/>
                </a:solidFill>
                <a:latin typeface="Tempus Sans ITC" panose="04020404030D07020202" pitchFamily="82" charset="0"/>
                <a:ea typeface="Times New Roman" panose="02020603050405020304" pitchFamily="18" charset="0"/>
              </a:rPr>
              <a:t>. </a:t>
            </a:r>
            <a:r>
              <a:rPr lang="en-US" sz="1800" dirty="0" err="1">
                <a:solidFill>
                  <a:srgbClr val="333399"/>
                </a:solidFill>
                <a:latin typeface="Tempus Sans ITC" panose="04020404030D07020202" pitchFamily="82" charset="0"/>
                <a:ea typeface="Times New Roman" panose="02020603050405020304" pitchFamily="18" charset="0"/>
              </a:rPr>
              <a:t>Tuntunan</a:t>
            </a:r>
            <a:r>
              <a:rPr lang="en-US" sz="1800" dirty="0">
                <a:solidFill>
                  <a:srgbClr val="333399"/>
                </a:solidFill>
                <a:latin typeface="Tempus Sans ITC" panose="04020404030D07020202" pitchFamily="82" charset="0"/>
                <a:ea typeface="Times New Roman" panose="02020603050405020304" pitchFamily="18" charset="0"/>
              </a:rPr>
              <a:t> </a:t>
            </a:r>
            <a:r>
              <a:rPr lang="en-US" sz="1800" dirty="0" err="1">
                <a:solidFill>
                  <a:srgbClr val="333399"/>
                </a:solidFill>
                <a:latin typeface="Tempus Sans ITC" panose="04020404030D07020202" pitchFamily="82" charset="0"/>
                <a:ea typeface="Times New Roman" panose="02020603050405020304" pitchFamily="18" charset="0"/>
              </a:rPr>
              <a:t>untuk</a:t>
            </a:r>
            <a:r>
              <a:rPr lang="en-US" sz="1800" dirty="0">
                <a:solidFill>
                  <a:srgbClr val="333399"/>
                </a:solidFill>
                <a:latin typeface="Tempus Sans ITC" panose="04020404030D07020202" pitchFamily="82" charset="0"/>
                <a:ea typeface="Times New Roman" panose="02020603050405020304" pitchFamily="18" charset="0"/>
              </a:rPr>
              <a:t> </a:t>
            </a:r>
            <a:r>
              <a:rPr lang="en-US" sz="1800" dirty="0" err="1">
                <a:solidFill>
                  <a:srgbClr val="333399"/>
                </a:solidFill>
                <a:latin typeface="Tempus Sans ITC" panose="04020404030D07020202" pitchFamily="82" charset="0"/>
                <a:ea typeface="Times New Roman" panose="02020603050405020304" pitchFamily="18" charset="0"/>
              </a:rPr>
              <a:t>membantu</a:t>
            </a:r>
            <a:r>
              <a:rPr lang="en-US" sz="1800" dirty="0">
                <a:solidFill>
                  <a:srgbClr val="333399"/>
                </a:solidFill>
                <a:latin typeface="Tempus Sans ITC" panose="04020404030D07020202" pitchFamily="82" charset="0"/>
                <a:ea typeface="Times New Roman" panose="02020603050405020304" pitchFamily="18" charset="0"/>
              </a:rPr>
              <a:t> </a:t>
            </a:r>
            <a:r>
              <a:rPr lang="en-US" sz="1800" dirty="0" err="1">
                <a:solidFill>
                  <a:srgbClr val="333399"/>
                </a:solidFill>
                <a:latin typeface="Tempus Sans ITC" panose="04020404030D07020202" pitchFamily="82" charset="0"/>
                <a:ea typeface="Times New Roman" panose="02020603050405020304" pitchFamily="18" charset="0"/>
              </a:rPr>
              <a:t>menentukan</a:t>
            </a:r>
            <a:r>
              <a:rPr lang="en-US" sz="1800" dirty="0">
                <a:solidFill>
                  <a:srgbClr val="333399"/>
                </a:solidFill>
                <a:latin typeface="Tempus Sans ITC" panose="04020404030D07020202" pitchFamily="82" charset="0"/>
                <a:ea typeface="Times New Roman" panose="02020603050405020304" pitchFamily="18" charset="0"/>
              </a:rPr>
              <a:t> </a:t>
            </a:r>
            <a:r>
              <a:rPr lang="en-US" sz="1800" dirty="0" err="1">
                <a:solidFill>
                  <a:srgbClr val="333399"/>
                </a:solidFill>
                <a:latin typeface="Tempus Sans ITC" panose="04020404030D07020202" pitchFamily="82" charset="0"/>
                <a:ea typeface="Times New Roman" panose="02020603050405020304" pitchFamily="18" charset="0"/>
              </a:rPr>
              <a:t>ini</a:t>
            </a:r>
            <a:r>
              <a:rPr lang="en-US" sz="1800" dirty="0">
                <a:solidFill>
                  <a:srgbClr val="333399"/>
                </a:solidFill>
                <a:latin typeface="Tempus Sans ITC" panose="04020404030D07020202" pitchFamily="82" charset="0"/>
                <a:ea typeface="Times New Roman" panose="02020603050405020304" pitchFamily="18" charset="0"/>
              </a:rPr>
              <a:t> </a:t>
            </a:r>
            <a:r>
              <a:rPr lang="en-US" sz="1800" dirty="0" err="1">
                <a:solidFill>
                  <a:srgbClr val="333399"/>
                </a:solidFill>
                <a:latin typeface="Tempus Sans ITC" panose="04020404030D07020202" pitchFamily="82" charset="0"/>
                <a:ea typeface="Times New Roman" panose="02020603050405020304" pitchFamily="18" charset="0"/>
              </a:rPr>
              <a:t>diberikan</a:t>
            </a:r>
            <a:r>
              <a:rPr lang="en-US" sz="1800" dirty="0">
                <a:solidFill>
                  <a:srgbClr val="333399"/>
                </a:solidFill>
                <a:latin typeface="Tempus Sans ITC" panose="04020404030D07020202" pitchFamily="82" charset="0"/>
                <a:ea typeface="Times New Roman" panose="02020603050405020304" pitchFamily="18" charset="0"/>
              </a:rPr>
              <a:t> </a:t>
            </a:r>
            <a:r>
              <a:rPr lang="en-US" sz="1800" dirty="0" err="1">
                <a:solidFill>
                  <a:srgbClr val="333399"/>
                </a:solidFill>
                <a:latin typeface="Tempus Sans ITC" panose="04020404030D07020202" pitchFamily="82" charset="0"/>
                <a:ea typeface="Times New Roman" panose="02020603050405020304" pitchFamily="18" charset="0"/>
              </a:rPr>
              <a:t>pada</a:t>
            </a:r>
            <a:r>
              <a:rPr lang="en-US" sz="1800" dirty="0">
                <a:solidFill>
                  <a:srgbClr val="333399"/>
                </a:solidFill>
                <a:latin typeface="Tempus Sans ITC" panose="04020404030D07020202" pitchFamily="82" charset="0"/>
                <a:ea typeface="Times New Roman" panose="02020603050405020304" pitchFamily="18" charset="0"/>
              </a:rPr>
              <a:t> </a:t>
            </a:r>
            <a:r>
              <a:rPr lang="en-US" sz="1800" dirty="0" err="1">
                <a:solidFill>
                  <a:srgbClr val="333399"/>
                </a:solidFill>
                <a:latin typeface="Tempus Sans ITC" panose="04020404030D07020202" pitchFamily="82" charset="0"/>
                <a:ea typeface="Times New Roman" panose="02020603050405020304" pitchFamily="18" charset="0"/>
              </a:rPr>
              <a:t>Gambar</a:t>
            </a:r>
            <a:r>
              <a:rPr lang="en-US" sz="1800" dirty="0">
                <a:solidFill>
                  <a:srgbClr val="333399"/>
                </a:solidFill>
                <a:latin typeface="Tempus Sans ITC" panose="04020404030D07020202" pitchFamily="82" charset="0"/>
                <a:ea typeface="Times New Roman" panose="02020603050405020304" pitchFamily="18" charset="0"/>
              </a:rPr>
              <a:t> 8-17. </a:t>
            </a:r>
            <a:r>
              <a:rPr lang="en-US" sz="1800" dirty="0" err="1">
                <a:solidFill>
                  <a:srgbClr val="333399"/>
                </a:solidFill>
                <a:latin typeface="Tempus Sans ITC" panose="04020404030D07020202" pitchFamily="82" charset="0"/>
                <a:ea typeface="Times New Roman" panose="02020603050405020304" pitchFamily="18" charset="0"/>
              </a:rPr>
              <a:t>Dalam</a:t>
            </a:r>
            <a:r>
              <a:rPr lang="en-US" sz="1800" dirty="0">
                <a:solidFill>
                  <a:srgbClr val="333399"/>
                </a:solidFill>
                <a:latin typeface="Tempus Sans ITC" panose="04020404030D07020202" pitchFamily="82" charset="0"/>
                <a:ea typeface="Times New Roman" panose="02020603050405020304" pitchFamily="18" charset="0"/>
              </a:rPr>
              <a:t> </a:t>
            </a:r>
            <a:r>
              <a:rPr lang="en-US" sz="1800" dirty="0" err="1">
                <a:solidFill>
                  <a:srgbClr val="333399"/>
                </a:solidFill>
                <a:latin typeface="Tempus Sans ITC" panose="04020404030D07020202" pitchFamily="82" charset="0"/>
                <a:ea typeface="Times New Roman" panose="02020603050405020304" pitchFamily="18" charset="0"/>
              </a:rPr>
              <a:t>kasus</a:t>
            </a:r>
            <a:r>
              <a:rPr lang="en-US" sz="1800" dirty="0">
                <a:solidFill>
                  <a:srgbClr val="333399"/>
                </a:solidFill>
                <a:latin typeface="Tempus Sans ITC" panose="04020404030D07020202" pitchFamily="82" charset="0"/>
                <a:ea typeface="Times New Roman" panose="02020603050405020304" pitchFamily="18" charset="0"/>
              </a:rPr>
              <a:t> yang </a:t>
            </a:r>
            <a:r>
              <a:rPr lang="en-US" sz="1800" dirty="0" err="1">
                <a:solidFill>
                  <a:srgbClr val="333399"/>
                </a:solidFill>
                <a:latin typeface="Tempus Sans ITC" panose="04020404030D07020202" pitchFamily="82" charset="0"/>
                <a:ea typeface="Times New Roman" panose="02020603050405020304" pitchFamily="18" charset="0"/>
              </a:rPr>
              <a:t>menimbulkan</a:t>
            </a:r>
            <a:r>
              <a:rPr lang="en-US" sz="1800" dirty="0">
                <a:solidFill>
                  <a:srgbClr val="333399"/>
                </a:solidFill>
                <a:latin typeface="Tempus Sans ITC" panose="04020404030D07020202" pitchFamily="82" charset="0"/>
                <a:ea typeface="Times New Roman" panose="02020603050405020304" pitchFamily="18" charset="0"/>
              </a:rPr>
              <a:t> </a:t>
            </a:r>
            <a:r>
              <a:rPr lang="en-US" sz="1800" dirty="0" err="1">
                <a:solidFill>
                  <a:srgbClr val="333399"/>
                </a:solidFill>
                <a:latin typeface="Tempus Sans ITC" panose="04020404030D07020202" pitchFamily="82" charset="0"/>
                <a:ea typeface="Times New Roman" panose="02020603050405020304" pitchFamily="18" charset="0"/>
              </a:rPr>
              <a:t>keraguan</a:t>
            </a:r>
            <a:r>
              <a:rPr lang="en-US" sz="1800" dirty="0">
                <a:solidFill>
                  <a:srgbClr val="333399"/>
                </a:solidFill>
                <a:latin typeface="Tempus Sans ITC" panose="04020404030D07020202" pitchFamily="82" charset="0"/>
                <a:ea typeface="Times New Roman" panose="02020603050405020304" pitchFamily="18" charset="0"/>
              </a:rPr>
              <a:t>, </a:t>
            </a:r>
            <a:r>
              <a:rPr lang="en-US" sz="1800" dirty="0" err="1">
                <a:solidFill>
                  <a:srgbClr val="333399"/>
                </a:solidFill>
                <a:latin typeface="Tempus Sans ITC" panose="04020404030D07020202" pitchFamily="82" charset="0"/>
                <a:ea typeface="Times New Roman" panose="02020603050405020304" pitchFamily="18" charset="0"/>
              </a:rPr>
              <a:t>maka</a:t>
            </a:r>
            <a:r>
              <a:rPr lang="en-US" sz="1800" dirty="0">
                <a:solidFill>
                  <a:srgbClr val="333399"/>
                </a:solidFill>
                <a:latin typeface="Tempus Sans ITC" panose="04020404030D07020202" pitchFamily="82" charset="0"/>
                <a:ea typeface="Times New Roman" panose="02020603050405020304" pitchFamily="18" charset="0"/>
              </a:rPr>
              <a:t> </a:t>
            </a:r>
            <a:r>
              <a:rPr lang="en-US" sz="1800" dirty="0" err="1">
                <a:solidFill>
                  <a:srgbClr val="333399"/>
                </a:solidFill>
                <a:latin typeface="Tempus Sans ITC" panose="04020404030D07020202" pitchFamily="82" charset="0"/>
                <a:ea typeface="Times New Roman" panose="02020603050405020304" pitchFamily="18" charset="0"/>
              </a:rPr>
              <a:t>digunakan</a:t>
            </a:r>
            <a:r>
              <a:rPr lang="en-US" sz="1800" dirty="0">
                <a:solidFill>
                  <a:srgbClr val="333399"/>
                </a:solidFill>
                <a:latin typeface="Tempus Sans ITC" panose="04020404030D07020202" pitchFamily="82" charset="0"/>
                <a:ea typeface="Times New Roman" panose="02020603050405020304" pitchFamily="18" charset="0"/>
              </a:rPr>
              <a:t> </a:t>
            </a:r>
            <a:r>
              <a:rPr lang="en-US" sz="1800" dirty="0" err="1">
                <a:solidFill>
                  <a:srgbClr val="333399"/>
                </a:solidFill>
                <a:latin typeface="Tempus Sans ITC" panose="04020404030D07020202" pitchFamily="82" charset="0"/>
                <a:ea typeface="Times New Roman" panose="02020603050405020304" pitchFamily="18" charset="0"/>
              </a:rPr>
              <a:t>kurva</a:t>
            </a:r>
            <a:r>
              <a:rPr lang="en-US" sz="1800" dirty="0">
                <a:solidFill>
                  <a:srgbClr val="333399"/>
                </a:solidFill>
                <a:latin typeface="Tempus Sans ITC" panose="04020404030D07020202" pitchFamily="82" charset="0"/>
                <a:ea typeface="Times New Roman" panose="02020603050405020304" pitchFamily="18" charset="0"/>
              </a:rPr>
              <a:t> </a:t>
            </a:r>
            <a:r>
              <a:rPr lang="en-US" sz="1800" dirty="0" err="1">
                <a:solidFill>
                  <a:srgbClr val="333399"/>
                </a:solidFill>
                <a:latin typeface="Tempus Sans ITC" panose="04020404030D07020202" pitchFamily="82" charset="0"/>
                <a:ea typeface="Times New Roman" panose="02020603050405020304" pitchFamily="18" charset="0"/>
              </a:rPr>
              <a:t>frekuensi</a:t>
            </a:r>
            <a:r>
              <a:rPr lang="en-US" sz="1800" dirty="0">
                <a:solidFill>
                  <a:srgbClr val="333399"/>
                </a:solidFill>
                <a:latin typeface="Tempus Sans ITC" panose="04020404030D07020202" pitchFamily="82" charset="0"/>
                <a:ea typeface="Times New Roman" panose="02020603050405020304" pitchFamily="18" charset="0"/>
              </a:rPr>
              <a:t> </a:t>
            </a:r>
            <a:r>
              <a:rPr lang="en-US" sz="1800" dirty="0" err="1">
                <a:solidFill>
                  <a:srgbClr val="333399"/>
                </a:solidFill>
                <a:latin typeface="Tempus Sans ITC" panose="04020404030D07020202" pitchFamily="82" charset="0"/>
                <a:ea typeface="Times New Roman" panose="02020603050405020304" pitchFamily="18" charset="0"/>
              </a:rPr>
              <a:t>gangguan</a:t>
            </a:r>
            <a:r>
              <a:rPr lang="en-US" sz="1800" dirty="0">
                <a:solidFill>
                  <a:srgbClr val="333399"/>
                </a:solidFill>
                <a:latin typeface="Tempus Sans ITC" panose="04020404030D07020202" pitchFamily="82" charset="0"/>
                <a:ea typeface="Times New Roman" panose="02020603050405020304" pitchFamily="18" charset="0"/>
              </a:rPr>
              <a:t>.</a:t>
            </a:r>
            <a:endParaRPr lang="en-US" sz="2400" dirty="0">
              <a:solidFill>
                <a:srgbClr val="333399"/>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450783" y="2720063"/>
            <a:ext cx="8305800" cy="3447098"/>
          </a:xfrm>
          <a:prstGeom prst="rect">
            <a:avLst/>
          </a:prstGeom>
        </p:spPr>
        <p:txBody>
          <a:bodyPr wrap="square">
            <a:spAutoFit/>
          </a:bodyPr>
          <a:lstStyle/>
          <a:p>
            <a:pPr algn="just">
              <a:spcAft>
                <a:spcPts val="0"/>
              </a:spcAft>
            </a:pPr>
            <a:r>
              <a:rPr lang="en-US" cap="all" dirty="0" err="1" smtClean="0">
                <a:latin typeface="Tempus Sans ITC" panose="04020404030D07020202" pitchFamily="82" charset="0"/>
                <a:ea typeface="Times New Roman" panose="02020603050405020304" pitchFamily="18" charset="0"/>
              </a:rPr>
              <a:t>A</a:t>
            </a:r>
            <a:r>
              <a:rPr lang="en-US" sz="1800" dirty="0" err="1" smtClean="0">
                <a:latin typeface="Tempus Sans ITC" panose="04020404030D07020202" pitchFamily="82" charset="0"/>
                <a:ea typeface="Times New Roman" panose="02020603050405020304" pitchFamily="18" charset="0"/>
              </a:rPr>
              <a:t>Plikasi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proteksi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transformator</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untuk</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memenuhi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standar</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baru</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ini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dapat</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dilakukan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sebagai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berikut</a:t>
            </a:r>
            <a:r>
              <a:rPr lang="en-US" sz="1800" dirty="0" smtClean="0">
                <a:latin typeface="Tempus Sans ITC" panose="04020404030D07020202" pitchFamily="82" charset="0"/>
                <a:ea typeface="Times New Roman" panose="02020603050405020304" pitchFamily="18" charset="0"/>
              </a:rPr>
              <a:t> :</a:t>
            </a:r>
            <a:endParaRPr lang="en-US" sz="1800"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n-US" sz="1800" dirty="0" err="1" smtClean="0">
                <a:latin typeface="Tempus Sans ITC" panose="04020404030D07020202" pitchFamily="82" charset="0"/>
                <a:ea typeface="Times New Roman" panose="02020603050405020304" pitchFamily="18" charset="0"/>
              </a:rPr>
              <a:t>Tentukan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katagori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transformator</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berdasarkan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tabel</a:t>
            </a:r>
            <a:r>
              <a:rPr lang="en-US" sz="1800" dirty="0" smtClean="0">
                <a:latin typeface="Tempus Sans ITC" panose="04020404030D07020202" pitchFamily="82" charset="0"/>
                <a:ea typeface="Times New Roman" panose="02020603050405020304" pitchFamily="18" charset="0"/>
              </a:rPr>
              <a:t> 8-2.</a:t>
            </a:r>
            <a:endParaRPr lang="en-US" sz="1800"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n-US" sz="1800" dirty="0" err="1" smtClean="0">
                <a:latin typeface="Tempus Sans ITC" panose="04020404030D07020202" pitchFamily="82" charset="0"/>
                <a:ea typeface="Times New Roman" panose="02020603050405020304" pitchFamily="18" charset="0"/>
              </a:rPr>
              <a:t>Jika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katagori</a:t>
            </a:r>
            <a:r>
              <a:rPr lang="en-US" sz="1800" dirty="0" smtClean="0">
                <a:latin typeface="Tempus Sans ITC" panose="04020404030D07020202" pitchFamily="82" charset="0"/>
                <a:ea typeface="Times New Roman" panose="02020603050405020304" pitchFamily="18" charset="0"/>
              </a:rPr>
              <a:t> ii </a:t>
            </a:r>
            <a:r>
              <a:rPr lang="en-US" sz="1800" dirty="0" err="1" smtClean="0">
                <a:latin typeface="Tempus Sans ITC" panose="04020404030D07020202" pitchFamily="82" charset="0"/>
                <a:ea typeface="Times New Roman" panose="02020603050405020304" pitchFamily="18" charset="0"/>
              </a:rPr>
              <a:t>atau</a:t>
            </a:r>
            <a:r>
              <a:rPr lang="en-US" sz="1800" dirty="0" smtClean="0">
                <a:latin typeface="Tempus Sans ITC" panose="04020404030D07020202" pitchFamily="82" charset="0"/>
                <a:ea typeface="Times New Roman" panose="02020603050405020304" pitchFamily="18" charset="0"/>
              </a:rPr>
              <a:t> iii, </a:t>
            </a:r>
            <a:r>
              <a:rPr lang="en-US" sz="1800" dirty="0" err="1" smtClean="0">
                <a:latin typeface="Tempus Sans ITC" panose="04020404030D07020202" pitchFamily="82" charset="0"/>
                <a:ea typeface="Times New Roman" panose="02020603050405020304" pitchFamily="18" charset="0"/>
              </a:rPr>
              <a:t>tentukan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apakah</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pokok</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pelayanan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kerapkali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atau</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jarang</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mengalami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gangguan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gambar</a:t>
            </a:r>
            <a:r>
              <a:rPr lang="en-US" sz="1800" dirty="0" smtClean="0">
                <a:latin typeface="Tempus Sans ITC" panose="04020404030D07020202" pitchFamily="82" charset="0"/>
                <a:ea typeface="Times New Roman" panose="02020603050405020304" pitchFamily="18" charset="0"/>
              </a:rPr>
              <a:t> 8-17.</a:t>
            </a:r>
            <a:endParaRPr lang="en-US" sz="1800"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n-US" sz="1800" dirty="0" err="1" smtClean="0">
                <a:latin typeface="Tempus Sans ITC" panose="04020404030D07020202" pitchFamily="82" charset="0"/>
                <a:ea typeface="Times New Roman" panose="02020603050405020304" pitchFamily="18" charset="0"/>
              </a:rPr>
              <a:t>Pilih</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kurva</a:t>
            </a:r>
            <a:r>
              <a:rPr lang="en-US" sz="1800" dirty="0" smtClean="0">
                <a:latin typeface="Tempus Sans ITC" panose="04020404030D07020202" pitchFamily="82" charset="0"/>
                <a:ea typeface="Times New Roman" panose="02020603050405020304" pitchFamily="18" charset="0"/>
              </a:rPr>
              <a:t> yang </a:t>
            </a:r>
            <a:r>
              <a:rPr lang="en-US" sz="1800" dirty="0" err="1" smtClean="0">
                <a:latin typeface="Tempus Sans ITC" panose="04020404030D07020202" pitchFamily="82" charset="0"/>
                <a:ea typeface="Times New Roman" panose="02020603050405020304" pitchFamily="18" charset="0"/>
              </a:rPr>
              <a:t>sesuai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dari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gambar</a:t>
            </a:r>
            <a:r>
              <a:rPr lang="en-US" sz="1800" dirty="0" smtClean="0">
                <a:latin typeface="Tempus Sans ITC" panose="04020404030D07020202" pitchFamily="82" charset="0"/>
                <a:ea typeface="Times New Roman" panose="02020603050405020304" pitchFamily="18" charset="0"/>
              </a:rPr>
              <a:t> 8-16</a:t>
            </a:r>
            <a:endParaRPr lang="en-US" sz="1800"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n-US" sz="1800" dirty="0" smtClean="0">
                <a:latin typeface="Tempus Sans ITC" panose="04020404030D07020202" pitchFamily="82" charset="0"/>
                <a:ea typeface="Times New Roman" panose="02020603050405020304" pitchFamily="18" charset="0"/>
              </a:rPr>
              <a:t>Plot </a:t>
            </a:r>
            <a:r>
              <a:rPr lang="en-US" sz="1800" dirty="0" err="1" smtClean="0">
                <a:latin typeface="Tempus Sans ITC" panose="04020404030D07020202" pitchFamily="82" charset="0"/>
                <a:ea typeface="Times New Roman" panose="02020603050405020304" pitchFamily="18" charset="0"/>
              </a:rPr>
              <a:t>ulang</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kurva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ini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pada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kertas</a:t>
            </a:r>
            <a:r>
              <a:rPr lang="en-US" sz="1800" dirty="0" smtClean="0">
                <a:latin typeface="Tempus Sans ITC" panose="04020404030D07020202" pitchFamily="82" charset="0"/>
                <a:ea typeface="Times New Roman" panose="02020603050405020304" pitchFamily="18" charset="0"/>
              </a:rPr>
              <a:t>-log-log </a:t>
            </a:r>
            <a:r>
              <a:rPr lang="en-US" sz="1800" dirty="0" err="1" smtClean="0">
                <a:latin typeface="Tempus Sans ITC" panose="04020404030D07020202" pitchFamily="82" charset="0"/>
                <a:ea typeface="Times New Roman" panose="02020603050405020304" pitchFamily="18" charset="0"/>
              </a:rPr>
              <a:t>menggunakan</a:t>
            </a:r>
            <a:r>
              <a:rPr lang="en-US" sz="1800" dirty="0" smtClean="0">
                <a:latin typeface="Tempus Sans ITC" panose="04020404030D07020202" pitchFamily="82" charset="0"/>
                <a:ea typeface="Times New Roman" panose="02020603050405020304" pitchFamily="18" charset="0"/>
              </a:rPr>
              <a:t> ampere </a:t>
            </a:r>
            <a:r>
              <a:rPr lang="en-US" sz="1800" dirty="0" err="1" smtClean="0">
                <a:latin typeface="Tempus Sans ITC" panose="04020404030D07020202" pitchFamily="82" charset="0"/>
                <a:ea typeface="Times New Roman" panose="02020603050405020304" pitchFamily="18" charset="0"/>
              </a:rPr>
              <a:t>berhubungan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dengan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transformator</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Dapat</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digunakan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arus</a:t>
            </a:r>
            <a:r>
              <a:rPr lang="en-US" sz="1800" dirty="0" smtClean="0">
                <a:latin typeface="Tempus Sans ITC" panose="04020404030D07020202" pitchFamily="82" charset="0"/>
                <a:ea typeface="Times New Roman" panose="02020603050405020304" pitchFamily="18" charset="0"/>
              </a:rPr>
              <a:t> primer </a:t>
            </a:r>
            <a:r>
              <a:rPr lang="en-US" sz="1800" dirty="0" err="1" smtClean="0">
                <a:latin typeface="Tempus Sans ITC" panose="04020404030D07020202" pitchFamily="82" charset="0"/>
                <a:ea typeface="Times New Roman" panose="02020603050405020304" pitchFamily="18" charset="0"/>
              </a:rPr>
              <a:t>maupun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sekunder</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Umumnya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arus</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sisi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sekunder</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digunakan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untuk</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koordinasi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dengan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peralatan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sekunder</a:t>
            </a:r>
            <a:r>
              <a:rPr lang="en-US" sz="1800" dirty="0" smtClean="0">
                <a:latin typeface="Tempus Sans ITC" panose="04020404030D07020202" pitchFamily="82" charset="0"/>
                <a:ea typeface="Times New Roman" panose="02020603050405020304" pitchFamily="18" charset="0"/>
              </a:rPr>
              <a:t> lain.</a:t>
            </a:r>
            <a:endParaRPr lang="en-US" sz="1800"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n-US" sz="1800" dirty="0" err="1" smtClean="0">
                <a:latin typeface="Tempus Sans ITC" panose="04020404030D07020202" pitchFamily="82" charset="0"/>
                <a:ea typeface="Times New Roman" panose="02020603050405020304" pitchFamily="18" charset="0"/>
              </a:rPr>
              <a:t>Pilih</a:t>
            </a:r>
            <a:r>
              <a:rPr lang="en-US" sz="1800" dirty="0" smtClean="0">
                <a:latin typeface="Tempus Sans ITC" panose="04020404030D07020202" pitchFamily="82" charset="0"/>
                <a:ea typeface="Times New Roman" panose="02020603050405020304" pitchFamily="18" charset="0"/>
              </a:rPr>
              <a:t> fuse </a:t>
            </a:r>
            <a:r>
              <a:rPr lang="en-US" sz="1800" dirty="0" err="1" smtClean="0">
                <a:latin typeface="Tempus Sans ITC" panose="04020404030D07020202" pitchFamily="82" charset="0"/>
                <a:ea typeface="Times New Roman" panose="02020603050405020304" pitchFamily="18" charset="0"/>
              </a:rPr>
              <a:t>dan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atau</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rele</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dengan</a:t>
            </a:r>
            <a:r>
              <a:rPr lang="en-US" sz="1800" dirty="0" smtClean="0">
                <a:latin typeface="Tempus Sans ITC" panose="04020404030D07020202" pitchFamily="82" charset="0"/>
                <a:ea typeface="Times New Roman" panose="02020603050405020304" pitchFamily="18" charset="0"/>
              </a:rPr>
              <a:t> tap </a:t>
            </a:r>
            <a:r>
              <a:rPr lang="en-US" sz="1800" dirty="0" err="1" smtClean="0">
                <a:latin typeface="Tempus Sans ITC" panose="04020404030D07020202" pitchFamily="82" charset="0"/>
                <a:ea typeface="Times New Roman" panose="02020603050405020304" pitchFamily="18" charset="0"/>
              </a:rPr>
              <a:t>dan</a:t>
            </a:r>
            <a:r>
              <a:rPr lang="en-US" sz="1800" dirty="0" smtClean="0">
                <a:latin typeface="Tempus Sans ITC" panose="04020404030D07020202" pitchFamily="82" charset="0"/>
                <a:ea typeface="Times New Roman" panose="02020603050405020304" pitchFamily="18" charset="0"/>
              </a:rPr>
              <a:t> time dial, </a:t>
            </a:r>
            <a:r>
              <a:rPr lang="en-US" sz="1800" dirty="0" err="1" smtClean="0">
                <a:latin typeface="Tempus Sans ITC" panose="04020404030D07020202" pitchFamily="82" charset="0"/>
                <a:ea typeface="Times New Roman" panose="02020603050405020304" pitchFamily="18" charset="0"/>
              </a:rPr>
              <a:t>demikian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seterusnya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guna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melindungi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transformator</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koordinasi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dengan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peralatan</a:t>
            </a:r>
            <a:r>
              <a:rPr lang="en-US" sz="1800" dirty="0" smtClean="0">
                <a:latin typeface="Tempus Sans ITC" panose="04020404030D07020202" pitchFamily="82" charset="0"/>
                <a:ea typeface="Times New Roman" panose="02020603050405020304" pitchFamily="18" charset="0"/>
              </a:rPr>
              <a:t> lain.</a:t>
            </a:r>
            <a:endParaRPr lang="en-US" sz="1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95358141"/>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239</a:t>
            </a:fld>
            <a:endParaRPr lang="en-US" altLang="id-ID"/>
          </a:p>
        </p:txBody>
      </p:sp>
      <p:sp>
        <p:nvSpPr>
          <p:cNvPr id="2" name="Rectangle 1"/>
          <p:cNvSpPr/>
          <p:nvPr/>
        </p:nvSpPr>
        <p:spPr>
          <a:xfrm>
            <a:off x="152400" y="304800"/>
            <a:ext cx="7543800" cy="400110"/>
          </a:xfrm>
          <a:prstGeom prst="rect">
            <a:avLst/>
          </a:prstGeom>
        </p:spPr>
        <p:txBody>
          <a:bodyPr wrap="square">
            <a:spAutoFit/>
          </a:bodyPr>
          <a:lstStyle/>
          <a:p>
            <a:pPr algn="just">
              <a:spcAft>
                <a:spcPts val="0"/>
              </a:spcAft>
            </a:pPr>
            <a:r>
              <a:rPr lang="en-US" dirty="0" err="1" smtClean="0">
                <a:latin typeface="Tempus Sans ITC" panose="04020404030D07020202" pitchFamily="82" charset="0"/>
                <a:ea typeface="Times New Roman" panose="02020603050405020304" pitchFamily="18" charset="0"/>
              </a:rPr>
              <a:t>Lebih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baik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lengkap</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diilustrasikan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dengan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contoh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berikut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ini</a:t>
            </a:r>
            <a:endParaRPr lang="en-US" b="1" dirty="0">
              <a:effectLst/>
              <a:latin typeface="Times New Roman" panose="02020603050405020304" pitchFamily="18" charset="0"/>
              <a:ea typeface="Times New Roman" panose="02020603050405020304" pitchFamily="18" charset="0"/>
            </a:endParaRPr>
          </a:p>
        </p:txBody>
      </p:sp>
      <p:pic>
        <p:nvPicPr>
          <p:cNvPr id="24578" name="Picture 2" descr="8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721521"/>
            <a:ext cx="3276600" cy="5988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181600" y="1295400"/>
            <a:ext cx="2590800" cy="4909036"/>
          </a:xfrm>
          <a:prstGeom prst="rect">
            <a:avLst/>
          </a:prstGeom>
        </p:spPr>
        <p:txBody>
          <a:bodyPr wrap="square">
            <a:spAutoFit/>
          </a:bodyPr>
          <a:lstStyle/>
          <a:p>
            <a:pPr algn="ctr">
              <a:spcAft>
                <a:spcPts val="600"/>
              </a:spcAft>
            </a:pPr>
            <a:r>
              <a:rPr lang="es-ES_tradnl" cap="all" dirty="0">
                <a:latin typeface="Tempus Sans ITC" panose="04020404030D07020202" pitchFamily="82" charset="0"/>
                <a:ea typeface="Times New Roman" panose="02020603050405020304" pitchFamily="18" charset="0"/>
              </a:rPr>
              <a:t>Gambar 8-16a</a:t>
            </a:r>
            <a:r>
              <a:rPr lang="es-ES_tradnl" cap="all" dirty="0" smtClean="0">
                <a:latin typeface="Tempus Sans ITC" panose="04020404030D07020202" pitchFamily="82" charset="0"/>
                <a:ea typeface="Times New Roman" panose="02020603050405020304" pitchFamily="18" charset="0"/>
              </a:rPr>
              <a:t>:</a:t>
            </a:r>
            <a:r>
              <a:rPr lang="es-ES_tradnl" sz="1800" dirty="0" smtClean="0">
                <a:latin typeface="Tempus Sans ITC" panose="04020404030D07020202" pitchFamily="82" charset="0"/>
                <a:ea typeface="Times New Roman" panose="02020603050405020304" pitchFamily="18" charset="0"/>
              </a:rPr>
              <a:t> </a:t>
            </a:r>
          </a:p>
          <a:p>
            <a:pPr algn="ctr">
              <a:spcAft>
                <a:spcPts val="600"/>
              </a:spcAft>
            </a:pPr>
            <a:r>
              <a:rPr lang="es-ES_tradnl" sz="1800" dirty="0" err="1" smtClean="0">
                <a:latin typeface="Tempus Sans ITC" panose="04020404030D07020202" pitchFamily="82" charset="0"/>
                <a:ea typeface="Times New Roman" panose="02020603050405020304" pitchFamily="18" charset="0"/>
              </a:rPr>
              <a:t>Kurva</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gangguan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langsung</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untuk</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transformator</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katagori</a:t>
            </a:r>
            <a:r>
              <a:rPr lang="es-ES_tradnl" sz="1800" dirty="0" smtClean="0">
                <a:latin typeface="Tempus Sans ITC" panose="04020404030D07020202" pitchFamily="82" charset="0"/>
                <a:ea typeface="Times New Roman" panose="02020603050405020304" pitchFamily="18" charset="0"/>
              </a:rPr>
              <a:t> I yang </a:t>
            </a:r>
            <a:r>
              <a:rPr lang="es-ES_tradnl" sz="1800" dirty="0" err="1" smtClean="0">
                <a:latin typeface="Tempus Sans ITC" panose="04020404030D07020202" pitchFamily="82" charset="0"/>
                <a:ea typeface="Times New Roman" panose="02020603050405020304" pitchFamily="18" charset="0"/>
              </a:rPr>
              <a:t>sering</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atau</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jarang</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mengalami</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gangguan</a:t>
            </a:r>
            <a:r>
              <a:rPr lang="es-ES_tradnl" sz="1800" dirty="0" smtClean="0">
                <a:latin typeface="Tempus Sans ITC" panose="04020404030D07020202" pitchFamily="82" charset="0"/>
                <a:ea typeface="Times New Roman" panose="02020603050405020304" pitchFamily="18" charset="0"/>
              </a:rPr>
              <a:t> dan </a:t>
            </a:r>
            <a:r>
              <a:rPr lang="es-ES_tradnl" sz="1800" dirty="0" err="1" smtClean="0">
                <a:latin typeface="Tempus Sans ITC" panose="04020404030D07020202" pitchFamily="82" charset="0"/>
                <a:ea typeface="Times New Roman" panose="02020603050405020304" pitchFamily="18" charset="0"/>
              </a:rPr>
              <a:t>untuk</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katagori</a:t>
            </a:r>
            <a:r>
              <a:rPr lang="es-ES_tradnl" sz="1800" dirty="0" smtClean="0">
                <a:latin typeface="Tempus Sans ITC" panose="04020404030D07020202" pitchFamily="82" charset="0"/>
                <a:ea typeface="Times New Roman" panose="02020603050405020304" pitchFamily="18" charset="0"/>
              </a:rPr>
              <a:t> II dan III yang </a:t>
            </a:r>
            <a:r>
              <a:rPr lang="es-ES_tradnl" sz="1800" dirty="0" err="1" smtClean="0">
                <a:latin typeface="Tempus Sans ITC" panose="04020404030D07020202" pitchFamily="82" charset="0"/>
                <a:ea typeface="Times New Roman" panose="02020603050405020304" pitchFamily="18" charset="0"/>
              </a:rPr>
              <a:t>sering</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mengalami</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gangguan</a:t>
            </a:r>
            <a:r>
              <a:rPr lang="es-ES_tradnl" sz="1800" dirty="0" smtClean="0">
                <a:latin typeface="Tempus Sans ITC" panose="04020404030D07020202" pitchFamily="82" charset="0"/>
                <a:ea typeface="Times New Roman" panose="02020603050405020304" pitchFamily="18" charset="0"/>
              </a:rPr>
              <a:t> gambar 816b dan c : (b). </a:t>
            </a:r>
            <a:r>
              <a:rPr lang="es-ES_tradnl" sz="1800" dirty="0" err="1" smtClean="0">
                <a:latin typeface="Tempus Sans ITC" panose="04020404030D07020202" pitchFamily="82" charset="0"/>
                <a:ea typeface="Times New Roman" panose="02020603050405020304" pitchFamily="18" charset="0"/>
              </a:rPr>
              <a:t>Untuk</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transformator</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katagori</a:t>
            </a:r>
            <a:r>
              <a:rPr lang="es-ES_tradnl" sz="1800" dirty="0" smtClean="0">
                <a:latin typeface="Tempus Sans ITC" panose="04020404030D07020202" pitchFamily="82" charset="0"/>
                <a:ea typeface="Times New Roman" panose="02020603050405020304" pitchFamily="18" charset="0"/>
              </a:rPr>
              <a:t> II </a:t>
            </a:r>
            <a:r>
              <a:rPr lang="es-ES_tradnl" sz="1800" dirty="0" err="1" smtClean="0">
                <a:latin typeface="Tempus Sans ITC" panose="04020404030D07020202" pitchFamily="82" charset="0"/>
                <a:ea typeface="Times New Roman" panose="02020603050405020304" pitchFamily="18" charset="0"/>
              </a:rPr>
              <a:t>sering</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mengalami</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gangguan</a:t>
            </a:r>
            <a:r>
              <a:rPr lang="es-ES_tradnl" sz="1800" dirty="0" smtClean="0">
                <a:latin typeface="Tempus Sans ITC" panose="04020404030D07020202" pitchFamily="82" charset="0"/>
                <a:ea typeface="Times New Roman" panose="02020603050405020304" pitchFamily="18" charset="0"/>
              </a:rPr>
              <a:t> dan; (c). </a:t>
            </a:r>
            <a:r>
              <a:rPr lang="es-ES_tradnl" sz="1800" dirty="0" err="1" smtClean="0">
                <a:latin typeface="Tempus Sans ITC" panose="04020404030D07020202" pitchFamily="82" charset="0"/>
                <a:ea typeface="Times New Roman" panose="02020603050405020304" pitchFamily="18" charset="0"/>
              </a:rPr>
              <a:t>Untuk</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katagori</a:t>
            </a:r>
            <a:r>
              <a:rPr lang="es-ES_tradnl" sz="1800" dirty="0" smtClean="0">
                <a:latin typeface="Tempus Sans ITC" panose="04020404030D07020202" pitchFamily="82" charset="0"/>
                <a:ea typeface="Times New Roman" panose="02020603050405020304" pitchFamily="18" charset="0"/>
              </a:rPr>
              <a:t> II </a:t>
            </a:r>
            <a:r>
              <a:rPr lang="es-ES_tradnl" sz="1800" dirty="0" err="1" smtClean="0">
                <a:latin typeface="Tempus Sans ITC" panose="04020404030D07020202" pitchFamily="82" charset="0"/>
                <a:ea typeface="Times New Roman" panose="02020603050405020304" pitchFamily="18" charset="0"/>
              </a:rPr>
              <a:t>sering</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gangguan</a:t>
            </a:r>
            <a:r>
              <a:rPr lang="es-ES_tradnl" sz="1800" dirty="0" smtClean="0">
                <a:latin typeface="Tempus Sans ITC" panose="04020404030D07020202" pitchFamily="82" charset="0"/>
                <a:ea typeface="Times New Roman" panose="02020603050405020304" pitchFamily="18" charset="0"/>
              </a:rPr>
              <a:t> dan IV </a:t>
            </a:r>
            <a:r>
              <a:rPr lang="es-ES_tradnl" sz="1800" dirty="0" err="1" smtClean="0">
                <a:latin typeface="Tempus Sans ITC" panose="04020404030D07020202" pitchFamily="82" charset="0"/>
                <a:ea typeface="Times New Roman" panose="02020603050405020304" pitchFamily="18" charset="0"/>
              </a:rPr>
              <a:t>sering</a:t>
            </a:r>
            <a:r>
              <a:rPr lang="es-ES_tradnl" sz="1800" dirty="0" smtClean="0">
                <a:latin typeface="Tempus Sans ITC" panose="04020404030D07020202" pitchFamily="82" charset="0"/>
                <a:ea typeface="Times New Roman" panose="02020603050405020304" pitchFamily="18" charset="0"/>
              </a:rPr>
              <a:t> dan </a:t>
            </a:r>
            <a:r>
              <a:rPr lang="es-ES_tradnl" sz="1800" dirty="0" err="1" smtClean="0">
                <a:latin typeface="Tempus Sans ITC" panose="04020404030D07020202" pitchFamily="82" charset="0"/>
                <a:ea typeface="Times New Roman" panose="02020603050405020304" pitchFamily="18" charset="0"/>
              </a:rPr>
              <a:t>jarang</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gangguan</a:t>
            </a:r>
            <a:endParaRPr lang="en-US"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49156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A4692F-1522-4F99-8722-A6078E958564}" type="datetime1">
              <a:rPr lang="en-US" altLang="id-ID" smtClean="0"/>
              <a:t>5/15/2017</a:t>
            </a:fld>
            <a:endParaRPr lang="en-US" altLang="id-ID"/>
          </a:p>
        </p:txBody>
      </p:sp>
      <p:sp>
        <p:nvSpPr>
          <p:cNvPr id="14" name="Slide Number Placeholder 5"/>
          <p:cNvSpPr>
            <a:spLocks noGrp="1"/>
          </p:cNvSpPr>
          <p:nvPr>
            <p:ph type="sldNum" sz="quarter" idx="12"/>
          </p:nvPr>
        </p:nvSpPr>
        <p:spPr/>
        <p:txBody>
          <a:bodyPr/>
          <a:lstStyle/>
          <a:p>
            <a:fld id="{40FB8B52-41F0-4EA4-BD7D-B10D74E2BE10}" type="slidenum">
              <a:rPr lang="en-US" altLang="id-ID"/>
              <a:pPr/>
              <a:t>24</a:t>
            </a:fld>
            <a:endParaRPr lang="en-US" altLang="id-ID"/>
          </a:p>
        </p:txBody>
      </p:sp>
      <p:sp>
        <p:nvSpPr>
          <p:cNvPr id="136194" name="Rectangle 2"/>
          <p:cNvSpPr>
            <a:spLocks noChangeArrowheads="1"/>
          </p:cNvSpPr>
          <p:nvPr/>
        </p:nvSpPr>
        <p:spPr bwMode="auto">
          <a:xfrm>
            <a:off x="152400" y="152400"/>
            <a:ext cx="5373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id-ID" altLang="id-ID" b="1">
                <a:solidFill>
                  <a:schemeClr val="accent2"/>
                </a:solidFill>
              </a:rPr>
              <a:t>1.13  INFORMASI UNTUK APLIKASI RELE</a:t>
            </a:r>
          </a:p>
        </p:txBody>
      </p:sp>
      <p:sp>
        <p:nvSpPr>
          <p:cNvPr id="136196" name="Rectangle 4"/>
          <p:cNvSpPr>
            <a:spLocks noChangeArrowheads="1"/>
          </p:cNvSpPr>
          <p:nvPr/>
        </p:nvSpPr>
        <p:spPr bwMode="auto">
          <a:xfrm>
            <a:off x="685800" y="609600"/>
            <a:ext cx="238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sv-SE" altLang="id-ID"/>
              <a:t>Konfigurasi Sistem</a:t>
            </a:r>
            <a:r>
              <a:rPr lang="en-US" altLang="id-ID"/>
              <a:t> </a:t>
            </a:r>
          </a:p>
        </p:txBody>
      </p:sp>
      <p:sp>
        <p:nvSpPr>
          <p:cNvPr id="136198" name="Rectangle 6"/>
          <p:cNvSpPr>
            <a:spLocks noChangeArrowheads="1"/>
          </p:cNvSpPr>
          <p:nvPr/>
        </p:nvSpPr>
        <p:spPr bwMode="auto">
          <a:xfrm>
            <a:off x="685800" y="1050925"/>
            <a:ext cx="7539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sv-SE" altLang="id-ID"/>
              <a:t>Impedansi dan Hubungan Antar Peralatan, Frekuensi, Tegangan</a:t>
            </a:r>
            <a:r>
              <a:rPr lang="en-US" altLang="id-ID"/>
              <a:t> </a:t>
            </a:r>
          </a:p>
        </p:txBody>
      </p:sp>
      <p:sp>
        <p:nvSpPr>
          <p:cNvPr id="136199" name="Rectangle 7"/>
          <p:cNvSpPr>
            <a:spLocks noChangeArrowheads="1"/>
          </p:cNvSpPr>
          <p:nvPr/>
        </p:nvSpPr>
        <p:spPr bwMode="auto">
          <a:xfrm>
            <a:off x="963613" y="1431925"/>
            <a:ext cx="29225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_tradnl" altLang="id-ID"/>
              <a:t>dan Urutan Fasa Sistem</a:t>
            </a:r>
            <a:r>
              <a:rPr lang="en-US" altLang="id-ID"/>
              <a:t> </a:t>
            </a:r>
          </a:p>
        </p:txBody>
      </p:sp>
      <p:sp>
        <p:nvSpPr>
          <p:cNvPr id="136200" name="Rectangle 8"/>
          <p:cNvSpPr>
            <a:spLocks noChangeArrowheads="1"/>
          </p:cNvSpPr>
          <p:nvPr/>
        </p:nvSpPr>
        <p:spPr bwMode="auto">
          <a:xfrm>
            <a:off x="685800" y="1905000"/>
            <a:ext cx="3921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_tradnl" altLang="id-ID"/>
              <a:t>Masalah dan Proteksi Terpasang</a:t>
            </a:r>
            <a:r>
              <a:rPr lang="en-US" altLang="id-ID"/>
              <a:t> </a:t>
            </a:r>
          </a:p>
        </p:txBody>
      </p:sp>
      <p:sp>
        <p:nvSpPr>
          <p:cNvPr id="136201" name="Rectangle 9"/>
          <p:cNvSpPr>
            <a:spLocks noChangeArrowheads="1"/>
          </p:cNvSpPr>
          <p:nvPr/>
        </p:nvSpPr>
        <p:spPr bwMode="auto">
          <a:xfrm>
            <a:off x="685800" y="2286000"/>
            <a:ext cx="4027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_tradnl" altLang="id-ID"/>
              <a:t>Prosedur Operasi dan Pemakaian</a:t>
            </a:r>
            <a:r>
              <a:rPr lang="en-US" altLang="id-ID"/>
              <a:t> </a:t>
            </a:r>
          </a:p>
        </p:txBody>
      </p:sp>
      <p:sp>
        <p:nvSpPr>
          <p:cNvPr id="136203" name="Rectangle 11"/>
          <p:cNvSpPr>
            <a:spLocks noChangeArrowheads="1"/>
          </p:cNvSpPr>
          <p:nvPr/>
        </p:nvSpPr>
        <p:spPr bwMode="auto">
          <a:xfrm>
            <a:off x="685800" y="2743200"/>
            <a:ext cx="4457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sv-SE" altLang="id-ID"/>
              <a:t>Pentingnya Peralatan Yang diproteksi</a:t>
            </a:r>
            <a:endParaRPr lang="en-US" altLang="id-ID"/>
          </a:p>
        </p:txBody>
      </p:sp>
      <p:sp>
        <p:nvSpPr>
          <p:cNvPr id="136204" name="Rectangle 12"/>
          <p:cNvSpPr>
            <a:spLocks noChangeArrowheads="1"/>
          </p:cNvSpPr>
          <p:nvPr/>
        </p:nvSpPr>
        <p:spPr bwMode="auto">
          <a:xfrm>
            <a:off x="685800" y="4419600"/>
            <a:ext cx="3873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sv-SE" altLang="id-ID"/>
              <a:t>Pengembangan Sistem Kedepan</a:t>
            </a:r>
            <a:r>
              <a:rPr lang="en-US" altLang="id-ID"/>
              <a:t> </a:t>
            </a:r>
          </a:p>
        </p:txBody>
      </p:sp>
      <p:sp>
        <p:nvSpPr>
          <p:cNvPr id="136205" name="Rectangle 13"/>
          <p:cNvSpPr>
            <a:spLocks noChangeArrowheads="1"/>
          </p:cNvSpPr>
          <p:nvPr/>
        </p:nvSpPr>
        <p:spPr bwMode="auto">
          <a:xfrm>
            <a:off x="685800" y="3124200"/>
            <a:ext cx="3144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sv-SE" altLang="id-ID"/>
              <a:t>Analisis Gangguan Sistem</a:t>
            </a:r>
            <a:endParaRPr lang="en-US" altLang="id-ID"/>
          </a:p>
        </p:txBody>
      </p:sp>
      <p:sp>
        <p:nvSpPr>
          <p:cNvPr id="136206" name="Rectangle 14"/>
          <p:cNvSpPr>
            <a:spLocks noChangeArrowheads="1"/>
          </p:cNvSpPr>
          <p:nvPr/>
        </p:nvSpPr>
        <p:spPr bwMode="auto">
          <a:xfrm>
            <a:off x="685800" y="3505200"/>
            <a:ext cx="544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sv-SE" altLang="id-ID"/>
              <a:t>Beban Maksimum dan Batasan Ayunan Sistem</a:t>
            </a:r>
            <a:endParaRPr lang="en-US" altLang="id-ID"/>
          </a:p>
        </p:txBody>
      </p:sp>
      <p:sp>
        <p:nvSpPr>
          <p:cNvPr id="136207" name="Rectangle 15"/>
          <p:cNvSpPr>
            <a:spLocks noChangeArrowheads="1"/>
          </p:cNvSpPr>
          <p:nvPr/>
        </p:nvSpPr>
        <p:spPr bwMode="auto">
          <a:xfrm>
            <a:off x="685800" y="3946525"/>
            <a:ext cx="5106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sv-SE" altLang="id-ID"/>
              <a:t>Lokasi CT dan PT, Ratio dan Hubungannya</a:t>
            </a:r>
            <a:endParaRPr lang="en-US" altLang="id-ID"/>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36194"/>
                                        </p:tgtEl>
                                        <p:attrNameLst>
                                          <p:attrName>style.visibility</p:attrName>
                                        </p:attrNameLst>
                                      </p:cBhvr>
                                      <p:to>
                                        <p:strVal val="visible"/>
                                      </p:to>
                                    </p:set>
                                    <p:anim calcmode="lin" valueType="num">
                                      <p:cBhvr>
                                        <p:cTn id="7" dur="1000" fill="hold"/>
                                        <p:tgtEl>
                                          <p:spTgt spid="136194"/>
                                        </p:tgtEl>
                                        <p:attrNameLst>
                                          <p:attrName>ppt_x</p:attrName>
                                        </p:attrNameLst>
                                      </p:cBhvr>
                                      <p:tavLst>
                                        <p:tav tm="0">
                                          <p:val>
                                            <p:strVal val="#ppt_x-.2"/>
                                          </p:val>
                                        </p:tav>
                                        <p:tav tm="100000">
                                          <p:val>
                                            <p:strVal val="#ppt_x"/>
                                          </p:val>
                                        </p:tav>
                                      </p:tavLst>
                                    </p:anim>
                                    <p:anim calcmode="lin" valueType="num">
                                      <p:cBhvr>
                                        <p:cTn id="8" dur="1000" fill="hold"/>
                                        <p:tgtEl>
                                          <p:spTgt spid="13619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61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36196"/>
                                        </p:tgtEl>
                                        <p:attrNameLst>
                                          <p:attrName>style.visibility</p:attrName>
                                        </p:attrNameLst>
                                      </p:cBhvr>
                                      <p:to>
                                        <p:strVal val="visible"/>
                                      </p:to>
                                    </p:set>
                                    <p:anim calcmode="lin" valueType="num">
                                      <p:cBhvr>
                                        <p:cTn id="14" dur="1000" fill="hold"/>
                                        <p:tgtEl>
                                          <p:spTgt spid="136196"/>
                                        </p:tgtEl>
                                        <p:attrNameLst>
                                          <p:attrName>ppt_x</p:attrName>
                                        </p:attrNameLst>
                                      </p:cBhvr>
                                      <p:tavLst>
                                        <p:tav tm="0">
                                          <p:val>
                                            <p:strVal val="#ppt_x-.2"/>
                                          </p:val>
                                        </p:tav>
                                        <p:tav tm="100000">
                                          <p:val>
                                            <p:strVal val="#ppt_x"/>
                                          </p:val>
                                        </p:tav>
                                      </p:tavLst>
                                    </p:anim>
                                    <p:anim calcmode="lin" valueType="num">
                                      <p:cBhvr>
                                        <p:cTn id="15" dur="1000" fill="hold"/>
                                        <p:tgtEl>
                                          <p:spTgt spid="13619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3619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36198"/>
                                        </p:tgtEl>
                                        <p:attrNameLst>
                                          <p:attrName>style.visibility</p:attrName>
                                        </p:attrNameLst>
                                      </p:cBhvr>
                                      <p:to>
                                        <p:strVal val="visible"/>
                                      </p:to>
                                    </p:set>
                                    <p:anim calcmode="lin" valueType="num">
                                      <p:cBhvr>
                                        <p:cTn id="21" dur="1000" fill="hold"/>
                                        <p:tgtEl>
                                          <p:spTgt spid="136198"/>
                                        </p:tgtEl>
                                        <p:attrNameLst>
                                          <p:attrName>ppt_x</p:attrName>
                                        </p:attrNameLst>
                                      </p:cBhvr>
                                      <p:tavLst>
                                        <p:tav tm="0">
                                          <p:val>
                                            <p:strVal val="#ppt_x-.2"/>
                                          </p:val>
                                        </p:tav>
                                        <p:tav tm="100000">
                                          <p:val>
                                            <p:strVal val="#ppt_x"/>
                                          </p:val>
                                        </p:tav>
                                      </p:tavLst>
                                    </p:anim>
                                    <p:anim calcmode="lin" valueType="num">
                                      <p:cBhvr>
                                        <p:cTn id="22" dur="1000" fill="hold"/>
                                        <p:tgtEl>
                                          <p:spTgt spid="13619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36198"/>
                                        </p:tgtEl>
                                      </p:cBhvr>
                                    </p:animEffect>
                                  </p:childTnLst>
                                </p:cTn>
                              </p:par>
                              <p:par>
                                <p:cTn id="24" presetID="29" presetClass="entr" presetSubtype="0" fill="hold" grpId="0" nodeType="withEffect">
                                  <p:stCondLst>
                                    <p:cond delay="0"/>
                                  </p:stCondLst>
                                  <p:childTnLst>
                                    <p:set>
                                      <p:cBhvr>
                                        <p:cTn id="25" dur="1" fill="hold">
                                          <p:stCondLst>
                                            <p:cond delay="0"/>
                                          </p:stCondLst>
                                        </p:cTn>
                                        <p:tgtEl>
                                          <p:spTgt spid="136199"/>
                                        </p:tgtEl>
                                        <p:attrNameLst>
                                          <p:attrName>style.visibility</p:attrName>
                                        </p:attrNameLst>
                                      </p:cBhvr>
                                      <p:to>
                                        <p:strVal val="visible"/>
                                      </p:to>
                                    </p:set>
                                    <p:anim calcmode="lin" valueType="num">
                                      <p:cBhvr>
                                        <p:cTn id="26" dur="1000" fill="hold"/>
                                        <p:tgtEl>
                                          <p:spTgt spid="136199"/>
                                        </p:tgtEl>
                                        <p:attrNameLst>
                                          <p:attrName>ppt_x</p:attrName>
                                        </p:attrNameLst>
                                      </p:cBhvr>
                                      <p:tavLst>
                                        <p:tav tm="0">
                                          <p:val>
                                            <p:strVal val="#ppt_x-.2"/>
                                          </p:val>
                                        </p:tav>
                                        <p:tav tm="100000">
                                          <p:val>
                                            <p:strVal val="#ppt_x"/>
                                          </p:val>
                                        </p:tav>
                                      </p:tavLst>
                                    </p:anim>
                                    <p:anim calcmode="lin" valueType="num">
                                      <p:cBhvr>
                                        <p:cTn id="27" dur="1000" fill="hold"/>
                                        <p:tgtEl>
                                          <p:spTgt spid="136199"/>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3619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136200"/>
                                        </p:tgtEl>
                                        <p:attrNameLst>
                                          <p:attrName>style.visibility</p:attrName>
                                        </p:attrNameLst>
                                      </p:cBhvr>
                                      <p:to>
                                        <p:strVal val="visible"/>
                                      </p:to>
                                    </p:set>
                                    <p:anim calcmode="lin" valueType="num">
                                      <p:cBhvr>
                                        <p:cTn id="33" dur="1000" fill="hold"/>
                                        <p:tgtEl>
                                          <p:spTgt spid="136200"/>
                                        </p:tgtEl>
                                        <p:attrNameLst>
                                          <p:attrName>ppt_x</p:attrName>
                                        </p:attrNameLst>
                                      </p:cBhvr>
                                      <p:tavLst>
                                        <p:tav tm="0">
                                          <p:val>
                                            <p:strVal val="#ppt_x-.2"/>
                                          </p:val>
                                        </p:tav>
                                        <p:tav tm="100000">
                                          <p:val>
                                            <p:strVal val="#ppt_x"/>
                                          </p:val>
                                        </p:tav>
                                      </p:tavLst>
                                    </p:anim>
                                    <p:anim calcmode="lin" valueType="num">
                                      <p:cBhvr>
                                        <p:cTn id="34" dur="1000" fill="hold"/>
                                        <p:tgtEl>
                                          <p:spTgt spid="136200"/>
                                        </p:tgtEl>
                                        <p:attrNameLst>
                                          <p:attrName>ppt_y</p:attrName>
                                        </p:attrNameLst>
                                      </p:cBhvr>
                                      <p:tavLst>
                                        <p:tav tm="0">
                                          <p:val>
                                            <p:strVal val="#ppt_y"/>
                                          </p:val>
                                        </p:tav>
                                        <p:tav tm="100000">
                                          <p:val>
                                            <p:strVal val="#ppt_y"/>
                                          </p:val>
                                        </p:tav>
                                      </p:tavLst>
                                    </p:anim>
                                    <p:animEffect transition="in" filter="wipe(right)" prLst="gradientSize: 0.1">
                                      <p:cBhvr>
                                        <p:cTn id="35" dur="1000"/>
                                        <p:tgtEl>
                                          <p:spTgt spid="13620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136201"/>
                                        </p:tgtEl>
                                        <p:attrNameLst>
                                          <p:attrName>style.visibility</p:attrName>
                                        </p:attrNameLst>
                                      </p:cBhvr>
                                      <p:to>
                                        <p:strVal val="visible"/>
                                      </p:to>
                                    </p:set>
                                    <p:anim calcmode="lin" valueType="num">
                                      <p:cBhvr>
                                        <p:cTn id="40" dur="1000" fill="hold"/>
                                        <p:tgtEl>
                                          <p:spTgt spid="136201"/>
                                        </p:tgtEl>
                                        <p:attrNameLst>
                                          <p:attrName>ppt_x</p:attrName>
                                        </p:attrNameLst>
                                      </p:cBhvr>
                                      <p:tavLst>
                                        <p:tav tm="0">
                                          <p:val>
                                            <p:strVal val="#ppt_x-.2"/>
                                          </p:val>
                                        </p:tav>
                                        <p:tav tm="100000">
                                          <p:val>
                                            <p:strVal val="#ppt_x"/>
                                          </p:val>
                                        </p:tav>
                                      </p:tavLst>
                                    </p:anim>
                                    <p:anim calcmode="lin" valueType="num">
                                      <p:cBhvr>
                                        <p:cTn id="41" dur="1000" fill="hold"/>
                                        <p:tgtEl>
                                          <p:spTgt spid="136201"/>
                                        </p:tgtEl>
                                        <p:attrNameLst>
                                          <p:attrName>ppt_y</p:attrName>
                                        </p:attrNameLst>
                                      </p:cBhvr>
                                      <p:tavLst>
                                        <p:tav tm="0">
                                          <p:val>
                                            <p:strVal val="#ppt_y"/>
                                          </p:val>
                                        </p:tav>
                                        <p:tav tm="100000">
                                          <p:val>
                                            <p:strVal val="#ppt_y"/>
                                          </p:val>
                                        </p:tav>
                                      </p:tavLst>
                                    </p:anim>
                                    <p:animEffect transition="in" filter="wipe(right)" prLst="gradientSize: 0.1">
                                      <p:cBhvr>
                                        <p:cTn id="42" dur="1000"/>
                                        <p:tgtEl>
                                          <p:spTgt spid="13620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136203"/>
                                        </p:tgtEl>
                                        <p:attrNameLst>
                                          <p:attrName>style.visibility</p:attrName>
                                        </p:attrNameLst>
                                      </p:cBhvr>
                                      <p:to>
                                        <p:strVal val="visible"/>
                                      </p:to>
                                    </p:set>
                                    <p:anim calcmode="lin" valueType="num">
                                      <p:cBhvr>
                                        <p:cTn id="47" dur="1000" fill="hold"/>
                                        <p:tgtEl>
                                          <p:spTgt spid="136203"/>
                                        </p:tgtEl>
                                        <p:attrNameLst>
                                          <p:attrName>ppt_x</p:attrName>
                                        </p:attrNameLst>
                                      </p:cBhvr>
                                      <p:tavLst>
                                        <p:tav tm="0">
                                          <p:val>
                                            <p:strVal val="#ppt_x-.2"/>
                                          </p:val>
                                        </p:tav>
                                        <p:tav tm="100000">
                                          <p:val>
                                            <p:strVal val="#ppt_x"/>
                                          </p:val>
                                        </p:tav>
                                      </p:tavLst>
                                    </p:anim>
                                    <p:anim calcmode="lin" valueType="num">
                                      <p:cBhvr>
                                        <p:cTn id="48" dur="1000" fill="hold"/>
                                        <p:tgtEl>
                                          <p:spTgt spid="136203"/>
                                        </p:tgtEl>
                                        <p:attrNameLst>
                                          <p:attrName>ppt_y</p:attrName>
                                        </p:attrNameLst>
                                      </p:cBhvr>
                                      <p:tavLst>
                                        <p:tav tm="0">
                                          <p:val>
                                            <p:strVal val="#ppt_y"/>
                                          </p:val>
                                        </p:tav>
                                        <p:tav tm="100000">
                                          <p:val>
                                            <p:strVal val="#ppt_y"/>
                                          </p:val>
                                        </p:tav>
                                      </p:tavLst>
                                    </p:anim>
                                    <p:animEffect transition="in" filter="wipe(right)" prLst="gradientSize: 0.1">
                                      <p:cBhvr>
                                        <p:cTn id="49" dur="1000"/>
                                        <p:tgtEl>
                                          <p:spTgt spid="13620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136205"/>
                                        </p:tgtEl>
                                        <p:attrNameLst>
                                          <p:attrName>style.visibility</p:attrName>
                                        </p:attrNameLst>
                                      </p:cBhvr>
                                      <p:to>
                                        <p:strVal val="visible"/>
                                      </p:to>
                                    </p:set>
                                    <p:anim calcmode="lin" valueType="num">
                                      <p:cBhvr>
                                        <p:cTn id="54" dur="1000" fill="hold"/>
                                        <p:tgtEl>
                                          <p:spTgt spid="136205"/>
                                        </p:tgtEl>
                                        <p:attrNameLst>
                                          <p:attrName>ppt_x</p:attrName>
                                        </p:attrNameLst>
                                      </p:cBhvr>
                                      <p:tavLst>
                                        <p:tav tm="0">
                                          <p:val>
                                            <p:strVal val="#ppt_x-.2"/>
                                          </p:val>
                                        </p:tav>
                                        <p:tav tm="100000">
                                          <p:val>
                                            <p:strVal val="#ppt_x"/>
                                          </p:val>
                                        </p:tav>
                                      </p:tavLst>
                                    </p:anim>
                                    <p:anim calcmode="lin" valueType="num">
                                      <p:cBhvr>
                                        <p:cTn id="55" dur="1000" fill="hold"/>
                                        <p:tgtEl>
                                          <p:spTgt spid="136205"/>
                                        </p:tgtEl>
                                        <p:attrNameLst>
                                          <p:attrName>ppt_y</p:attrName>
                                        </p:attrNameLst>
                                      </p:cBhvr>
                                      <p:tavLst>
                                        <p:tav tm="0">
                                          <p:val>
                                            <p:strVal val="#ppt_y"/>
                                          </p:val>
                                        </p:tav>
                                        <p:tav tm="100000">
                                          <p:val>
                                            <p:strVal val="#ppt_y"/>
                                          </p:val>
                                        </p:tav>
                                      </p:tavLst>
                                    </p:anim>
                                    <p:animEffect transition="in" filter="wipe(right)" prLst="gradientSize: 0.1">
                                      <p:cBhvr>
                                        <p:cTn id="56" dur="1000"/>
                                        <p:tgtEl>
                                          <p:spTgt spid="136205"/>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9" presetClass="entr" presetSubtype="0" fill="hold" grpId="0" nodeType="clickEffect">
                                  <p:stCondLst>
                                    <p:cond delay="0"/>
                                  </p:stCondLst>
                                  <p:childTnLst>
                                    <p:set>
                                      <p:cBhvr>
                                        <p:cTn id="60" dur="1" fill="hold">
                                          <p:stCondLst>
                                            <p:cond delay="0"/>
                                          </p:stCondLst>
                                        </p:cTn>
                                        <p:tgtEl>
                                          <p:spTgt spid="136206"/>
                                        </p:tgtEl>
                                        <p:attrNameLst>
                                          <p:attrName>style.visibility</p:attrName>
                                        </p:attrNameLst>
                                      </p:cBhvr>
                                      <p:to>
                                        <p:strVal val="visible"/>
                                      </p:to>
                                    </p:set>
                                    <p:anim calcmode="lin" valueType="num">
                                      <p:cBhvr>
                                        <p:cTn id="61" dur="1000" fill="hold"/>
                                        <p:tgtEl>
                                          <p:spTgt spid="136206"/>
                                        </p:tgtEl>
                                        <p:attrNameLst>
                                          <p:attrName>ppt_x</p:attrName>
                                        </p:attrNameLst>
                                      </p:cBhvr>
                                      <p:tavLst>
                                        <p:tav tm="0">
                                          <p:val>
                                            <p:strVal val="#ppt_x-.2"/>
                                          </p:val>
                                        </p:tav>
                                        <p:tav tm="100000">
                                          <p:val>
                                            <p:strVal val="#ppt_x"/>
                                          </p:val>
                                        </p:tav>
                                      </p:tavLst>
                                    </p:anim>
                                    <p:anim calcmode="lin" valueType="num">
                                      <p:cBhvr>
                                        <p:cTn id="62" dur="1000" fill="hold"/>
                                        <p:tgtEl>
                                          <p:spTgt spid="136206"/>
                                        </p:tgtEl>
                                        <p:attrNameLst>
                                          <p:attrName>ppt_y</p:attrName>
                                        </p:attrNameLst>
                                      </p:cBhvr>
                                      <p:tavLst>
                                        <p:tav tm="0">
                                          <p:val>
                                            <p:strVal val="#ppt_y"/>
                                          </p:val>
                                        </p:tav>
                                        <p:tav tm="100000">
                                          <p:val>
                                            <p:strVal val="#ppt_y"/>
                                          </p:val>
                                        </p:tav>
                                      </p:tavLst>
                                    </p:anim>
                                    <p:animEffect transition="in" filter="wipe(right)" prLst="gradientSize: 0.1">
                                      <p:cBhvr>
                                        <p:cTn id="63" dur="1000"/>
                                        <p:tgtEl>
                                          <p:spTgt spid="136206"/>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9" presetClass="entr" presetSubtype="0" fill="hold" grpId="0" nodeType="clickEffect">
                                  <p:stCondLst>
                                    <p:cond delay="0"/>
                                  </p:stCondLst>
                                  <p:childTnLst>
                                    <p:set>
                                      <p:cBhvr>
                                        <p:cTn id="67" dur="1" fill="hold">
                                          <p:stCondLst>
                                            <p:cond delay="0"/>
                                          </p:stCondLst>
                                        </p:cTn>
                                        <p:tgtEl>
                                          <p:spTgt spid="136207"/>
                                        </p:tgtEl>
                                        <p:attrNameLst>
                                          <p:attrName>style.visibility</p:attrName>
                                        </p:attrNameLst>
                                      </p:cBhvr>
                                      <p:to>
                                        <p:strVal val="visible"/>
                                      </p:to>
                                    </p:set>
                                    <p:anim calcmode="lin" valueType="num">
                                      <p:cBhvr>
                                        <p:cTn id="68" dur="1000" fill="hold"/>
                                        <p:tgtEl>
                                          <p:spTgt spid="136207"/>
                                        </p:tgtEl>
                                        <p:attrNameLst>
                                          <p:attrName>ppt_x</p:attrName>
                                        </p:attrNameLst>
                                      </p:cBhvr>
                                      <p:tavLst>
                                        <p:tav tm="0">
                                          <p:val>
                                            <p:strVal val="#ppt_x-.2"/>
                                          </p:val>
                                        </p:tav>
                                        <p:tav tm="100000">
                                          <p:val>
                                            <p:strVal val="#ppt_x"/>
                                          </p:val>
                                        </p:tav>
                                      </p:tavLst>
                                    </p:anim>
                                    <p:anim calcmode="lin" valueType="num">
                                      <p:cBhvr>
                                        <p:cTn id="69" dur="1000" fill="hold"/>
                                        <p:tgtEl>
                                          <p:spTgt spid="136207"/>
                                        </p:tgtEl>
                                        <p:attrNameLst>
                                          <p:attrName>ppt_y</p:attrName>
                                        </p:attrNameLst>
                                      </p:cBhvr>
                                      <p:tavLst>
                                        <p:tav tm="0">
                                          <p:val>
                                            <p:strVal val="#ppt_y"/>
                                          </p:val>
                                        </p:tav>
                                        <p:tav tm="100000">
                                          <p:val>
                                            <p:strVal val="#ppt_y"/>
                                          </p:val>
                                        </p:tav>
                                      </p:tavLst>
                                    </p:anim>
                                    <p:animEffect transition="in" filter="wipe(right)" prLst="gradientSize: 0.1">
                                      <p:cBhvr>
                                        <p:cTn id="70" dur="1000"/>
                                        <p:tgtEl>
                                          <p:spTgt spid="136207"/>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9" presetClass="entr" presetSubtype="0" fill="hold" grpId="0" nodeType="clickEffect">
                                  <p:stCondLst>
                                    <p:cond delay="0"/>
                                  </p:stCondLst>
                                  <p:childTnLst>
                                    <p:set>
                                      <p:cBhvr>
                                        <p:cTn id="74" dur="1" fill="hold">
                                          <p:stCondLst>
                                            <p:cond delay="0"/>
                                          </p:stCondLst>
                                        </p:cTn>
                                        <p:tgtEl>
                                          <p:spTgt spid="136204"/>
                                        </p:tgtEl>
                                        <p:attrNameLst>
                                          <p:attrName>style.visibility</p:attrName>
                                        </p:attrNameLst>
                                      </p:cBhvr>
                                      <p:to>
                                        <p:strVal val="visible"/>
                                      </p:to>
                                    </p:set>
                                    <p:anim calcmode="lin" valueType="num">
                                      <p:cBhvr>
                                        <p:cTn id="75" dur="1000" fill="hold"/>
                                        <p:tgtEl>
                                          <p:spTgt spid="136204"/>
                                        </p:tgtEl>
                                        <p:attrNameLst>
                                          <p:attrName>ppt_x</p:attrName>
                                        </p:attrNameLst>
                                      </p:cBhvr>
                                      <p:tavLst>
                                        <p:tav tm="0">
                                          <p:val>
                                            <p:strVal val="#ppt_x-.2"/>
                                          </p:val>
                                        </p:tav>
                                        <p:tav tm="100000">
                                          <p:val>
                                            <p:strVal val="#ppt_x"/>
                                          </p:val>
                                        </p:tav>
                                      </p:tavLst>
                                    </p:anim>
                                    <p:anim calcmode="lin" valueType="num">
                                      <p:cBhvr>
                                        <p:cTn id="76" dur="1000" fill="hold"/>
                                        <p:tgtEl>
                                          <p:spTgt spid="136204"/>
                                        </p:tgtEl>
                                        <p:attrNameLst>
                                          <p:attrName>ppt_y</p:attrName>
                                        </p:attrNameLst>
                                      </p:cBhvr>
                                      <p:tavLst>
                                        <p:tav tm="0">
                                          <p:val>
                                            <p:strVal val="#ppt_y"/>
                                          </p:val>
                                        </p:tav>
                                        <p:tav tm="100000">
                                          <p:val>
                                            <p:strVal val="#ppt_y"/>
                                          </p:val>
                                        </p:tav>
                                      </p:tavLst>
                                    </p:anim>
                                    <p:animEffect transition="in" filter="wipe(right)" prLst="gradientSize: 0.1">
                                      <p:cBhvr>
                                        <p:cTn id="77" dur="1000"/>
                                        <p:tgtEl>
                                          <p:spTgt spid="136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p:bldP spid="136196" grpId="0"/>
      <p:bldP spid="136198" grpId="0"/>
      <p:bldP spid="136199" grpId="0"/>
      <p:bldP spid="136200" grpId="0"/>
      <p:bldP spid="136201" grpId="0"/>
      <p:bldP spid="136203" grpId="0"/>
      <p:bldP spid="136204" grpId="0"/>
      <p:bldP spid="136205" grpId="0"/>
      <p:bldP spid="136206" grpId="0"/>
      <p:bldP spid="136207" grpId="0"/>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240</a:t>
            </a:fld>
            <a:endParaRPr lang="en-US" altLang="id-ID"/>
          </a:p>
        </p:txBody>
      </p:sp>
      <p:pic>
        <p:nvPicPr>
          <p:cNvPr id="25602" name="Picture 2" descr="8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5611" y="207340"/>
            <a:ext cx="5181600" cy="551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38200" y="5727330"/>
            <a:ext cx="7467600" cy="707886"/>
          </a:xfrm>
          <a:prstGeom prst="rect">
            <a:avLst/>
          </a:prstGeom>
        </p:spPr>
        <p:txBody>
          <a:bodyPr wrap="square">
            <a:spAutoFit/>
          </a:bodyPr>
          <a:lstStyle/>
          <a:p>
            <a:pPr algn="ctr">
              <a:spcAft>
                <a:spcPts val="0"/>
              </a:spcAft>
            </a:pPr>
            <a:r>
              <a:rPr lang="es-ES_tradnl" dirty="0" smtClean="0">
                <a:latin typeface="Tempus Sans ITC" panose="04020404030D07020202" pitchFamily="82" charset="0"/>
                <a:ea typeface="Times New Roman" panose="02020603050405020304" pitchFamily="18" charset="0"/>
              </a:rPr>
              <a:t>Gambar 8-17: </a:t>
            </a:r>
            <a:r>
              <a:rPr lang="es-ES_tradnl" dirty="0" err="1" smtClean="0">
                <a:latin typeface="Tempus Sans ITC" panose="04020404030D07020202" pitchFamily="82" charset="0"/>
                <a:ea typeface="Times New Roman" panose="02020603050405020304" pitchFamily="18" charset="0"/>
              </a:rPr>
              <a:t>acuan</a:t>
            </a:r>
            <a:r>
              <a:rPr lang="es-ES_tradnl" dirty="0" smtClean="0">
                <a:latin typeface="Tempus Sans ITC" panose="04020404030D07020202" pitchFamily="82" charset="0"/>
                <a:ea typeface="Times New Roman" panose="02020603050405020304" pitchFamily="18" charset="0"/>
              </a:rPr>
              <a:t> yang </a:t>
            </a:r>
            <a:r>
              <a:rPr lang="es-ES_tradnl" dirty="0" err="1" smtClean="0">
                <a:latin typeface="Tempus Sans ITC" panose="04020404030D07020202" pitchFamily="82" charset="0"/>
                <a:ea typeface="Times New Roman" panose="02020603050405020304" pitchFamily="18" charset="0"/>
              </a:rPr>
              <a:t>disarankan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untuk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menentukan</a:t>
            </a:r>
            <a:r>
              <a:rPr lang="es-ES_tradnl" dirty="0" smtClean="0">
                <a:latin typeface="Tempus Sans ITC" panose="04020404030D07020202" pitchFamily="82" charset="0"/>
                <a:ea typeface="Times New Roman" panose="02020603050405020304" pitchFamily="18" charset="0"/>
              </a:rPr>
              <a:t> zona yang </a:t>
            </a:r>
            <a:r>
              <a:rPr lang="es-ES_tradnl" dirty="0" err="1" smtClean="0">
                <a:latin typeface="Tempus Sans ITC" panose="04020404030D07020202" pitchFamily="82" charset="0"/>
                <a:ea typeface="Times New Roman" panose="02020603050405020304" pitchFamily="18" charset="0"/>
              </a:rPr>
              <a:t>potensial</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sering</a:t>
            </a:r>
            <a:r>
              <a:rPr lang="es-ES_tradnl" dirty="0" smtClean="0">
                <a:latin typeface="Tempus Sans ITC" panose="04020404030D07020202" pitchFamily="82" charset="0"/>
                <a:ea typeface="Times New Roman" panose="02020603050405020304" pitchFamily="18" charset="0"/>
              </a:rPr>
              <a:t>/</a:t>
            </a:r>
            <a:r>
              <a:rPr lang="es-ES_tradnl" dirty="0" err="1" smtClean="0">
                <a:latin typeface="Tempus Sans ITC" panose="04020404030D07020202" pitchFamily="82" charset="0"/>
                <a:ea typeface="Times New Roman" panose="02020603050405020304" pitchFamily="18" charset="0"/>
              </a:rPr>
              <a:t>jarang</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mengalami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gangguan</a:t>
            </a:r>
            <a:endParaRPr lang="en-US"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55245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241</a:t>
            </a:fld>
            <a:endParaRPr lang="en-US" altLang="id-ID"/>
          </a:p>
        </p:txBody>
      </p:sp>
      <p:sp>
        <p:nvSpPr>
          <p:cNvPr id="2" name="Rectangle 1"/>
          <p:cNvSpPr/>
          <p:nvPr/>
        </p:nvSpPr>
        <p:spPr>
          <a:xfrm>
            <a:off x="0" y="228600"/>
            <a:ext cx="8001000" cy="400110"/>
          </a:xfrm>
          <a:prstGeom prst="rect">
            <a:avLst/>
          </a:prstGeom>
        </p:spPr>
        <p:txBody>
          <a:bodyPr wrap="square">
            <a:spAutoFit/>
          </a:bodyPr>
          <a:lstStyle/>
          <a:p>
            <a:pPr marL="179705" algn="just">
              <a:spcAft>
                <a:spcPts val="0"/>
              </a:spcAft>
            </a:pPr>
            <a:r>
              <a:rPr lang="es-ES_tradnl" b="1" cap="all" dirty="0">
                <a:latin typeface="Tempus Sans ITC" panose="04020404030D07020202" pitchFamily="82" charset="0"/>
                <a:ea typeface="Times New Roman" panose="02020603050405020304" pitchFamily="18" charset="0"/>
              </a:rPr>
              <a:t>8.  21  CONTOH: PROTEKSI ARUS LEBIH PADA TRANSFORMATOR</a:t>
            </a:r>
            <a:endParaRPr lang="en-US" sz="1100"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304800" y="644752"/>
            <a:ext cx="8077200" cy="1015663"/>
          </a:xfrm>
          <a:prstGeom prst="rect">
            <a:avLst/>
          </a:prstGeom>
        </p:spPr>
        <p:txBody>
          <a:bodyPr wrap="square">
            <a:spAutoFit/>
          </a:bodyPr>
          <a:lstStyle/>
          <a:p>
            <a:pPr algn="just">
              <a:spcAft>
                <a:spcPts val="0"/>
              </a:spcAft>
            </a:pPr>
            <a:r>
              <a:rPr lang="es-ES_tradnl" dirty="0" err="1" smtClean="0">
                <a:latin typeface="Tempus Sans ITC" panose="04020404030D07020202" pitchFamily="82" charset="0"/>
                <a:ea typeface="Times New Roman" panose="02020603050405020304" pitchFamily="18" charset="0"/>
              </a:rPr>
              <a:t>Beberapa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contoh</a:t>
            </a:r>
            <a:r>
              <a:rPr lang="es-ES_tradnl" dirty="0" smtClean="0">
                <a:latin typeface="Tempus Sans ITC" panose="04020404030D07020202" pitchFamily="82" charset="0"/>
                <a:ea typeface="Times New Roman" panose="02020603050405020304" pitchFamily="18" charset="0"/>
              </a:rPr>
              <a:t> yang </a:t>
            </a:r>
            <a:r>
              <a:rPr lang="es-ES_tradnl" dirty="0" err="1" smtClean="0">
                <a:latin typeface="Tempus Sans ITC" panose="04020404030D07020202" pitchFamily="82" charset="0"/>
                <a:ea typeface="Times New Roman" panose="02020603050405020304" pitchFamily="18" charset="0"/>
              </a:rPr>
              <a:t>diambil</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dari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revisi</a:t>
            </a:r>
            <a:r>
              <a:rPr lang="es-ES_tradnl" dirty="0" smtClean="0">
                <a:latin typeface="Tempus Sans ITC" panose="04020404030D07020202" pitchFamily="82" charset="0"/>
                <a:ea typeface="Times New Roman" panose="02020603050405020304" pitchFamily="18" charset="0"/>
              </a:rPr>
              <a:t> IEEE C37.91 </a:t>
            </a:r>
            <a:r>
              <a:rPr lang="es-ES_tradnl" dirty="0" err="1" smtClean="0">
                <a:latin typeface="Tempus Sans ITC" panose="04020404030D07020202" pitchFamily="82" charset="0"/>
                <a:ea typeface="Times New Roman" panose="02020603050405020304" pitchFamily="18" charset="0"/>
              </a:rPr>
              <a:t>merupakan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penuntun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untuk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penggunaan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rele</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proteksi</a:t>
            </a:r>
            <a:r>
              <a:rPr lang="es-ES_tradnl" dirty="0" smtClean="0">
                <a:latin typeface="Tempus Sans ITC" panose="04020404030D07020202" pitchFamily="82" charset="0"/>
                <a:ea typeface="Times New Roman" panose="02020603050405020304" pitchFamily="18" charset="0"/>
              </a:rPr>
              <a:t> pada </a:t>
            </a:r>
            <a:r>
              <a:rPr lang="es-ES_tradnl" dirty="0" err="1" smtClean="0">
                <a:latin typeface="Tempus Sans ITC" panose="04020404030D07020202" pitchFamily="82" charset="0"/>
                <a:ea typeface="Times New Roman" panose="02020603050405020304" pitchFamily="18" charset="0"/>
              </a:rPr>
              <a:t>transformator</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daya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Penggunaan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ini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baik</a:t>
            </a:r>
            <a:r>
              <a:rPr lang="es-ES_tradnl" dirty="0" smtClean="0">
                <a:latin typeface="Tempus Sans ITC" panose="04020404030D07020202" pitchFamily="82" charset="0"/>
                <a:ea typeface="Times New Roman" panose="02020603050405020304" pitchFamily="18" charset="0"/>
              </a:rPr>
              <a:t> dan </a:t>
            </a:r>
            <a:r>
              <a:rPr lang="es-ES_tradnl" dirty="0" err="1" smtClean="0">
                <a:latin typeface="Tempus Sans ITC" panose="04020404030D07020202" pitchFamily="82" charset="0"/>
                <a:ea typeface="Times New Roman" panose="02020603050405020304" pitchFamily="18" charset="0"/>
              </a:rPr>
              <a:t>merupakan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tipikal</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aplikasi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sistem</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tersebut</a:t>
            </a:r>
            <a:r>
              <a:rPr lang="es-ES_tradnl" dirty="0" smtClean="0">
                <a:latin typeface="Tempus Sans ITC" panose="04020404030D07020202" pitchFamily="82" charset="0"/>
                <a:ea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228600" y="1981200"/>
            <a:ext cx="8458200" cy="707886"/>
          </a:xfrm>
          <a:prstGeom prst="rect">
            <a:avLst/>
          </a:prstGeom>
        </p:spPr>
        <p:txBody>
          <a:bodyPr wrap="square">
            <a:spAutoFit/>
          </a:bodyPr>
          <a:lstStyle/>
          <a:p>
            <a:pPr marL="540385" indent="-540385" algn="just">
              <a:spcAft>
                <a:spcPts val="0"/>
              </a:spcAft>
              <a:tabLst>
                <a:tab pos="540385" algn="l"/>
              </a:tabLst>
            </a:pPr>
            <a:r>
              <a:rPr lang="es-ES_tradnl" b="1" cap="all" dirty="0">
                <a:latin typeface="Tempus Sans ITC" panose="04020404030D07020202" pitchFamily="82" charset="0"/>
                <a:ea typeface="Times New Roman" panose="02020603050405020304" pitchFamily="18" charset="0"/>
              </a:rPr>
              <a:t>8. 21. 1	</a:t>
            </a:r>
            <a:r>
              <a:rPr lang="es-ES_tradnl" b="1" cap="all" dirty="0" err="1" smtClean="0">
                <a:latin typeface="Tempus Sans ITC" panose="04020404030D07020202" pitchFamily="82" charset="0"/>
                <a:ea typeface="Times New Roman" panose="02020603050405020304" pitchFamily="18" charset="0"/>
              </a:rPr>
              <a:t>S</a:t>
            </a:r>
            <a:r>
              <a:rPr lang="es-ES_tradnl" b="1" dirty="0" err="1" smtClean="0">
                <a:latin typeface="Tempus Sans ITC" panose="04020404030D07020202" pitchFamily="82" charset="0"/>
                <a:ea typeface="Times New Roman" panose="02020603050405020304" pitchFamily="18" charset="0"/>
              </a:rPr>
              <a:t>Ebuah</a:t>
            </a:r>
            <a:r>
              <a:rPr lang="es-ES_tradnl" b="1" dirty="0" smtClean="0">
                <a:latin typeface="Tempus Sans ITC" panose="04020404030D07020202" pitchFamily="82" charset="0"/>
                <a:ea typeface="Times New Roman" panose="02020603050405020304" pitchFamily="18" charset="0"/>
              </a:rPr>
              <a:t> </a:t>
            </a:r>
            <a:r>
              <a:rPr lang="es-ES_tradnl" b="1" dirty="0" err="1" smtClean="0">
                <a:latin typeface="Tempus Sans ITC" panose="04020404030D07020202" pitchFamily="82" charset="0"/>
                <a:ea typeface="Times New Roman" panose="02020603050405020304" pitchFamily="18" charset="0"/>
              </a:rPr>
              <a:t>gedung</a:t>
            </a:r>
            <a:r>
              <a:rPr lang="es-ES_tradnl" b="1" dirty="0" smtClean="0">
                <a:latin typeface="Tempus Sans ITC" panose="04020404030D07020202" pitchFamily="82" charset="0"/>
                <a:ea typeface="Times New Roman" panose="02020603050405020304" pitchFamily="18" charset="0"/>
              </a:rPr>
              <a:t> </a:t>
            </a:r>
            <a:r>
              <a:rPr lang="es-ES_tradnl" b="1" dirty="0" err="1" smtClean="0">
                <a:latin typeface="Tempus Sans ITC" panose="04020404030D07020202" pitchFamily="82" charset="0"/>
                <a:ea typeface="Times New Roman" panose="02020603050405020304" pitchFamily="18" charset="0"/>
              </a:rPr>
              <a:t>industri</a:t>
            </a:r>
            <a:r>
              <a:rPr lang="es-ES_tradnl" b="1" dirty="0" smtClean="0">
                <a:latin typeface="Tempus Sans ITC" panose="04020404030D07020202" pitchFamily="82" charset="0"/>
                <a:ea typeface="Times New Roman" panose="02020603050405020304" pitchFamily="18" charset="0"/>
              </a:rPr>
              <a:t> </a:t>
            </a:r>
            <a:r>
              <a:rPr lang="es-ES_tradnl" b="1" dirty="0" err="1" smtClean="0">
                <a:latin typeface="Tempus Sans ITC" panose="04020404030D07020202" pitchFamily="82" charset="0"/>
                <a:ea typeface="Times New Roman" panose="02020603050405020304" pitchFamily="18" charset="0"/>
              </a:rPr>
              <a:t>atau</a:t>
            </a:r>
            <a:r>
              <a:rPr lang="es-ES_tradnl" b="1" dirty="0" smtClean="0">
                <a:latin typeface="Tempus Sans ITC" panose="04020404030D07020202" pitchFamily="82" charset="0"/>
                <a:ea typeface="Times New Roman" panose="02020603050405020304" pitchFamily="18" charset="0"/>
              </a:rPr>
              <a:t> </a:t>
            </a:r>
            <a:r>
              <a:rPr lang="es-ES_tradnl" b="1" dirty="0" err="1" smtClean="0">
                <a:latin typeface="Tempus Sans ITC" panose="04020404030D07020202" pitchFamily="82" charset="0"/>
                <a:ea typeface="Times New Roman" panose="02020603050405020304" pitchFamily="18" charset="0"/>
              </a:rPr>
              <a:t>fasilitas</a:t>
            </a:r>
            <a:r>
              <a:rPr lang="es-ES_tradnl" b="1" dirty="0" smtClean="0">
                <a:latin typeface="Tempus Sans ITC" panose="04020404030D07020202" pitchFamily="82" charset="0"/>
                <a:ea typeface="Times New Roman" panose="02020603050405020304" pitchFamily="18" charset="0"/>
              </a:rPr>
              <a:t> yang sama </a:t>
            </a:r>
            <a:r>
              <a:rPr lang="es-ES_tradnl" b="1" dirty="0" err="1" smtClean="0">
                <a:latin typeface="Tempus Sans ITC" panose="04020404030D07020202" pitchFamily="82" charset="0"/>
                <a:ea typeface="Times New Roman" panose="02020603050405020304" pitchFamily="18" charset="0"/>
              </a:rPr>
              <a:t>dilyani</a:t>
            </a:r>
            <a:r>
              <a:rPr lang="es-ES_tradnl" b="1" dirty="0" smtClean="0">
                <a:latin typeface="Tempus Sans ITC" panose="04020404030D07020202" pitchFamily="82" charset="0"/>
                <a:ea typeface="Times New Roman" panose="02020603050405020304" pitchFamily="18" charset="0"/>
              </a:rPr>
              <a:t> </a:t>
            </a:r>
            <a:endParaRPr lang="en-US" b="1" dirty="0" smtClean="0">
              <a:latin typeface="Times New Roman" panose="02020603050405020304" pitchFamily="18" charset="0"/>
              <a:ea typeface="Times New Roman" panose="02020603050405020304" pitchFamily="18" charset="0"/>
            </a:endParaRPr>
          </a:p>
          <a:p>
            <a:pPr marL="540385" indent="-540385" algn="just">
              <a:spcAft>
                <a:spcPts val="0"/>
              </a:spcAft>
              <a:tabLst>
                <a:tab pos="540385" algn="l"/>
              </a:tabLst>
            </a:pPr>
            <a:r>
              <a:rPr lang="es-ES_tradnl" b="1" dirty="0" smtClean="0">
                <a:latin typeface="Tempus Sans ITC" panose="04020404030D07020202" pitchFamily="82" charset="0"/>
                <a:ea typeface="Times New Roman" panose="02020603050405020304" pitchFamily="18" charset="0"/>
              </a:rPr>
              <a:t>              </a:t>
            </a:r>
            <a:r>
              <a:rPr lang="en-US" b="1" dirty="0" err="1" smtClean="0">
                <a:latin typeface="Tempus Sans ITC" panose="04020404030D07020202" pitchFamily="82" charset="0"/>
                <a:ea typeface="Times New Roman" panose="02020603050405020304" pitchFamily="18" charset="0"/>
              </a:rPr>
              <a:t>oleh</a:t>
            </a:r>
            <a:r>
              <a:rPr lang="en-US" b="1" dirty="0" smtClean="0">
                <a:latin typeface="Tempus Sans ITC" panose="04020404030D07020202" pitchFamily="82" charset="0"/>
                <a:ea typeface="Times New Roman" panose="02020603050405020304" pitchFamily="18" charset="0"/>
              </a:rPr>
              <a:t> </a:t>
            </a:r>
            <a:r>
              <a:rPr lang="en-US" b="1" dirty="0" err="1" smtClean="0">
                <a:latin typeface="Tempus Sans ITC" panose="04020404030D07020202" pitchFamily="82" charset="0"/>
                <a:ea typeface="Times New Roman" panose="02020603050405020304" pitchFamily="18" charset="0"/>
              </a:rPr>
              <a:t>transformator</a:t>
            </a:r>
            <a:r>
              <a:rPr lang="en-US" b="1" dirty="0" smtClean="0">
                <a:latin typeface="Tempus Sans ITC" panose="04020404030D07020202" pitchFamily="82" charset="0"/>
                <a:ea typeface="Times New Roman" panose="02020603050405020304" pitchFamily="18" charset="0"/>
              </a:rPr>
              <a:t>  2500 </a:t>
            </a:r>
            <a:r>
              <a:rPr lang="en-US" b="1" dirty="0" err="1" smtClean="0">
                <a:latin typeface="Tempus Sans ITC" panose="04020404030D07020202" pitchFamily="82" charset="0"/>
                <a:ea typeface="Times New Roman" panose="02020603050405020304" pitchFamily="18" charset="0"/>
              </a:rPr>
              <a:t>kva</a:t>
            </a:r>
            <a:r>
              <a:rPr lang="en-US" b="1" dirty="0" smtClean="0">
                <a:latin typeface="Tempus Sans ITC" panose="04020404030D07020202" pitchFamily="82" charset="0"/>
                <a:ea typeface="Times New Roman" panose="02020603050405020304" pitchFamily="18" charset="0"/>
              </a:rPr>
              <a:t> ,12 </a:t>
            </a:r>
            <a:r>
              <a:rPr lang="en-US" b="1" dirty="0" err="1" smtClean="0">
                <a:latin typeface="Tempus Sans ITC" panose="04020404030D07020202" pitchFamily="82" charset="0"/>
                <a:ea typeface="Times New Roman" panose="02020603050405020304" pitchFamily="18" charset="0"/>
              </a:rPr>
              <a:t>kv</a:t>
            </a:r>
            <a:r>
              <a:rPr lang="en-US" b="1" dirty="0" smtClean="0">
                <a:latin typeface="Tempus Sans ITC" panose="04020404030D07020202" pitchFamily="82" charset="0"/>
                <a:ea typeface="Times New Roman" panose="02020603050405020304" pitchFamily="18" charset="0"/>
              </a:rPr>
              <a:t>/480 V </a:t>
            </a:r>
            <a:r>
              <a:rPr lang="en-US" b="1" dirty="0" err="1" smtClean="0">
                <a:latin typeface="Tempus Sans ITC" panose="04020404030D07020202" pitchFamily="82" charset="0"/>
                <a:ea typeface="Times New Roman" panose="02020603050405020304" pitchFamily="18" charset="0"/>
              </a:rPr>
              <a:t>dengan</a:t>
            </a:r>
            <a:r>
              <a:rPr lang="en-US" b="1" dirty="0" smtClean="0">
                <a:latin typeface="Tempus Sans ITC" panose="04020404030D07020202" pitchFamily="82" charset="0"/>
                <a:ea typeface="Times New Roman" panose="02020603050405020304" pitchFamily="18" charset="0"/>
              </a:rPr>
              <a:t> </a:t>
            </a:r>
            <a:r>
              <a:rPr lang="en-US" b="1" dirty="0" err="1" smtClean="0">
                <a:latin typeface="Tempus Sans ITC" panose="04020404030D07020202" pitchFamily="82" charset="0"/>
                <a:ea typeface="Times New Roman" panose="02020603050405020304" pitchFamily="18" charset="0"/>
              </a:rPr>
              <a:t>impedansi</a:t>
            </a:r>
            <a:r>
              <a:rPr lang="en-US" b="1" dirty="0" smtClean="0">
                <a:latin typeface="Tempus Sans ITC" panose="04020404030D07020202" pitchFamily="82" charset="0"/>
                <a:ea typeface="Times New Roman" panose="02020603050405020304" pitchFamily="18" charset="0"/>
              </a:rPr>
              <a:t> 5,75%</a:t>
            </a:r>
            <a:endParaRPr lang="en-US" b="1"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457200" y="2819400"/>
            <a:ext cx="8458200" cy="1015663"/>
          </a:xfrm>
          <a:prstGeom prst="rect">
            <a:avLst/>
          </a:prstGeom>
        </p:spPr>
        <p:txBody>
          <a:bodyPr wrap="square">
            <a:spAutoFit/>
          </a:bodyPr>
          <a:lstStyle/>
          <a:p>
            <a:r>
              <a:rPr lang="en-US" dirty="0" err="1" smtClean="0">
                <a:latin typeface="Tempus Sans ITC" panose="04020404030D07020202" pitchFamily="82" charset="0"/>
                <a:ea typeface="Times New Roman" panose="02020603050405020304" pitchFamily="18" charset="0"/>
                <a:cs typeface="Times New Roman" panose="02020603050405020304" pitchFamily="18" charset="0"/>
              </a:rPr>
              <a:t>Proteksi</a:t>
            </a:r>
            <a:r>
              <a:rPr lang="en-US"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cs typeface="Times New Roman" panose="02020603050405020304" pitchFamily="18" charset="0"/>
              </a:rPr>
              <a:t>terdiri</a:t>
            </a:r>
            <a:r>
              <a:rPr lang="en-US"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cs typeface="Times New Roman" panose="02020603050405020304" pitchFamily="18" charset="0"/>
              </a:rPr>
              <a:t>dari</a:t>
            </a:r>
            <a:r>
              <a:rPr lang="en-US" dirty="0" smtClean="0">
                <a:latin typeface="Tempus Sans ITC" panose="04020404030D07020202" pitchFamily="82" charset="0"/>
                <a:ea typeface="Times New Roman" panose="02020603050405020304" pitchFamily="18" charset="0"/>
                <a:cs typeface="Times New Roman" panose="02020603050405020304" pitchFamily="18" charset="0"/>
              </a:rPr>
              <a:t> fuse </a:t>
            </a:r>
            <a:r>
              <a:rPr lang="en-US" dirty="0" err="1" smtClean="0">
                <a:latin typeface="Tempus Sans ITC" panose="04020404030D07020202" pitchFamily="82" charset="0"/>
                <a:ea typeface="Times New Roman" panose="02020603050405020304" pitchFamily="18" charset="0"/>
                <a:cs typeface="Times New Roman" panose="02020603050405020304" pitchFamily="18" charset="0"/>
              </a:rPr>
              <a:t>tenaga</a:t>
            </a:r>
            <a:r>
              <a:rPr lang="en-US"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cs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cs typeface="Times New Roman" panose="02020603050405020304" pitchFamily="18" charset="0"/>
              </a:rPr>
              <a:t>sisi</a:t>
            </a:r>
            <a:r>
              <a:rPr lang="en-US" dirty="0" smtClean="0">
                <a:latin typeface="Tempus Sans ITC" panose="04020404030D07020202" pitchFamily="82" charset="0"/>
                <a:ea typeface="Times New Roman" panose="02020603050405020304" pitchFamily="18" charset="0"/>
                <a:cs typeface="Times New Roman" panose="02020603050405020304" pitchFamily="18" charset="0"/>
              </a:rPr>
              <a:t> primer </a:t>
            </a:r>
            <a:r>
              <a:rPr lang="en-US" dirty="0" err="1" smtClean="0">
                <a:latin typeface="Tempus Sans ITC" panose="04020404030D07020202" pitchFamily="82" charset="0"/>
                <a:ea typeface="Times New Roman" panose="02020603050405020304" pitchFamily="18" charset="0"/>
                <a:cs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cs typeface="Times New Roman" panose="02020603050405020304" pitchFamily="18" charset="0"/>
              </a:rPr>
              <a:t>pemutus</a:t>
            </a:r>
            <a:r>
              <a:rPr lang="en-US"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cs typeface="Times New Roman" panose="02020603050405020304" pitchFamily="18" charset="0"/>
              </a:rPr>
              <a:t>tenaga</a:t>
            </a:r>
            <a:r>
              <a:rPr lang="en-US"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cs typeface="Times New Roman" panose="02020603050405020304" pitchFamily="18" charset="0"/>
              </a:rPr>
              <a:t>tegangan</a:t>
            </a:r>
            <a:r>
              <a:rPr lang="en-US"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cs typeface="Times New Roman" panose="02020603050405020304" pitchFamily="18" charset="0"/>
              </a:rPr>
              <a:t>rendah</a:t>
            </a:r>
            <a:r>
              <a:rPr lang="en-US"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cs typeface="Times New Roman" panose="02020603050405020304" pitchFamily="18" charset="0"/>
              </a:rPr>
              <a:t>dengan</a:t>
            </a:r>
            <a:r>
              <a:rPr lang="en-US" dirty="0" smtClean="0">
                <a:latin typeface="Tempus Sans ITC" panose="04020404030D07020202" pitchFamily="82" charset="0"/>
                <a:ea typeface="Times New Roman" panose="02020603050405020304" pitchFamily="18" charset="0"/>
                <a:cs typeface="Times New Roman" panose="02020603050405020304" pitchFamily="18" charset="0"/>
              </a:rPr>
              <a:t> unit </a:t>
            </a:r>
            <a:r>
              <a:rPr lang="en-US" dirty="0" err="1" smtClean="0">
                <a:latin typeface="Tempus Sans ITC" panose="04020404030D07020202" pitchFamily="82" charset="0"/>
                <a:ea typeface="Times New Roman" panose="02020603050405020304" pitchFamily="18" charset="0"/>
                <a:cs typeface="Times New Roman" panose="02020603050405020304" pitchFamily="18" charset="0"/>
              </a:rPr>
              <a:t>pemutus</a:t>
            </a:r>
            <a:r>
              <a:rPr lang="en-US"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cs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cs typeface="Times New Roman" panose="02020603050405020304" pitchFamily="18" charset="0"/>
              </a:rPr>
              <a:t>lebih</a:t>
            </a:r>
            <a:r>
              <a:rPr lang="en-US" dirty="0" smtClean="0">
                <a:latin typeface="Tempus Sans ITC" panose="04020404030D07020202" pitchFamily="82" charset="0"/>
                <a:ea typeface="Times New Roman" panose="02020603050405020304" pitchFamily="18" charset="0"/>
                <a:cs typeface="Times New Roman" panose="02020603050405020304" pitchFamily="18" charset="0"/>
              </a:rPr>
              <a:t> series </a:t>
            </a:r>
            <a:r>
              <a:rPr lang="en-US" dirty="0" err="1" smtClean="0">
                <a:latin typeface="Tempus Sans ITC" panose="04020404030D07020202" pitchFamily="82" charset="0"/>
                <a:ea typeface="Times New Roman" panose="02020603050405020304" pitchFamily="18" charset="0"/>
                <a:cs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cs typeface="Times New Roman" panose="02020603050405020304" pitchFamily="18" charset="0"/>
              </a:rPr>
              <a:t>sisi</a:t>
            </a:r>
            <a:r>
              <a:rPr lang="en-US"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cs typeface="Times New Roman" panose="02020603050405020304" pitchFamily="18" charset="0"/>
              </a:rPr>
              <a:t>sekunder</a:t>
            </a:r>
            <a:r>
              <a:rPr lang="en-US"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cs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cs typeface="Times New Roman" panose="02020603050405020304" pitchFamily="18" charset="0"/>
              </a:rPr>
              <a:t>penyulang-penyulang</a:t>
            </a:r>
            <a:r>
              <a:rPr lang="en-US"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cs typeface="Times New Roman" panose="02020603050405020304" pitchFamily="18" charset="0"/>
              </a:rPr>
              <a:t>disisi</a:t>
            </a:r>
            <a:r>
              <a:rPr lang="en-US"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cs typeface="Times New Roman" panose="02020603050405020304" pitchFamily="18" charset="0"/>
              </a:rPr>
              <a:t>sekunder</a:t>
            </a:r>
            <a:r>
              <a:rPr lang="en-US" dirty="0" smtClean="0">
                <a:latin typeface="Tempus Sans ITC" panose="04020404030D07020202" pitchFamily="82" charset="0"/>
                <a:ea typeface="Times New Roman" panose="02020603050405020304" pitchFamily="18" charset="0"/>
                <a:cs typeface="Times New Roman" panose="02020603050405020304" pitchFamily="18" charset="0"/>
              </a:rPr>
              <a:t>.  </a:t>
            </a:r>
            <a:endParaRPr lang="en-US" dirty="0"/>
          </a:p>
        </p:txBody>
      </p:sp>
      <p:sp>
        <p:nvSpPr>
          <p:cNvPr id="8" name="Rectangle 7"/>
          <p:cNvSpPr/>
          <p:nvPr/>
        </p:nvSpPr>
        <p:spPr>
          <a:xfrm>
            <a:off x="457200" y="3929282"/>
            <a:ext cx="8229600" cy="1323439"/>
          </a:xfrm>
          <a:prstGeom prst="rect">
            <a:avLst/>
          </a:prstGeom>
        </p:spPr>
        <p:txBody>
          <a:bodyPr wrap="square">
            <a:spAutoFit/>
          </a:bodyPr>
          <a:lstStyle/>
          <a:p>
            <a:r>
              <a:rPr lang="en-US" dirty="0">
                <a:latin typeface="Tempus Sans ITC" panose="04020404030D07020202" pitchFamily="82" charset="0"/>
                <a:ea typeface="Times New Roman" panose="02020603050405020304" pitchFamily="18" charset="0"/>
                <a:cs typeface="Times New Roman" panose="02020603050405020304" pitchFamily="18" charset="0"/>
              </a:rPr>
              <a:t>Dari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tabel</a:t>
            </a:r>
            <a:r>
              <a:rPr lang="en-US" dirty="0">
                <a:latin typeface="Tempus Sans ITC" panose="04020404030D07020202" pitchFamily="82" charset="0"/>
                <a:ea typeface="Times New Roman" panose="02020603050405020304" pitchFamily="18" charset="0"/>
                <a:cs typeface="Times New Roman" panose="02020603050405020304" pitchFamily="18" charset="0"/>
              </a:rPr>
              <a:t>  8-2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transformator</a:t>
            </a:r>
            <a:r>
              <a:rPr lang="en-US" dirty="0">
                <a:latin typeface="Tempus Sans ITC" panose="04020404030D07020202" pitchFamily="82" charset="0"/>
                <a:ea typeface="Times New Roman" panose="02020603050405020304" pitchFamily="18" charset="0"/>
                <a:cs typeface="Times New Roman" panose="02020603050405020304" pitchFamily="18" charset="0"/>
              </a:rPr>
              <a:t> yang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diproteksi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termasuk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dalam</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katagori</a:t>
            </a:r>
            <a:r>
              <a:rPr lang="en-US" dirty="0">
                <a:latin typeface="Tempus Sans ITC" panose="04020404030D07020202" pitchFamily="82" charset="0"/>
                <a:ea typeface="Times New Roman" panose="02020603050405020304" pitchFamily="18" charset="0"/>
                <a:cs typeface="Times New Roman" panose="02020603050405020304" pitchFamily="18" charset="0"/>
              </a:rPr>
              <a:t> II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n-US" dirty="0">
                <a:latin typeface="Tempus Sans ITC" panose="04020404030D07020202" pitchFamily="82" charset="0"/>
                <a:ea typeface="Times New Roman" panose="02020603050405020304" pitchFamily="18" charset="0"/>
                <a:cs typeface="Times New Roman" panose="02020603050405020304" pitchFamily="18" charset="0"/>
              </a:rPr>
              <a:t> switchgear metal clad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atau</a:t>
            </a:r>
            <a:r>
              <a:rPr lang="en-US" dirty="0">
                <a:latin typeface="Tempus Sans ITC" panose="04020404030D07020202" pitchFamily="82" charset="0"/>
                <a:ea typeface="Times New Roman" panose="02020603050405020304" pitchFamily="18" charset="0"/>
                <a:cs typeface="Times New Roman" panose="02020603050405020304" pitchFamily="18" charset="0"/>
              </a:rPr>
              <a:t> metal end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clusted</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frekuensi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gangguan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dapat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dianggap</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jarang</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terjadi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maka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digunakan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gambar</a:t>
            </a:r>
            <a:r>
              <a:rPr lang="en-US" dirty="0">
                <a:latin typeface="Tempus Sans ITC" panose="04020404030D07020202" pitchFamily="82" charset="0"/>
                <a:ea typeface="Times New Roman" panose="02020603050405020304" pitchFamily="18" charset="0"/>
                <a:cs typeface="Times New Roman" panose="02020603050405020304" pitchFamily="18" charset="0"/>
              </a:rPr>
              <a:t> 8-16a. </a:t>
            </a:r>
            <a:endParaRPr lang="en-US" dirty="0"/>
          </a:p>
        </p:txBody>
      </p:sp>
    </p:spTree>
    <p:extLst>
      <p:ext uri="{BB962C8B-B14F-4D97-AF65-F5344CB8AC3E}">
        <p14:creationId xmlns:p14="http://schemas.microsoft.com/office/powerpoint/2010/main" val="1025639887"/>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242</a:t>
            </a:fld>
            <a:endParaRPr lang="en-US" altLang="id-ID"/>
          </a:p>
        </p:txBody>
      </p:sp>
      <p:graphicFrame>
        <p:nvGraphicFramePr>
          <p:cNvPr id="2" name="Table 1"/>
          <p:cNvGraphicFramePr>
            <a:graphicFrameLocks noGrp="1"/>
          </p:cNvGraphicFramePr>
          <p:nvPr>
            <p:extLst/>
          </p:nvPr>
        </p:nvGraphicFramePr>
        <p:xfrm>
          <a:off x="838201" y="152401"/>
          <a:ext cx="7010399" cy="2227081"/>
        </p:xfrm>
        <a:graphic>
          <a:graphicData uri="http://schemas.openxmlformats.org/drawingml/2006/table">
            <a:tbl>
              <a:tblPr firstRow="1" firstCol="1" bandRow="1" bandCol="1">
                <a:tableStyleId>{5C22544A-7EE6-4342-B048-85BDC9FD1C3A}</a:tableStyleId>
              </a:tblPr>
              <a:tblGrid>
                <a:gridCol w="2236816"/>
                <a:gridCol w="2188349"/>
                <a:gridCol w="2585234"/>
              </a:tblGrid>
              <a:tr h="572678">
                <a:tc>
                  <a:txBody>
                    <a:bodyPr/>
                    <a:lstStyle/>
                    <a:p>
                      <a:pPr algn="ctr">
                        <a:spcAft>
                          <a:spcPts val="0"/>
                        </a:spcAft>
                      </a:pPr>
                      <a:r>
                        <a:rPr lang="en-US" sz="1600" b="0" cap="all" dirty="0" err="1">
                          <a:solidFill>
                            <a:schemeClr val="tx1"/>
                          </a:solidFill>
                          <a:effectLst/>
                        </a:rPr>
                        <a:t>Waktu</a:t>
                      </a:r>
                      <a:r>
                        <a:rPr lang="en-US" sz="1600" b="0" cap="all" dirty="0">
                          <a:solidFill>
                            <a:schemeClr val="tx1"/>
                          </a:solidFill>
                          <a:effectLst/>
                        </a:rPr>
                        <a:t> (s)</a:t>
                      </a:r>
                    </a:p>
                    <a:p>
                      <a:pPr algn="ctr">
                        <a:spcAft>
                          <a:spcPts val="0"/>
                        </a:spcAft>
                      </a:pPr>
                      <a:r>
                        <a:rPr lang="en-US" sz="1600" b="0" cap="all" dirty="0" err="1">
                          <a:solidFill>
                            <a:schemeClr val="tx1"/>
                          </a:solidFill>
                          <a:effectLst/>
                        </a:rPr>
                        <a:t>dari</a:t>
                      </a:r>
                      <a:r>
                        <a:rPr lang="en-US" sz="1600" b="0" cap="all" dirty="0">
                          <a:solidFill>
                            <a:schemeClr val="tx1"/>
                          </a:solidFill>
                          <a:effectLst/>
                        </a:rPr>
                        <a:t> </a:t>
                      </a:r>
                      <a:r>
                        <a:rPr lang="en-US" sz="1600" b="0" cap="all" dirty="0" err="1">
                          <a:solidFill>
                            <a:schemeClr val="tx1"/>
                          </a:solidFill>
                          <a:effectLst/>
                        </a:rPr>
                        <a:t>Gambar</a:t>
                      </a:r>
                      <a:r>
                        <a:rPr lang="en-US" sz="1600" b="0" cap="all" dirty="0">
                          <a:solidFill>
                            <a:schemeClr val="tx1"/>
                          </a:solidFill>
                          <a:effectLst/>
                        </a:rPr>
                        <a:t> 8.16a</a:t>
                      </a:r>
                      <a:endParaRPr lang="en-US" sz="1600" b="0"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t-IT" sz="1600" b="0" cap="all" dirty="0">
                          <a:solidFill>
                            <a:schemeClr val="tx1"/>
                          </a:solidFill>
                          <a:effectLst/>
                        </a:rPr>
                        <a:t>Per-unit I</a:t>
                      </a:r>
                      <a:endParaRPr lang="en-US" sz="1600" b="0" cap="all" dirty="0">
                        <a:solidFill>
                          <a:schemeClr val="tx1"/>
                        </a:solidFill>
                        <a:effectLst/>
                      </a:endParaRPr>
                    </a:p>
                    <a:p>
                      <a:pPr algn="ctr">
                        <a:spcAft>
                          <a:spcPts val="0"/>
                        </a:spcAft>
                      </a:pPr>
                      <a:r>
                        <a:rPr lang="it-IT" sz="1600" b="0" cap="all" dirty="0">
                          <a:solidFill>
                            <a:schemeClr val="tx1"/>
                          </a:solidFill>
                          <a:effectLst/>
                        </a:rPr>
                        <a:t>dari Gambar 8.16a</a:t>
                      </a:r>
                      <a:endParaRPr lang="en-US" sz="1600" b="0"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b="0" cap="all" dirty="0" err="1">
                          <a:solidFill>
                            <a:schemeClr val="tx1"/>
                          </a:solidFill>
                          <a:effectLst/>
                        </a:rPr>
                        <a:t>Ekivalen</a:t>
                      </a:r>
                      <a:r>
                        <a:rPr lang="en-US" sz="1600" b="0" cap="all" dirty="0">
                          <a:solidFill>
                            <a:schemeClr val="tx1"/>
                          </a:solidFill>
                          <a:effectLst/>
                        </a:rPr>
                        <a:t> I ampere </a:t>
                      </a:r>
                      <a:r>
                        <a:rPr lang="en-US" sz="1600" b="0" cap="all" dirty="0" err="1">
                          <a:solidFill>
                            <a:schemeClr val="tx1"/>
                          </a:solidFill>
                          <a:effectLst/>
                        </a:rPr>
                        <a:t>pada</a:t>
                      </a:r>
                      <a:r>
                        <a:rPr lang="en-US" sz="1600" b="0" cap="all" dirty="0">
                          <a:solidFill>
                            <a:schemeClr val="tx1"/>
                          </a:solidFill>
                          <a:effectLst/>
                        </a:rPr>
                        <a:t> 480V (</a:t>
                      </a:r>
                      <a:r>
                        <a:rPr lang="en-US" sz="1600" b="0" cap="all" dirty="0" err="1">
                          <a:solidFill>
                            <a:schemeClr val="tx1"/>
                          </a:solidFill>
                          <a:effectLst/>
                        </a:rPr>
                        <a:t>pu</a:t>
                      </a:r>
                      <a:r>
                        <a:rPr lang="en-US" sz="1600" b="0" cap="all" dirty="0">
                          <a:solidFill>
                            <a:schemeClr val="tx1"/>
                          </a:solidFill>
                          <a:effectLst/>
                        </a:rPr>
                        <a:t> x 3007)</a:t>
                      </a:r>
                      <a:endParaRPr lang="en-US" sz="1600" b="0"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r>
              <a:tr h="240384">
                <a:tc>
                  <a:txBody>
                    <a:bodyPr/>
                    <a:lstStyle/>
                    <a:p>
                      <a:pPr algn="ctr">
                        <a:spcAft>
                          <a:spcPts val="0"/>
                        </a:spcAft>
                      </a:pPr>
                      <a:r>
                        <a:rPr lang="en-US" sz="1800" b="0" cap="all" dirty="0">
                          <a:solidFill>
                            <a:schemeClr val="tx1"/>
                          </a:solidFill>
                          <a:effectLst/>
                        </a:rPr>
                        <a:t>1000</a:t>
                      </a:r>
                      <a:endParaRPr lang="en-US" sz="1800" b="0"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b="0" cap="all" dirty="0">
                          <a:solidFill>
                            <a:schemeClr val="tx1"/>
                          </a:solidFill>
                          <a:effectLst/>
                        </a:rPr>
                        <a:t>2.3</a:t>
                      </a:r>
                      <a:endParaRPr lang="en-US" sz="1800" b="0"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b="0" cap="all" dirty="0">
                          <a:solidFill>
                            <a:schemeClr val="tx1"/>
                          </a:solidFill>
                          <a:effectLst/>
                        </a:rPr>
                        <a:t>6.916</a:t>
                      </a:r>
                      <a:endParaRPr lang="en-US" sz="1800" b="0"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r>
              <a:tr h="240384">
                <a:tc>
                  <a:txBody>
                    <a:bodyPr/>
                    <a:lstStyle/>
                    <a:p>
                      <a:pPr algn="ctr">
                        <a:spcAft>
                          <a:spcPts val="0"/>
                        </a:spcAft>
                      </a:pPr>
                      <a:r>
                        <a:rPr lang="en-US" sz="1800" b="0" cap="all">
                          <a:solidFill>
                            <a:schemeClr val="tx1"/>
                          </a:solidFill>
                          <a:effectLst/>
                        </a:rPr>
                        <a:t>300</a:t>
                      </a:r>
                      <a:endParaRPr lang="en-US" sz="1800" b="0"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b="0" cap="all" dirty="0">
                          <a:solidFill>
                            <a:schemeClr val="tx1"/>
                          </a:solidFill>
                          <a:effectLst/>
                        </a:rPr>
                        <a:t>3.0</a:t>
                      </a:r>
                      <a:endParaRPr lang="en-US" sz="1800" b="0"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b="0" cap="all" dirty="0">
                          <a:solidFill>
                            <a:schemeClr val="tx1"/>
                          </a:solidFill>
                          <a:effectLst/>
                        </a:rPr>
                        <a:t>9.021</a:t>
                      </a:r>
                      <a:endParaRPr lang="en-US" sz="1800" b="0"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r>
              <a:tr h="282803">
                <a:tc>
                  <a:txBody>
                    <a:bodyPr/>
                    <a:lstStyle/>
                    <a:p>
                      <a:pPr algn="ctr">
                        <a:spcAft>
                          <a:spcPts val="0"/>
                        </a:spcAft>
                      </a:pPr>
                      <a:r>
                        <a:rPr lang="en-US" sz="1800" b="0" cap="all">
                          <a:solidFill>
                            <a:schemeClr val="tx1"/>
                          </a:solidFill>
                          <a:effectLst/>
                        </a:rPr>
                        <a:t>100</a:t>
                      </a:r>
                      <a:endParaRPr lang="en-US" sz="1800" b="0"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b="0" cap="all">
                          <a:solidFill>
                            <a:schemeClr val="tx1"/>
                          </a:solidFill>
                          <a:effectLst/>
                        </a:rPr>
                        <a:t>4.0</a:t>
                      </a:r>
                      <a:endParaRPr lang="en-US" sz="1800" b="0"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b="0" cap="all" dirty="0">
                          <a:solidFill>
                            <a:schemeClr val="tx1"/>
                          </a:solidFill>
                          <a:effectLst/>
                        </a:rPr>
                        <a:t>12.028</a:t>
                      </a:r>
                      <a:endParaRPr lang="en-US" sz="1800" b="0"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r>
              <a:tr h="240384">
                <a:tc>
                  <a:txBody>
                    <a:bodyPr/>
                    <a:lstStyle/>
                    <a:p>
                      <a:pPr algn="ctr">
                        <a:spcAft>
                          <a:spcPts val="0"/>
                        </a:spcAft>
                      </a:pPr>
                      <a:r>
                        <a:rPr lang="en-US" sz="1800" b="0" cap="all">
                          <a:solidFill>
                            <a:schemeClr val="tx1"/>
                          </a:solidFill>
                          <a:effectLst/>
                        </a:rPr>
                        <a:t>50</a:t>
                      </a:r>
                      <a:endParaRPr lang="en-US" sz="1800" b="0"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b="0" cap="all">
                          <a:solidFill>
                            <a:schemeClr val="tx1"/>
                          </a:solidFill>
                          <a:effectLst/>
                        </a:rPr>
                        <a:t>5.0</a:t>
                      </a:r>
                      <a:endParaRPr lang="en-US" sz="1800" b="0"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b="0" cap="all" dirty="0">
                          <a:solidFill>
                            <a:schemeClr val="tx1"/>
                          </a:solidFill>
                          <a:effectLst/>
                        </a:rPr>
                        <a:t>15.035</a:t>
                      </a:r>
                      <a:endParaRPr lang="en-US" sz="1800" b="0"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r>
              <a:tr h="240384">
                <a:tc>
                  <a:txBody>
                    <a:bodyPr/>
                    <a:lstStyle/>
                    <a:p>
                      <a:pPr algn="ctr">
                        <a:spcAft>
                          <a:spcPts val="0"/>
                        </a:spcAft>
                      </a:pPr>
                      <a:r>
                        <a:rPr lang="en-US" sz="1800" b="0" cap="all">
                          <a:solidFill>
                            <a:schemeClr val="tx1"/>
                          </a:solidFill>
                          <a:effectLst/>
                        </a:rPr>
                        <a:t>12.5</a:t>
                      </a:r>
                      <a:endParaRPr lang="en-US" sz="1800" b="0"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b="0" cap="all">
                          <a:solidFill>
                            <a:schemeClr val="tx1"/>
                          </a:solidFill>
                          <a:effectLst/>
                        </a:rPr>
                        <a:t>10.0</a:t>
                      </a:r>
                      <a:endParaRPr lang="en-US" sz="1800" b="0"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b="0" cap="all" dirty="0">
                          <a:solidFill>
                            <a:schemeClr val="tx1"/>
                          </a:solidFill>
                          <a:effectLst/>
                        </a:rPr>
                        <a:t>30.070</a:t>
                      </a:r>
                      <a:endParaRPr lang="en-US" sz="1800" b="0"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r>
              <a:tr h="240384">
                <a:tc>
                  <a:txBody>
                    <a:bodyPr/>
                    <a:lstStyle/>
                    <a:p>
                      <a:pPr algn="ctr">
                        <a:spcAft>
                          <a:spcPts val="0"/>
                        </a:spcAft>
                      </a:pPr>
                      <a:r>
                        <a:rPr lang="en-US" sz="1800" b="0" cap="all">
                          <a:solidFill>
                            <a:schemeClr val="tx1"/>
                          </a:solidFill>
                          <a:effectLst/>
                        </a:rPr>
                        <a:t>4.13</a:t>
                      </a:r>
                      <a:endParaRPr lang="en-US" sz="1800" b="0"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b="0" cap="all">
                          <a:solidFill>
                            <a:schemeClr val="tx1"/>
                          </a:solidFill>
                          <a:effectLst/>
                        </a:rPr>
                        <a:t>17.39</a:t>
                      </a:r>
                      <a:endParaRPr lang="en-US" sz="1800" b="0" cap="all">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b="0" cap="all" dirty="0">
                          <a:solidFill>
                            <a:schemeClr val="tx1"/>
                          </a:solidFill>
                          <a:effectLst/>
                        </a:rPr>
                        <a:t>52.296</a:t>
                      </a:r>
                      <a:endParaRPr lang="en-US" sz="1800" b="0" cap="all"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3" name="Rectangle 2"/>
          <p:cNvSpPr/>
          <p:nvPr/>
        </p:nvSpPr>
        <p:spPr>
          <a:xfrm>
            <a:off x="368166" y="2474824"/>
            <a:ext cx="8305800" cy="707886"/>
          </a:xfrm>
          <a:prstGeom prst="rect">
            <a:avLst/>
          </a:prstGeom>
        </p:spPr>
        <p:txBody>
          <a:bodyPr wrap="square">
            <a:spAutoFit/>
          </a:bodyPr>
          <a:lstStyle/>
          <a:p>
            <a:pPr algn="just">
              <a:spcAft>
                <a:spcPts val="0"/>
              </a:spcAft>
            </a:pPr>
            <a:r>
              <a:rPr lang="en-US" dirty="0" err="1" smtClean="0">
                <a:latin typeface="Tempus Sans ITC" panose="04020404030D07020202" pitchFamily="82" charset="0"/>
                <a:ea typeface="Times New Roman" panose="02020603050405020304" pitchFamily="18" charset="0"/>
              </a:rPr>
              <a:t>Kurva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diplot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ulang</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seperti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dalam</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Gambar</a:t>
            </a:r>
            <a:r>
              <a:rPr lang="en-US" dirty="0" smtClean="0">
                <a:latin typeface="Tempus Sans ITC" panose="04020404030D07020202" pitchFamily="82" charset="0"/>
                <a:ea typeface="Times New Roman" panose="02020603050405020304" pitchFamily="18" charset="0"/>
              </a:rPr>
              <a:t> 8-18, </a:t>
            </a:r>
            <a:r>
              <a:rPr lang="en-US" dirty="0" err="1" smtClean="0">
                <a:latin typeface="Tempus Sans ITC" panose="04020404030D07020202" pitchFamily="82" charset="0"/>
                <a:ea typeface="Times New Roman" panose="02020603050405020304" pitchFamily="18" charset="0"/>
              </a:rPr>
              <a:t>dimana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absis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adalah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sekunder</a:t>
            </a:r>
            <a:r>
              <a:rPr lang="en-US" dirty="0" smtClean="0">
                <a:latin typeface="Tempus Sans ITC" panose="04020404030D07020202" pitchFamily="82" charset="0"/>
                <a:ea typeface="Times New Roman" panose="02020603050405020304" pitchFamily="18" charset="0"/>
              </a:rPr>
              <a:t> (ampere). </a:t>
            </a:r>
            <a:r>
              <a:rPr lang="es-ES_tradnl" dirty="0" err="1" smtClean="0">
                <a:latin typeface="Tempus Sans ITC" panose="04020404030D07020202" pitchFamily="82" charset="0"/>
                <a:ea typeface="Times New Roman" panose="02020603050405020304" pitchFamily="18" charset="0"/>
              </a:rPr>
              <a:t>Translasi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ini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adalah</a:t>
            </a:r>
            <a:r>
              <a:rPr lang="es-ES_tradnl" dirty="0" smtClean="0">
                <a:latin typeface="Tempus Sans ITC" panose="04020404030D07020202" pitchFamily="82"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p:txBody>
      </p:sp>
      <p:graphicFrame>
        <p:nvGraphicFramePr>
          <p:cNvPr id="7" name="Object 6"/>
          <p:cNvGraphicFramePr>
            <a:graphicFrameLocks noChangeAspect="1"/>
          </p:cNvGraphicFramePr>
          <p:nvPr>
            <p:extLst/>
          </p:nvPr>
        </p:nvGraphicFramePr>
        <p:xfrm>
          <a:off x="879908" y="3274862"/>
          <a:ext cx="5020966" cy="606440"/>
        </p:xfrm>
        <a:graphic>
          <a:graphicData uri="http://schemas.openxmlformats.org/presentationml/2006/ole">
            <mc:AlternateContent xmlns:mc="http://schemas.openxmlformats.org/markup-compatibility/2006">
              <mc:Choice xmlns:v="urn:schemas-microsoft-com:vml" Requires="v">
                <p:oleObj spid="_x0000_s58373" name="Equation" r:id="rId3" imgW="3568700" imgH="431800" progId="Equation.3">
                  <p:embed/>
                </p:oleObj>
              </mc:Choice>
              <mc:Fallback>
                <p:oleObj name="Equation" r:id="rId3" imgW="35687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908" y="3274862"/>
                        <a:ext cx="5020966" cy="606440"/>
                      </a:xfrm>
                      <a:prstGeom prst="rect">
                        <a:avLst/>
                      </a:prstGeom>
                      <a:noFill/>
                    </p:spPr>
                  </p:pic>
                </p:oleObj>
              </mc:Fallback>
            </mc:AlternateContent>
          </a:graphicData>
        </a:graphic>
      </p:graphicFrame>
      <p:sp>
        <p:nvSpPr>
          <p:cNvPr id="8" name="Rectangle 7"/>
          <p:cNvSpPr/>
          <p:nvPr/>
        </p:nvSpPr>
        <p:spPr>
          <a:xfrm>
            <a:off x="457200" y="3886200"/>
            <a:ext cx="4572000" cy="400110"/>
          </a:xfrm>
          <a:prstGeom prst="rect">
            <a:avLst/>
          </a:prstGeom>
        </p:spPr>
        <p:txBody>
          <a:bodyPr>
            <a:spAutoFit/>
          </a:bodyPr>
          <a:lstStyle/>
          <a:p>
            <a:pPr algn="just">
              <a:spcAft>
                <a:spcPts val="0"/>
              </a:spcAft>
            </a:pPr>
            <a:r>
              <a:rPr lang="es-ES_tradnl" dirty="0" smtClean="0">
                <a:latin typeface="Tempus Sans ITC" panose="04020404030D07020202" pitchFamily="82" charset="0"/>
                <a:ea typeface="Times New Roman" panose="02020603050405020304" pitchFamily="18" charset="0"/>
              </a:rPr>
              <a:t>Dan </a:t>
            </a:r>
            <a:r>
              <a:rPr lang="es-ES_tradnl" dirty="0" err="1" smtClean="0">
                <a:latin typeface="Tempus Sans ITC" panose="04020404030D07020202" pitchFamily="82" charset="0"/>
                <a:ea typeface="Times New Roman" panose="02020603050405020304" pitchFamily="18" charset="0"/>
              </a:rPr>
              <a:t>seterusnya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untuk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variasi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waktu</a:t>
            </a:r>
            <a:r>
              <a:rPr lang="es-ES_tradnl" dirty="0" smtClean="0">
                <a:latin typeface="Tempus Sans ITC" panose="04020404030D07020202" pitchFamily="82" charset="0"/>
                <a:ea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4341019" y="3886200"/>
            <a:ext cx="3188693" cy="400110"/>
          </a:xfrm>
          <a:prstGeom prst="rect">
            <a:avLst/>
          </a:prstGeom>
        </p:spPr>
        <p:txBody>
          <a:bodyPr wrap="none">
            <a:spAutoFit/>
          </a:bodyPr>
          <a:lstStyle/>
          <a:p>
            <a:pPr algn="just">
              <a:spcAft>
                <a:spcPts val="0"/>
              </a:spcAft>
            </a:pP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50 </a:t>
            </a:r>
            <a:r>
              <a:rPr lang="en-US" dirty="0" err="1" smtClean="0">
                <a:latin typeface="Tempus Sans ITC" panose="04020404030D07020202" pitchFamily="82" charset="0"/>
                <a:ea typeface="Times New Roman" panose="02020603050405020304" pitchFamily="18" charset="0"/>
              </a:rPr>
              <a:t>detik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atau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kurang</a:t>
            </a:r>
            <a:endParaRPr lang="en-US" b="1" dirty="0">
              <a:effectLst/>
              <a:latin typeface="Times New Roman" panose="02020603050405020304" pitchFamily="18" charset="0"/>
              <a:ea typeface="Times New Roman" panose="02020603050405020304" pitchFamily="18" charset="0"/>
            </a:endParaRPr>
          </a:p>
        </p:txBody>
      </p:sp>
      <p:graphicFrame>
        <p:nvGraphicFramePr>
          <p:cNvPr id="11" name="Object 10"/>
          <p:cNvGraphicFramePr>
            <a:graphicFrameLocks noChangeAspect="1"/>
          </p:cNvGraphicFramePr>
          <p:nvPr>
            <p:extLst/>
          </p:nvPr>
        </p:nvGraphicFramePr>
        <p:xfrm>
          <a:off x="879908" y="4343400"/>
          <a:ext cx="2549092" cy="505009"/>
        </p:xfrm>
        <a:graphic>
          <a:graphicData uri="http://schemas.openxmlformats.org/presentationml/2006/ole">
            <mc:AlternateContent xmlns:mc="http://schemas.openxmlformats.org/markup-compatibility/2006">
              <mc:Choice xmlns:v="urn:schemas-microsoft-com:vml" Requires="v">
                <p:oleObj spid="_x0000_s58374" name="Equation" r:id="rId5" imgW="2019300" imgH="393700" progId="Equation.3">
                  <p:embed/>
                </p:oleObj>
              </mc:Choice>
              <mc:Fallback>
                <p:oleObj name="Equation" r:id="rId5" imgW="2019300" imgH="393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9908" y="4343400"/>
                        <a:ext cx="2549092" cy="505009"/>
                      </a:xfrm>
                      <a:prstGeom prst="rect">
                        <a:avLst/>
                      </a:prstGeom>
                      <a:noFill/>
                    </p:spPr>
                  </p:pic>
                </p:oleObj>
              </mc:Fallback>
            </mc:AlternateContent>
          </a:graphicData>
        </a:graphic>
      </p:graphicFrame>
      <p:sp>
        <p:nvSpPr>
          <p:cNvPr id="12" name="Rectangle 7"/>
          <p:cNvSpPr>
            <a:spLocks noChangeArrowheads="1"/>
          </p:cNvSpPr>
          <p:nvPr/>
        </p:nvSpPr>
        <p:spPr bwMode="auto">
          <a:xfrm>
            <a:off x="457200" y="4800600"/>
            <a:ext cx="8200046"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Jadi hal ini adalah terminasi dari kurva proteksi gangguan - melalui - transformator. Pada sisi primer rating arus adalah:</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en-US" sz="11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it-IT" altLang="en-U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13" name="Object 12"/>
          <p:cNvGraphicFramePr>
            <a:graphicFrameLocks noChangeAspect="1"/>
          </p:cNvGraphicFramePr>
          <p:nvPr>
            <p:extLst/>
          </p:nvPr>
        </p:nvGraphicFramePr>
        <p:xfrm>
          <a:off x="1515979" y="5562600"/>
          <a:ext cx="4434394" cy="517346"/>
        </p:xfrm>
        <a:graphic>
          <a:graphicData uri="http://schemas.openxmlformats.org/presentationml/2006/ole">
            <mc:AlternateContent xmlns:mc="http://schemas.openxmlformats.org/markup-compatibility/2006">
              <mc:Choice xmlns:v="urn:schemas-microsoft-com:vml" Requires="v">
                <p:oleObj spid="_x0000_s58375" name="Equation" r:id="rId7" imgW="3429000" imgH="406400" progId="Equation.3">
                  <p:embed/>
                </p:oleObj>
              </mc:Choice>
              <mc:Fallback>
                <p:oleObj name="Equation" r:id="rId7" imgW="3429000" imgH="406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5979" y="5562600"/>
                        <a:ext cx="4434394" cy="517346"/>
                      </a:xfrm>
                      <a:prstGeom prst="rect">
                        <a:avLst/>
                      </a:prstGeom>
                      <a:noFill/>
                    </p:spPr>
                  </p:pic>
                </p:oleObj>
              </mc:Fallback>
            </mc:AlternateContent>
          </a:graphicData>
        </a:graphic>
      </p:graphicFrame>
      <p:sp>
        <p:nvSpPr>
          <p:cNvPr id="14" name="Rectangle 8"/>
          <p:cNvSpPr>
            <a:spLocks noChangeArrowheads="1"/>
          </p:cNvSpPr>
          <p:nvPr/>
        </p:nvSpPr>
        <p:spPr bwMode="auto">
          <a:xfrm>
            <a:off x="862262" y="590644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chemeClr val="tx1"/>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76578385"/>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243</a:t>
            </a:fld>
            <a:endParaRPr lang="en-US" altLang="id-ID"/>
          </a:p>
        </p:txBody>
      </p:sp>
      <p:pic>
        <p:nvPicPr>
          <p:cNvPr id="19458" name="Picture 2" descr="8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0"/>
            <a:ext cx="5105400" cy="631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010400" y="460345"/>
            <a:ext cx="1981200" cy="5324535"/>
          </a:xfrm>
          <a:prstGeom prst="rect">
            <a:avLst/>
          </a:prstGeom>
        </p:spPr>
        <p:txBody>
          <a:bodyPr wrap="square">
            <a:spAutoFit/>
          </a:bodyPr>
          <a:lstStyle/>
          <a:p>
            <a:r>
              <a:rPr lang="it-IT" dirty="0">
                <a:latin typeface="Tempus Sans ITC" panose="04020404030D07020202" pitchFamily="82" charset="0"/>
                <a:ea typeface="Times New Roman" panose="02020603050405020304" pitchFamily="18" charset="0"/>
                <a:cs typeface="Times New Roman" panose="02020603050405020304" pitchFamily="18" charset="0"/>
              </a:rPr>
              <a:t>Untuk menghindari operasi pada saat inrus magnetisasi, peralihan beban jangka pendek, dan lainnya, namun membutuhkan proteksi untuk ganguan sekunder. Tipikal rating Fuse dipilih berkisar 150% dari rating arus. </a:t>
            </a:r>
            <a:endParaRPr lang="en-US" dirty="0"/>
          </a:p>
        </p:txBody>
      </p:sp>
    </p:spTree>
    <p:extLst>
      <p:ext uri="{BB962C8B-B14F-4D97-AF65-F5344CB8AC3E}">
        <p14:creationId xmlns:p14="http://schemas.microsoft.com/office/powerpoint/2010/main" val="134647405"/>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244</a:t>
            </a:fld>
            <a:endParaRPr lang="en-US" altLang="id-ID"/>
          </a:p>
        </p:txBody>
      </p:sp>
      <p:pic>
        <p:nvPicPr>
          <p:cNvPr id="20485" name="Picture 5" descr="8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
            <a:ext cx="5405437" cy="5858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995509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245</a:t>
            </a:fld>
            <a:endParaRPr lang="en-US" altLang="id-ID"/>
          </a:p>
        </p:txBody>
      </p:sp>
      <p:sp>
        <p:nvSpPr>
          <p:cNvPr id="2" name="Rectangle 1"/>
          <p:cNvSpPr/>
          <p:nvPr/>
        </p:nvSpPr>
        <p:spPr>
          <a:xfrm>
            <a:off x="228600" y="228600"/>
            <a:ext cx="8686800" cy="584775"/>
          </a:xfrm>
          <a:prstGeom prst="rect">
            <a:avLst/>
          </a:prstGeom>
        </p:spPr>
        <p:txBody>
          <a:bodyPr wrap="square">
            <a:spAutoFit/>
          </a:bodyPr>
          <a:lstStyle/>
          <a:p>
            <a:pPr marL="630555" indent="-630555" algn="just">
              <a:spcAft>
                <a:spcPts val="0"/>
              </a:spcAft>
              <a:tabLst>
                <a:tab pos="630555" algn="l"/>
              </a:tabLst>
            </a:pPr>
            <a:r>
              <a:rPr lang="es-ES_tradnl" sz="1600" b="1" cap="all" dirty="0">
                <a:latin typeface="Tempus Sans ITC" panose="04020404030D07020202" pitchFamily="82" charset="0"/>
                <a:ea typeface="Times New Roman" panose="02020603050405020304" pitchFamily="18" charset="0"/>
              </a:rPr>
              <a:t>8.  21. 2	</a:t>
            </a:r>
            <a:r>
              <a:rPr lang="es-ES_tradnl" sz="1600" b="1" cap="all" dirty="0" err="1">
                <a:latin typeface="Tempus Sans ITC" panose="04020404030D07020202" pitchFamily="82" charset="0"/>
                <a:ea typeface="Times New Roman" panose="02020603050405020304" pitchFamily="18" charset="0"/>
              </a:rPr>
              <a:t>Suatu</a:t>
            </a:r>
            <a:r>
              <a:rPr lang="es-ES_tradnl" sz="1600" b="1" cap="all" dirty="0">
                <a:latin typeface="Tempus Sans ITC" panose="04020404030D07020202" pitchFamily="82" charset="0"/>
                <a:ea typeface="Times New Roman" panose="02020603050405020304" pitchFamily="18" charset="0"/>
              </a:rPr>
              <a:t> </a:t>
            </a:r>
            <a:r>
              <a:rPr lang="es-ES_tradnl" sz="1600" b="1" cap="all" dirty="0" err="1">
                <a:latin typeface="Tempus Sans ITC" panose="04020404030D07020202" pitchFamily="82" charset="0"/>
                <a:ea typeface="Times New Roman" panose="02020603050405020304" pitchFamily="18" charset="0"/>
              </a:rPr>
              <a:t>Distribusi</a:t>
            </a:r>
            <a:r>
              <a:rPr lang="es-ES_tradnl" sz="1600" b="1" cap="all" dirty="0">
                <a:latin typeface="Tempus Sans ITC" panose="04020404030D07020202" pitchFamily="82" charset="0"/>
                <a:ea typeface="Times New Roman" panose="02020603050405020304" pitchFamily="18" charset="0"/>
              </a:rPr>
              <a:t> </a:t>
            </a:r>
            <a:r>
              <a:rPr lang="es-ES_tradnl" sz="1600" b="1" cap="all" dirty="0" err="1">
                <a:latin typeface="Tempus Sans ITC" panose="04020404030D07020202" pitchFamily="82" charset="0"/>
                <a:ea typeface="Times New Roman" panose="02020603050405020304" pitchFamily="18" charset="0"/>
              </a:rPr>
              <a:t>Atau</a:t>
            </a:r>
            <a:r>
              <a:rPr lang="es-ES_tradnl" sz="1600" b="1" cap="all" dirty="0">
                <a:latin typeface="Tempus Sans ITC" panose="04020404030D07020202" pitchFamily="82" charset="0"/>
                <a:ea typeface="Times New Roman" panose="02020603050405020304" pitchFamily="18" charset="0"/>
              </a:rPr>
              <a:t> </a:t>
            </a:r>
            <a:r>
              <a:rPr lang="es-ES_tradnl" sz="1600" b="1" cap="all" dirty="0" err="1">
                <a:latin typeface="Tempus Sans ITC" panose="04020404030D07020202" pitchFamily="82" charset="0"/>
                <a:ea typeface="Times New Roman" panose="02020603050405020304" pitchFamily="18" charset="0"/>
              </a:rPr>
              <a:t>Sebuah</a:t>
            </a:r>
            <a:r>
              <a:rPr lang="es-ES_tradnl" sz="1600" b="1" cap="all" dirty="0">
                <a:latin typeface="Tempus Sans ITC" panose="04020404030D07020202" pitchFamily="82" charset="0"/>
                <a:ea typeface="Times New Roman" panose="02020603050405020304" pitchFamily="18" charset="0"/>
              </a:rPr>
              <a:t> </a:t>
            </a:r>
            <a:r>
              <a:rPr lang="es-ES_tradnl" sz="1600" b="1" cap="all" dirty="0" err="1">
                <a:latin typeface="Tempus Sans ITC" panose="04020404030D07020202" pitchFamily="82" charset="0"/>
                <a:ea typeface="Times New Roman" panose="02020603050405020304" pitchFamily="18" charset="0"/>
              </a:rPr>
              <a:t>Fasiltas</a:t>
            </a:r>
            <a:r>
              <a:rPr lang="es-ES_tradnl" sz="1600" b="1" cap="all" dirty="0">
                <a:latin typeface="Tempus Sans ITC" panose="04020404030D07020202" pitchFamily="82" charset="0"/>
                <a:ea typeface="Times New Roman" panose="02020603050405020304" pitchFamily="18" charset="0"/>
              </a:rPr>
              <a:t> </a:t>
            </a:r>
            <a:r>
              <a:rPr lang="es-ES_tradnl" sz="1600" b="1" cap="all" dirty="0" err="1">
                <a:latin typeface="Tempus Sans ITC" panose="04020404030D07020202" pitchFamily="82" charset="0"/>
                <a:ea typeface="Times New Roman" panose="02020603050405020304" pitchFamily="18" charset="0"/>
              </a:rPr>
              <a:t>Dilayani</a:t>
            </a:r>
            <a:r>
              <a:rPr lang="es-ES_tradnl" sz="1600" b="1" cap="all" dirty="0">
                <a:latin typeface="Tempus Sans ITC" panose="04020404030D07020202" pitchFamily="82" charset="0"/>
                <a:ea typeface="Times New Roman" panose="02020603050405020304" pitchFamily="18" charset="0"/>
              </a:rPr>
              <a:t> </a:t>
            </a:r>
            <a:r>
              <a:rPr lang="es-ES_tradnl" sz="1600" b="1" cap="all" dirty="0" err="1">
                <a:latin typeface="Tempus Sans ITC" panose="04020404030D07020202" pitchFamily="82" charset="0"/>
                <a:ea typeface="Times New Roman" panose="02020603050405020304" pitchFamily="18" charset="0"/>
              </a:rPr>
              <a:t>Oleh</a:t>
            </a:r>
            <a:r>
              <a:rPr lang="es-ES_tradnl" sz="1600" b="1" cap="all" dirty="0">
                <a:latin typeface="Tempus Sans ITC" panose="04020404030D07020202" pitchFamily="82" charset="0"/>
                <a:ea typeface="Times New Roman" panose="02020603050405020304" pitchFamily="18" charset="0"/>
              </a:rPr>
              <a:t> </a:t>
            </a:r>
            <a:r>
              <a:rPr lang="es-ES_tradnl" sz="1600" b="1" cap="all" dirty="0" err="1">
                <a:latin typeface="Tempus Sans ITC" panose="04020404030D07020202" pitchFamily="82" charset="0"/>
                <a:ea typeface="Times New Roman" panose="02020603050405020304" pitchFamily="18" charset="0"/>
              </a:rPr>
              <a:t>Transformator</a:t>
            </a:r>
            <a:endParaRPr lang="en-US" sz="1600" b="1" cap="all" dirty="0">
              <a:latin typeface="Times New Roman" panose="02020603050405020304" pitchFamily="18" charset="0"/>
              <a:ea typeface="Times New Roman" panose="02020603050405020304" pitchFamily="18" charset="0"/>
            </a:endParaRPr>
          </a:p>
          <a:p>
            <a:pPr marL="630555" indent="-630555" algn="just">
              <a:spcAft>
                <a:spcPts val="0"/>
              </a:spcAft>
              <a:tabLst>
                <a:tab pos="630555" algn="l"/>
              </a:tabLst>
            </a:pPr>
            <a:r>
              <a:rPr lang="es-ES_tradnl" sz="1600" b="1" cap="all" dirty="0">
                <a:latin typeface="Tempus Sans ITC" panose="04020404030D07020202" pitchFamily="82" charset="0"/>
                <a:ea typeface="Times New Roman" panose="02020603050405020304" pitchFamily="18" charset="0"/>
              </a:rPr>
              <a:t>                115/12 </a:t>
            </a:r>
            <a:r>
              <a:rPr lang="es-ES_tradnl" sz="1600" b="1" cap="all" dirty="0" err="1">
                <a:latin typeface="Tempus Sans ITC" panose="04020404030D07020202" pitchFamily="82" charset="0"/>
                <a:ea typeface="Times New Roman" panose="02020603050405020304" pitchFamily="18" charset="0"/>
              </a:rPr>
              <a:t>kV</a:t>
            </a:r>
            <a:r>
              <a:rPr lang="es-ES_tradnl" sz="1600" b="1" cap="all" dirty="0">
                <a:latin typeface="Tempus Sans ITC" panose="04020404030D07020202" pitchFamily="82" charset="0"/>
                <a:ea typeface="Times New Roman" panose="02020603050405020304" pitchFamily="18" charset="0"/>
              </a:rPr>
              <a:t>, </a:t>
            </a:r>
            <a:r>
              <a:rPr lang="es-ES_tradnl" sz="1600" b="1" cap="all" dirty="0" err="1">
                <a:latin typeface="Tempus Sans ITC" panose="04020404030D07020202" pitchFamily="82" charset="0"/>
                <a:ea typeface="Times New Roman" panose="02020603050405020304" pitchFamily="18" charset="0"/>
              </a:rPr>
              <a:t>Dengan</a:t>
            </a:r>
            <a:r>
              <a:rPr lang="es-ES_tradnl" sz="1600" b="1" cap="all" dirty="0">
                <a:latin typeface="Tempus Sans ITC" panose="04020404030D07020202" pitchFamily="82" charset="0"/>
                <a:ea typeface="Times New Roman" panose="02020603050405020304" pitchFamily="18" charset="0"/>
              </a:rPr>
              <a:t> </a:t>
            </a:r>
            <a:r>
              <a:rPr lang="es-ES_tradnl" sz="1600" b="1" cap="all" dirty="0" err="1">
                <a:latin typeface="Tempus Sans ITC" panose="04020404030D07020202" pitchFamily="82" charset="0"/>
                <a:ea typeface="Times New Roman" panose="02020603050405020304" pitchFamily="18" charset="0"/>
              </a:rPr>
              <a:t>Impedansi</a:t>
            </a:r>
            <a:r>
              <a:rPr lang="es-ES_tradnl" sz="1600" b="1" cap="all" dirty="0">
                <a:latin typeface="Tempus Sans ITC" panose="04020404030D07020202" pitchFamily="82" charset="0"/>
                <a:ea typeface="Times New Roman" panose="02020603050405020304" pitchFamily="18" charset="0"/>
              </a:rPr>
              <a:t> 7,8%</a:t>
            </a:r>
            <a:endParaRPr lang="en-US" sz="1600"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457200" y="804208"/>
            <a:ext cx="8229600" cy="1938992"/>
          </a:xfrm>
          <a:prstGeom prst="rect">
            <a:avLst/>
          </a:prstGeom>
        </p:spPr>
        <p:txBody>
          <a:bodyPr wrap="square">
            <a:spAutoFit/>
          </a:bodyPr>
          <a:lstStyle/>
          <a:p>
            <a:pPr algn="just">
              <a:spcAft>
                <a:spcPts val="0"/>
              </a:spcAft>
            </a:pPr>
            <a:r>
              <a:rPr lang="es-ES_tradnl" dirty="0" err="1" smtClean="0">
                <a:latin typeface="Tempus Sans ITC" panose="04020404030D07020202" pitchFamily="82" charset="0"/>
                <a:ea typeface="Times New Roman" panose="02020603050405020304" pitchFamily="18" charset="0"/>
              </a:rPr>
              <a:t>Proteksi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sisi</a:t>
            </a:r>
            <a:r>
              <a:rPr lang="es-ES_tradnl" dirty="0" smtClean="0">
                <a:latin typeface="Tempus Sans ITC" panose="04020404030D07020202" pitchFamily="82" charset="0"/>
                <a:ea typeface="Times New Roman" panose="02020603050405020304" pitchFamily="18" charset="0"/>
              </a:rPr>
              <a:t> primer </a:t>
            </a:r>
            <a:r>
              <a:rPr lang="es-ES_tradnl" dirty="0" err="1" smtClean="0">
                <a:latin typeface="Tempus Sans ITC" panose="04020404030D07020202" pitchFamily="82" charset="0"/>
                <a:ea typeface="Times New Roman" panose="02020603050405020304" pitchFamily="18" charset="0"/>
              </a:rPr>
              <a:t>menggunakan</a:t>
            </a:r>
            <a:r>
              <a:rPr lang="es-ES_tradnl" dirty="0" smtClean="0">
                <a:latin typeface="Tempus Sans ITC" panose="04020404030D07020202" pitchFamily="82" charset="0"/>
                <a:ea typeface="Times New Roman" panose="02020603050405020304" pitchFamily="18" charset="0"/>
              </a:rPr>
              <a:t> fuse. </a:t>
            </a:r>
            <a:r>
              <a:rPr lang="es-ES_tradnl" dirty="0" err="1" smtClean="0">
                <a:latin typeface="Tempus Sans ITC" panose="04020404030D07020202" pitchFamily="82" charset="0"/>
                <a:ea typeface="Times New Roman" panose="02020603050405020304" pitchFamily="18" charset="0"/>
              </a:rPr>
              <a:t>Disisi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sekunder</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tidak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dipasang</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pemutus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tenaga</a:t>
            </a:r>
            <a:r>
              <a:rPr lang="es-ES_tradnl" dirty="0" smtClean="0">
                <a:latin typeface="Tempus Sans ITC" panose="04020404030D07020202" pitchFamily="82" charset="0"/>
                <a:ea typeface="Times New Roman" panose="02020603050405020304" pitchFamily="18" charset="0"/>
              </a:rPr>
              <a:t> dan </a:t>
            </a:r>
            <a:r>
              <a:rPr lang="es-ES_tradnl" dirty="0" err="1" smtClean="0">
                <a:latin typeface="Tempus Sans ITC" panose="04020404030D07020202" pitchFamily="82" charset="0"/>
                <a:ea typeface="Times New Roman" panose="02020603050405020304" pitchFamily="18" charset="0"/>
              </a:rPr>
              <a:t>masing-masing</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penyulang</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dilengkapi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dengan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pemutus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balik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otomatis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Transformator</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ini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termasuk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transformator</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katagori</a:t>
            </a:r>
            <a:r>
              <a:rPr lang="es-ES_tradnl" dirty="0" smtClean="0">
                <a:latin typeface="Tempus Sans ITC" panose="04020404030D07020202" pitchFamily="82" charset="0"/>
                <a:ea typeface="Times New Roman" panose="02020603050405020304" pitchFamily="18" charset="0"/>
              </a:rPr>
              <a:t> III dan </a:t>
            </a:r>
            <a:r>
              <a:rPr lang="es-ES_tradnl" dirty="0" err="1" smtClean="0">
                <a:latin typeface="Tempus Sans ITC" panose="04020404030D07020202" pitchFamily="82" charset="0"/>
                <a:ea typeface="Times New Roman" panose="02020603050405020304" pitchFamily="18" charset="0"/>
              </a:rPr>
              <a:t>bagian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sekunder</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diperkirakan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sering</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mengalami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ganggua</a:t>
            </a:r>
            <a:r>
              <a:rPr lang="es-ES_tradnl" dirty="0" smtClean="0">
                <a:latin typeface="Tempus Sans ITC" panose="04020404030D07020202" pitchFamily="82" charset="0"/>
                <a:ea typeface="Times New Roman" panose="02020603050405020304" pitchFamily="18" charset="0"/>
              </a:rPr>
              <a:t>. Sama </a:t>
            </a:r>
            <a:r>
              <a:rPr lang="es-ES_tradnl" dirty="0" err="1" smtClean="0">
                <a:latin typeface="Tempus Sans ITC" panose="04020404030D07020202" pitchFamily="82" charset="0"/>
                <a:ea typeface="Times New Roman" panose="02020603050405020304" pitchFamily="18" charset="0"/>
              </a:rPr>
              <a:t>halnya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dengan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contoh</a:t>
            </a:r>
            <a:r>
              <a:rPr lang="es-ES_tradnl" dirty="0" smtClean="0">
                <a:latin typeface="Tempus Sans ITC" panose="04020404030D07020202" pitchFamily="82" charset="0"/>
                <a:ea typeface="Times New Roman" panose="02020603050405020304" pitchFamily="18" charset="0"/>
              </a:rPr>
              <a:t> pada 8.21.1, </a:t>
            </a:r>
            <a:r>
              <a:rPr lang="es-ES_tradnl" dirty="0" err="1" smtClean="0">
                <a:latin typeface="Tempus Sans ITC" panose="04020404030D07020202" pitchFamily="82" charset="0"/>
                <a:ea typeface="Times New Roman" panose="02020603050405020304" pitchFamily="18" charset="0"/>
              </a:rPr>
              <a:t>kurva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proteksi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gangguan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diterjemahkan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dari</a:t>
            </a:r>
            <a:r>
              <a:rPr lang="es-ES_tradnl" dirty="0" smtClean="0">
                <a:latin typeface="Tempus Sans ITC" panose="04020404030D07020202" pitchFamily="82" charset="0"/>
                <a:ea typeface="Times New Roman" panose="02020603050405020304" pitchFamily="18" charset="0"/>
              </a:rPr>
              <a:t> gambar 8-16a dan c </a:t>
            </a:r>
            <a:r>
              <a:rPr lang="es-ES_tradnl" dirty="0" err="1" smtClean="0">
                <a:latin typeface="Tempus Sans ITC" panose="04020404030D07020202" pitchFamily="82" charset="0"/>
                <a:ea typeface="Times New Roman" panose="02020603050405020304" pitchFamily="18" charset="0"/>
              </a:rPr>
              <a:t>menjadi</a:t>
            </a:r>
            <a:r>
              <a:rPr lang="es-ES_tradnl" dirty="0" smtClean="0">
                <a:latin typeface="Tempus Sans ITC" panose="04020404030D07020202" pitchFamily="82" charset="0"/>
                <a:ea typeface="Times New Roman" panose="02020603050405020304" pitchFamily="18" charset="0"/>
              </a:rPr>
              <a:t> ampere </a:t>
            </a:r>
            <a:r>
              <a:rPr lang="es-ES_tradnl" dirty="0" err="1" smtClean="0">
                <a:latin typeface="Tempus Sans ITC" panose="04020404030D07020202" pitchFamily="82" charset="0"/>
                <a:ea typeface="Times New Roman" panose="02020603050405020304" pitchFamily="18" charset="0"/>
              </a:rPr>
              <a:t>sekunder</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seperti</a:t>
            </a:r>
            <a:r>
              <a:rPr lang="es-ES_tradnl" dirty="0" smtClean="0">
                <a:latin typeface="Tempus Sans ITC" panose="04020404030D07020202" pitchFamily="82" charset="0"/>
                <a:ea typeface="Times New Roman" panose="02020603050405020304" pitchFamily="18" charset="0"/>
              </a:rPr>
              <a:t> pada gambar 8-20.</a:t>
            </a:r>
            <a:endParaRPr lang="en-US" b="1"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457200" y="2878683"/>
            <a:ext cx="8305800" cy="3170099"/>
          </a:xfrm>
          <a:prstGeom prst="rect">
            <a:avLst/>
          </a:prstGeom>
        </p:spPr>
        <p:txBody>
          <a:bodyPr wrap="square">
            <a:spAutoFit/>
          </a:bodyPr>
          <a:lstStyle/>
          <a:p>
            <a:r>
              <a:rPr lang="en-US" dirty="0" err="1">
                <a:latin typeface="Tempus Sans ITC" panose="04020404030D07020202" pitchFamily="82" charset="0"/>
                <a:ea typeface="Times New Roman" panose="02020603050405020304" pitchFamily="18" charset="0"/>
                <a:cs typeface="Times New Roman" panose="02020603050405020304" pitchFamily="18" charset="0"/>
              </a:rPr>
              <a:t>Kedua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penyulang</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n-US" dirty="0">
                <a:latin typeface="Tempus Sans ITC" panose="04020404030D07020202" pitchFamily="82" charset="0"/>
                <a:ea typeface="Times New Roman" panose="02020603050405020304" pitchFamily="18" charset="0"/>
                <a:cs typeface="Times New Roman" panose="02020603050405020304" pitchFamily="18" charset="0"/>
              </a:rPr>
              <a:t> rating 280 A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digunakan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Pemutus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balik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otomatis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seting</a:t>
            </a:r>
            <a:r>
              <a:rPr lang="en-US" dirty="0">
                <a:latin typeface="Tempus Sans ITC" panose="04020404030D07020202" pitchFamily="82" charset="0"/>
                <a:ea typeface="Times New Roman" panose="02020603050405020304" pitchFamily="18" charset="0"/>
                <a:cs typeface="Times New Roman" panose="02020603050405020304" pitchFamily="18" charset="0"/>
              </a:rPr>
              <a:t> minimum 560 A.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Kurva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karakteristik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operasi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cepat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lambat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diperlihatkan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Gambar</a:t>
            </a:r>
            <a:r>
              <a:rPr lang="en-US" dirty="0">
                <a:latin typeface="Tempus Sans ITC" panose="04020404030D07020202" pitchFamily="82" charset="0"/>
                <a:ea typeface="Times New Roman" panose="02020603050405020304" pitchFamily="18" charset="0"/>
                <a:cs typeface="Times New Roman" panose="02020603050405020304" pitchFamily="18" charset="0"/>
              </a:rPr>
              <a:t> 8-20.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Meski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terdapat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koordinasi</a:t>
            </a:r>
            <a:r>
              <a:rPr lang="en-US" dirty="0">
                <a:latin typeface="Tempus Sans ITC" panose="04020404030D07020202" pitchFamily="82" charset="0"/>
                <a:ea typeface="Times New Roman" panose="02020603050405020304" pitchFamily="18" charset="0"/>
                <a:cs typeface="Times New Roman" panose="02020603050405020304" pitchFamily="18" charset="0"/>
              </a:rPr>
              <a:t> yang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baik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antara</a:t>
            </a:r>
            <a:r>
              <a:rPr lang="en-US" dirty="0">
                <a:latin typeface="Tempus Sans ITC" panose="04020404030D07020202" pitchFamily="82" charset="0"/>
                <a:ea typeface="Times New Roman" panose="02020603050405020304" pitchFamily="18" charset="0"/>
                <a:cs typeface="Times New Roman" panose="02020603050405020304" pitchFamily="18" charset="0"/>
              </a:rPr>
              <a:t> Fuse primer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Pemutus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Balik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sisi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sekunder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Transformator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tetap</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saja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tidak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terlindungi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dari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gangguan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fasa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tanah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sekunder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kurva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gangguan</a:t>
            </a:r>
            <a:r>
              <a:rPr lang="en-US" dirty="0">
                <a:latin typeface="Tempus Sans ITC" panose="04020404030D07020202" pitchFamily="82" charset="0"/>
                <a:ea typeface="Times New Roman" panose="02020603050405020304" pitchFamily="18" charset="0"/>
                <a:cs typeface="Times New Roman" panose="02020603050405020304" pitchFamily="18" charset="0"/>
              </a:rPr>
              <a:t> yang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sering</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terjadi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Demikian</a:t>
            </a:r>
            <a:r>
              <a:rPr lang="en-US" dirty="0">
                <a:latin typeface="Tempus Sans ITC" panose="04020404030D07020202" pitchFamily="82" charset="0"/>
                <a:ea typeface="Times New Roman" panose="02020603050405020304" pitchFamily="18" charset="0"/>
                <a:cs typeface="Times New Roman" panose="02020603050405020304" pitchFamily="18" charset="0"/>
              </a:rPr>
              <a:t> pula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kurva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gangguan</a:t>
            </a:r>
            <a:r>
              <a:rPr lang="en-US" dirty="0">
                <a:latin typeface="Tempus Sans ITC" panose="04020404030D07020202" pitchFamily="82" charset="0"/>
                <a:ea typeface="Times New Roman" panose="02020603050405020304" pitchFamily="18" charset="0"/>
                <a:cs typeface="Times New Roman" panose="02020603050405020304" pitchFamily="18" charset="0"/>
              </a:rPr>
              <a:t> yang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jarang</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terjadi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tidak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dapat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melindungi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saat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gangguan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tanah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gangguan</a:t>
            </a:r>
            <a:r>
              <a:rPr lang="en-US" dirty="0">
                <a:latin typeface="Tempus Sans ITC" panose="04020404030D07020202" pitchFamily="82" charset="0"/>
                <a:ea typeface="Times New Roman" panose="02020603050405020304" pitchFamily="18" charset="0"/>
                <a:cs typeface="Times New Roman" panose="02020603050405020304" pitchFamily="18" charset="0"/>
              </a:rPr>
              <a:t> 3600 A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lebih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kecil</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Kembali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pergeseran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fasa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mealalui</a:t>
            </a:r>
            <a:r>
              <a:rPr lang="en-US" dirty="0">
                <a:latin typeface="Tempus Sans ITC" panose="04020404030D07020202" pitchFamily="82" charset="0"/>
                <a:ea typeface="Times New Roman" panose="02020603050405020304" pitchFamily="18" charset="0"/>
                <a:cs typeface="Times New Roman" panose="02020603050405020304" pitchFamily="18" charset="0"/>
              </a:rPr>
              <a:t> bank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menyebabkan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penuruan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gangguan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tanah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sebesar</a:t>
            </a:r>
            <a:r>
              <a:rPr lang="en-US" dirty="0">
                <a:latin typeface="Tempus Sans ITC" panose="04020404030D07020202" pitchFamily="82" charset="0"/>
                <a:ea typeface="Times New Roman" panose="02020603050405020304" pitchFamily="18" charset="0"/>
                <a:cs typeface="Times New Roman" panose="02020603050405020304" pitchFamily="18" charset="0"/>
              </a:rPr>
              <a:t> 57,7%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Gambar</a:t>
            </a:r>
            <a:r>
              <a:rPr lang="en-US" dirty="0">
                <a:latin typeface="Tempus Sans ITC" panose="04020404030D07020202" pitchFamily="82" charset="0"/>
                <a:ea typeface="Times New Roman" panose="02020603050405020304" pitchFamily="18" charset="0"/>
                <a:cs typeface="Times New Roman" panose="02020603050405020304" pitchFamily="18" charset="0"/>
              </a:rPr>
              <a:t> 8-19). </a:t>
            </a:r>
            <a:endParaRPr lang="en-US" dirty="0"/>
          </a:p>
        </p:txBody>
      </p:sp>
    </p:spTree>
    <p:extLst>
      <p:ext uri="{BB962C8B-B14F-4D97-AF65-F5344CB8AC3E}">
        <p14:creationId xmlns:p14="http://schemas.microsoft.com/office/powerpoint/2010/main" val="275408541"/>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246</a:t>
            </a:fld>
            <a:endParaRPr lang="en-US" altLang="id-ID"/>
          </a:p>
        </p:txBody>
      </p:sp>
      <p:pic>
        <p:nvPicPr>
          <p:cNvPr id="21506" name="Picture 2" descr="8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87974"/>
            <a:ext cx="5557837" cy="616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391302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247</a:t>
            </a:fld>
            <a:endParaRPr lang="en-US" altLang="id-ID"/>
          </a:p>
        </p:txBody>
      </p:sp>
      <p:sp>
        <p:nvSpPr>
          <p:cNvPr id="2" name="Rectangle 1"/>
          <p:cNvSpPr/>
          <p:nvPr/>
        </p:nvSpPr>
        <p:spPr>
          <a:xfrm>
            <a:off x="228600" y="228600"/>
            <a:ext cx="8458200" cy="646331"/>
          </a:xfrm>
          <a:prstGeom prst="rect">
            <a:avLst/>
          </a:prstGeom>
        </p:spPr>
        <p:txBody>
          <a:bodyPr wrap="square">
            <a:spAutoFit/>
          </a:bodyPr>
          <a:lstStyle/>
          <a:p>
            <a:pPr marL="630555" indent="-630555" algn="just">
              <a:spcAft>
                <a:spcPts val="0"/>
              </a:spcAft>
              <a:tabLst>
                <a:tab pos="630555" algn="l"/>
              </a:tabLst>
            </a:pPr>
            <a:r>
              <a:rPr lang="en-US" sz="1800" b="1" cap="all" dirty="0">
                <a:latin typeface="Tempus Sans ITC" panose="04020404030D07020202" pitchFamily="82" charset="0"/>
                <a:ea typeface="Times New Roman" panose="02020603050405020304" pitchFamily="18" charset="0"/>
              </a:rPr>
              <a:t>8.  21. 3  	</a:t>
            </a:r>
            <a:r>
              <a:rPr lang="en-US" sz="1800" b="1" cap="all" dirty="0" err="1">
                <a:latin typeface="Tempus Sans ITC" panose="04020404030D07020202" pitchFamily="82" charset="0"/>
                <a:ea typeface="Times New Roman" panose="02020603050405020304" pitchFamily="18" charset="0"/>
              </a:rPr>
              <a:t>Gardu</a:t>
            </a:r>
            <a:r>
              <a:rPr lang="en-US" sz="1800" b="1" cap="all" dirty="0">
                <a:latin typeface="Tempus Sans ITC" panose="04020404030D07020202" pitchFamily="82" charset="0"/>
                <a:ea typeface="Times New Roman" panose="02020603050405020304" pitchFamily="18" charset="0"/>
              </a:rPr>
              <a:t> </a:t>
            </a:r>
            <a:r>
              <a:rPr lang="en-US" sz="1800" b="1" cap="all" dirty="0" err="1">
                <a:latin typeface="Tempus Sans ITC" panose="04020404030D07020202" pitchFamily="82" charset="0"/>
                <a:ea typeface="Times New Roman" panose="02020603050405020304" pitchFamily="18" charset="0"/>
              </a:rPr>
              <a:t>Dilayani</a:t>
            </a:r>
            <a:r>
              <a:rPr lang="en-US" sz="1800" b="1" cap="all" dirty="0">
                <a:latin typeface="Tempus Sans ITC" panose="04020404030D07020202" pitchFamily="82" charset="0"/>
                <a:ea typeface="Times New Roman" panose="02020603050405020304" pitchFamily="18" charset="0"/>
              </a:rPr>
              <a:t> </a:t>
            </a:r>
            <a:r>
              <a:rPr lang="en-US" sz="1800" b="1" cap="all" dirty="0" err="1">
                <a:latin typeface="Tempus Sans ITC" panose="04020404030D07020202" pitchFamily="82" charset="0"/>
                <a:ea typeface="Times New Roman" panose="02020603050405020304" pitchFamily="18" charset="0"/>
              </a:rPr>
              <a:t>Oleh</a:t>
            </a:r>
            <a:r>
              <a:rPr lang="en-US" sz="1800" b="1" cap="all" dirty="0">
                <a:latin typeface="Tempus Sans ITC" panose="04020404030D07020202" pitchFamily="82" charset="0"/>
                <a:ea typeface="Times New Roman" panose="02020603050405020304" pitchFamily="18" charset="0"/>
              </a:rPr>
              <a:t> </a:t>
            </a:r>
            <a:r>
              <a:rPr lang="en-US" sz="1800" b="1" cap="all" dirty="0" err="1">
                <a:latin typeface="Tempus Sans ITC" panose="04020404030D07020202" pitchFamily="82" charset="0"/>
                <a:ea typeface="Times New Roman" panose="02020603050405020304" pitchFamily="18" charset="0"/>
              </a:rPr>
              <a:t>Transformator</a:t>
            </a:r>
            <a:r>
              <a:rPr lang="en-US" sz="1800" b="1" cap="all" dirty="0">
                <a:latin typeface="Tempus Sans ITC" panose="04020404030D07020202" pitchFamily="82" charset="0"/>
                <a:ea typeface="Times New Roman" panose="02020603050405020304" pitchFamily="18" charset="0"/>
              </a:rPr>
              <a:t> 12/15/20 MVA 115/12,5 kV</a:t>
            </a:r>
            <a:endParaRPr lang="en-US" sz="1800" b="1" cap="all" dirty="0">
              <a:latin typeface="Times New Roman" panose="02020603050405020304" pitchFamily="18" charset="0"/>
              <a:ea typeface="Times New Roman" panose="02020603050405020304" pitchFamily="18" charset="0"/>
            </a:endParaRPr>
          </a:p>
          <a:p>
            <a:pPr marL="630555" indent="-630555" algn="just">
              <a:spcAft>
                <a:spcPts val="0"/>
              </a:spcAft>
              <a:tabLst>
                <a:tab pos="630555" algn="l"/>
              </a:tabLst>
            </a:pPr>
            <a:r>
              <a:rPr lang="en-US" sz="1800" b="1" cap="all" dirty="0">
                <a:latin typeface="Tempus Sans ITC" panose="04020404030D07020202" pitchFamily="82" charset="0"/>
                <a:ea typeface="Times New Roman" panose="02020603050405020304" pitchFamily="18" charset="0"/>
              </a:rPr>
              <a:t>                 </a:t>
            </a:r>
            <a:r>
              <a:rPr lang="en-US" sz="1800" b="1" cap="all" dirty="0" err="1">
                <a:latin typeface="Tempus Sans ITC" panose="04020404030D07020202" pitchFamily="82" charset="0"/>
                <a:ea typeface="Times New Roman" panose="02020603050405020304" pitchFamily="18" charset="0"/>
              </a:rPr>
              <a:t>Dengan</a:t>
            </a:r>
            <a:r>
              <a:rPr lang="en-US" sz="1800" b="1" cap="all" dirty="0">
                <a:latin typeface="Tempus Sans ITC" panose="04020404030D07020202" pitchFamily="82" charset="0"/>
                <a:ea typeface="Times New Roman" panose="02020603050405020304" pitchFamily="18" charset="0"/>
              </a:rPr>
              <a:t> </a:t>
            </a:r>
            <a:r>
              <a:rPr lang="en-US" sz="1800" b="1" cap="all" dirty="0" err="1">
                <a:latin typeface="Tempus Sans ITC" panose="04020404030D07020202" pitchFamily="82" charset="0"/>
                <a:ea typeface="Times New Roman" panose="02020603050405020304" pitchFamily="18" charset="0"/>
              </a:rPr>
              <a:t>Impedansi</a:t>
            </a:r>
            <a:r>
              <a:rPr lang="en-US" sz="1800" b="1" cap="all" dirty="0">
                <a:latin typeface="Tempus Sans ITC" panose="04020404030D07020202" pitchFamily="82" charset="0"/>
                <a:ea typeface="Times New Roman" panose="02020603050405020304" pitchFamily="18" charset="0"/>
              </a:rPr>
              <a:t> 10%</a:t>
            </a:r>
            <a:endParaRPr lang="en-US" sz="1800" b="1" cap="all" dirty="0">
              <a:effectLst/>
              <a:latin typeface="Times New Roman" panose="02020603050405020304" pitchFamily="18" charset="0"/>
              <a:ea typeface="Times New Roman" panose="02020603050405020304" pitchFamily="18" charset="0"/>
            </a:endParaRPr>
          </a:p>
        </p:txBody>
      </p:sp>
      <p:pic>
        <p:nvPicPr>
          <p:cNvPr id="22530" name="Picture 2" descr="8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777875"/>
            <a:ext cx="51181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329847"/>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248</a:t>
            </a:fld>
            <a:endParaRPr lang="en-US" altLang="id-ID"/>
          </a:p>
        </p:txBody>
      </p:sp>
      <p:sp>
        <p:nvSpPr>
          <p:cNvPr id="2" name="Rectangle 1"/>
          <p:cNvSpPr/>
          <p:nvPr/>
        </p:nvSpPr>
        <p:spPr>
          <a:xfrm>
            <a:off x="228600" y="152400"/>
            <a:ext cx="7467600" cy="400110"/>
          </a:xfrm>
          <a:prstGeom prst="rect">
            <a:avLst/>
          </a:prstGeom>
        </p:spPr>
        <p:txBody>
          <a:bodyPr wrap="square">
            <a:spAutoFit/>
          </a:bodyPr>
          <a:lstStyle/>
          <a:p>
            <a:pPr algn="just">
              <a:spcAft>
                <a:spcPts val="0"/>
              </a:spcAft>
            </a:pPr>
            <a:r>
              <a:rPr lang="en-US" b="1" cap="all" dirty="0">
                <a:latin typeface="Tempus Sans ITC" panose="04020404030D07020202" pitchFamily="82" charset="0"/>
                <a:ea typeface="Times New Roman" panose="02020603050405020304" pitchFamily="18" charset="0"/>
              </a:rPr>
              <a:t>8. 22  PROTEKSI THERMAL SEBUAH TRANSFORMATOR</a:t>
            </a:r>
            <a:endParaRPr lang="en-US"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457200" y="609600"/>
            <a:ext cx="8153400" cy="1938992"/>
          </a:xfrm>
          <a:prstGeom prst="rect">
            <a:avLst/>
          </a:prstGeom>
        </p:spPr>
        <p:txBody>
          <a:bodyPr wrap="square">
            <a:spAutoFit/>
          </a:bodyPr>
          <a:lstStyle/>
          <a:p>
            <a:pPr algn="just">
              <a:spcAft>
                <a:spcPts val="0"/>
              </a:spcAft>
            </a:pPr>
            <a:r>
              <a:rPr lang="en-US" dirty="0" err="1" smtClean="0">
                <a:latin typeface="Tempus Sans ITC" panose="04020404030D07020202" pitchFamily="82" charset="0"/>
                <a:ea typeface="Times New Roman" panose="02020603050405020304" pitchFamily="18" charset="0"/>
              </a:rPr>
              <a:t>Proteksi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termal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biasanya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merupakan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salah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satu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bagian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dari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transformator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Umumnya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proteksi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digunakan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memindai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alarm, </a:t>
            </a:r>
            <a:r>
              <a:rPr lang="en-US" dirty="0" err="1" smtClean="0">
                <a:latin typeface="Tempus Sans ITC" panose="04020404030D07020202" pitchFamily="82" charset="0"/>
                <a:ea typeface="Times New Roman" panose="02020603050405020304" pitchFamily="18" charset="0"/>
              </a:rPr>
              <a:t>tetapi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dapat</a:t>
            </a:r>
            <a:r>
              <a:rPr lang="en-US" dirty="0" smtClean="0">
                <a:latin typeface="Tempus Sans ITC" panose="04020404030D07020202" pitchFamily="82" charset="0"/>
                <a:ea typeface="Times New Roman" panose="02020603050405020304" pitchFamily="18" charset="0"/>
              </a:rPr>
              <a:t> pula </a:t>
            </a: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memutus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Berbagai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tipe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indikator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termis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dapat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digunakan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mendeteksi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panas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berlebih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minyak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tangki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termal</a:t>
            </a:r>
            <a:r>
              <a:rPr lang="en-US" dirty="0" smtClean="0">
                <a:latin typeface="Tempus Sans ITC" panose="04020404030D07020202" pitchFamily="82" charset="0"/>
                <a:ea typeface="Times New Roman" panose="02020603050405020304" pitchFamily="18" charset="0"/>
              </a:rPr>
              <a:t> tank, </a:t>
            </a:r>
            <a:r>
              <a:rPr lang="en-US" dirty="0" err="1" smtClean="0">
                <a:latin typeface="Tempus Sans ITC" panose="04020404030D07020202" pitchFamily="82" charset="0"/>
                <a:ea typeface="Times New Roman" panose="02020603050405020304" pitchFamily="18" charset="0"/>
              </a:rPr>
              <a:t>kegagalan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sistem</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pendingin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sebagainya</a:t>
            </a:r>
            <a:r>
              <a:rPr lang="en-US"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Pembahasan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mengenai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ini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tidak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terdapat</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dalam</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buku</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ini</a:t>
            </a:r>
            <a:r>
              <a:rPr lang="es-ES_tradnl" dirty="0" smtClean="0">
                <a:latin typeface="Tempus Sans ITC" panose="04020404030D07020202" pitchFamily="82" charset="0"/>
                <a:ea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228600" y="2819400"/>
            <a:ext cx="6324600" cy="400110"/>
          </a:xfrm>
          <a:prstGeom prst="rect">
            <a:avLst/>
          </a:prstGeom>
        </p:spPr>
        <p:txBody>
          <a:bodyPr wrap="square">
            <a:spAutoFit/>
          </a:bodyPr>
          <a:lstStyle/>
          <a:p>
            <a:pPr algn="just">
              <a:spcAft>
                <a:spcPts val="0"/>
              </a:spcAft>
            </a:pPr>
            <a:r>
              <a:rPr lang="en-US" b="1" cap="all" dirty="0">
                <a:latin typeface="Tempus Sans ITC" panose="04020404030D07020202" pitchFamily="82" charset="0"/>
                <a:ea typeface="Times New Roman" panose="02020603050405020304" pitchFamily="18" charset="0"/>
              </a:rPr>
              <a:t>8. 23  TEGANGAN LEBIH PADA TRANSFORMATOR</a:t>
            </a:r>
            <a:endParaRPr lang="en-US" b="1" cap="all"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609600" y="3276600"/>
            <a:ext cx="8001000" cy="2585323"/>
          </a:xfrm>
          <a:prstGeom prst="rect">
            <a:avLst/>
          </a:prstGeom>
        </p:spPr>
        <p:txBody>
          <a:bodyPr wrap="square">
            <a:spAutoFit/>
          </a:bodyPr>
          <a:lstStyle/>
          <a:p>
            <a:pPr algn="just">
              <a:spcAft>
                <a:spcPts val="0"/>
              </a:spcAft>
            </a:pPr>
            <a:r>
              <a:rPr lang="en-US" sz="1800" dirty="0" err="1" smtClean="0">
                <a:latin typeface="Tempus Sans ITC" panose="04020404030D07020202" pitchFamily="82" charset="0"/>
                <a:ea typeface="Times New Roman" panose="02020603050405020304" pitchFamily="18" charset="0"/>
              </a:rPr>
              <a:t>Transformator</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tidak</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boleh</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menjadi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sasaran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perpanjangan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tegangan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lebih</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untuk</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mendapatkan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efisiensi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maksimum</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transformator</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harus</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dioperasikan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mendekati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lutut</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kurva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saturasinya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jadi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pada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tegangan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diatas</a:t>
            </a:r>
            <a:r>
              <a:rPr lang="en-US" sz="1800" dirty="0" smtClean="0">
                <a:latin typeface="Tempus Sans ITC" panose="04020404030D07020202" pitchFamily="82" charset="0"/>
                <a:ea typeface="Times New Roman" panose="02020603050405020304" pitchFamily="18" charset="0"/>
              </a:rPr>
              <a:t> 110% rating </a:t>
            </a:r>
            <a:r>
              <a:rPr lang="en-US" sz="1800" dirty="0" err="1" smtClean="0">
                <a:latin typeface="Tempus Sans ITC" panose="04020404030D07020202" pitchFamily="82" charset="0"/>
                <a:ea typeface="Times New Roman" panose="02020603050405020304" pitchFamily="18" charset="0"/>
              </a:rPr>
              <a:t>tegangan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arus</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eksitasi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menjadi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sangat</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tinggi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Peningkatan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tegangan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sedikit</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saja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menaikkan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arus</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sangat</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besar</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Arus</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ini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merusak</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transformator</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bila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tidak</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direduksi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Proteksi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untuk</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melindungi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dari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tegangan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lebih</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jarang</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dipasang</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langsung</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namun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termasuk</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pada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peralatan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kendali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regulasi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sistem</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tenaga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Kecuali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pada</a:t>
            </a:r>
            <a:r>
              <a:rPr lang="en-US" sz="1800" dirty="0" smtClean="0">
                <a:latin typeface="Tempus Sans ITC" panose="04020404030D07020202" pitchFamily="82" charset="0"/>
                <a:ea typeface="Times New Roman" panose="02020603050405020304" pitchFamily="18" charset="0"/>
              </a:rPr>
              <a:t> unit generator- </a:t>
            </a:r>
            <a:r>
              <a:rPr lang="en-US" sz="1800" dirty="0" err="1" smtClean="0">
                <a:latin typeface="Tempus Sans ITC" panose="04020404030D07020202" pitchFamily="82" charset="0"/>
                <a:ea typeface="Times New Roman" panose="02020603050405020304" pitchFamily="18" charset="0"/>
              </a:rPr>
              <a:t>transformator</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dimana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tegangan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lebih</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pada</a:t>
            </a:r>
            <a:r>
              <a:rPr lang="en-US" sz="1800" dirty="0" smtClean="0">
                <a:latin typeface="Tempus Sans ITC" panose="04020404030D07020202" pitchFamily="82" charset="0"/>
                <a:ea typeface="Times New Roman" panose="02020603050405020304" pitchFamily="18" charset="0"/>
              </a:rPr>
              <a:t> unit </a:t>
            </a:r>
            <a:r>
              <a:rPr lang="en-US" sz="1800" dirty="0" err="1" smtClean="0">
                <a:latin typeface="Tempus Sans ITC" panose="04020404030D07020202" pitchFamily="82" charset="0"/>
                <a:ea typeface="Times New Roman" panose="02020603050405020304" pitchFamily="18" charset="0"/>
              </a:rPr>
              <a:t>ini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sering</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terjadi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pada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saat</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operasi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pensaklaran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sistem</a:t>
            </a:r>
            <a:r>
              <a:rPr lang="en-US" sz="1800" dirty="0" smtClean="0">
                <a:latin typeface="Tempus Sans ITC" panose="04020404030D07020202" pitchFamily="82" charset="0"/>
                <a:ea typeface="Times New Roman" panose="02020603050405020304" pitchFamily="18" charset="0"/>
              </a:rPr>
              <a:t>.</a:t>
            </a:r>
            <a:endParaRPr lang="en-US" sz="1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39286561"/>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249</a:t>
            </a:fld>
            <a:endParaRPr lang="en-US" altLang="id-ID"/>
          </a:p>
        </p:txBody>
      </p:sp>
      <p:sp>
        <p:nvSpPr>
          <p:cNvPr id="2" name="Rectangle 1"/>
          <p:cNvSpPr/>
          <p:nvPr/>
        </p:nvSpPr>
        <p:spPr>
          <a:xfrm>
            <a:off x="228600" y="228600"/>
            <a:ext cx="6553200" cy="400110"/>
          </a:xfrm>
          <a:prstGeom prst="rect">
            <a:avLst/>
          </a:prstGeom>
        </p:spPr>
        <p:txBody>
          <a:bodyPr wrap="square">
            <a:spAutoFit/>
          </a:bodyPr>
          <a:lstStyle/>
          <a:p>
            <a:pPr algn="just">
              <a:spcAft>
                <a:spcPts val="0"/>
              </a:spcAft>
            </a:pPr>
            <a:r>
              <a:rPr lang="en-US" b="1" cap="all" dirty="0">
                <a:latin typeface="Tempus Sans ITC" panose="04020404030D07020202" pitchFamily="82" charset="0"/>
                <a:ea typeface="Times New Roman" panose="02020603050405020304" pitchFamily="18" charset="0"/>
              </a:rPr>
              <a:t>8. 24  RINGKASAN: TIPE PROTEKSI TRANSFORMATOR</a:t>
            </a:r>
            <a:endParaRPr lang="en-US" b="1" cap="all"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457200" y="762000"/>
            <a:ext cx="8229600" cy="1754326"/>
          </a:xfrm>
          <a:prstGeom prst="rect">
            <a:avLst/>
          </a:prstGeom>
        </p:spPr>
        <p:txBody>
          <a:bodyPr wrap="square">
            <a:spAutoFit/>
          </a:bodyPr>
          <a:lstStyle/>
          <a:p>
            <a:pPr algn="just">
              <a:spcAft>
                <a:spcPts val="0"/>
              </a:spcAft>
            </a:pPr>
            <a:r>
              <a:rPr lang="en-US" sz="1800" dirty="0" err="1" smtClean="0">
                <a:latin typeface="Tempus Sans ITC" panose="04020404030D07020202" pitchFamily="82" charset="0"/>
                <a:ea typeface="Times New Roman" panose="02020603050405020304" pitchFamily="18" charset="0"/>
              </a:rPr>
              <a:t>Proteksi</a:t>
            </a:r>
            <a:r>
              <a:rPr lang="en-US" sz="1800" dirty="0" smtClean="0">
                <a:latin typeface="Tempus Sans ITC" panose="04020404030D07020202" pitchFamily="82" charset="0"/>
                <a:ea typeface="Times New Roman" panose="02020603050405020304" pitchFamily="18" charset="0"/>
              </a:rPr>
              <a:t> yang </a:t>
            </a:r>
            <a:r>
              <a:rPr lang="en-US" sz="1800" dirty="0" err="1" smtClean="0">
                <a:latin typeface="Tempus Sans ITC" panose="04020404030D07020202" pitchFamily="82" charset="0"/>
                <a:ea typeface="Times New Roman" panose="02020603050405020304" pitchFamily="18" charset="0"/>
              </a:rPr>
              <a:t>direkomendasikan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umum</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dipakai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untuk</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melindungi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diberikan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dalam</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ringkasan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berikut</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ini</a:t>
            </a:r>
            <a:r>
              <a:rPr lang="en-US" sz="1800" dirty="0" smtClean="0">
                <a:latin typeface="Tempus Sans ITC" panose="04020404030D07020202" pitchFamily="82" charset="0"/>
                <a:ea typeface="Times New Roman" panose="02020603050405020304" pitchFamily="18" charset="0"/>
              </a:rPr>
              <a:t>. </a:t>
            </a:r>
            <a:r>
              <a:rPr lang="fi-FI" sz="1800" dirty="0" smtClean="0">
                <a:latin typeface="Tempus Sans ITC" panose="04020404030D07020202" pitchFamily="82" charset="0"/>
                <a:ea typeface="Times New Roman" panose="02020603050405020304" pitchFamily="18" charset="0"/>
              </a:rPr>
              <a:t>Aplikasi untuk berbagai peralatan telah didiskusikan pada masing-masing seksi terdahulu. Harus diingat bahwa ini adalah rekomendasi umum. Proteksi tambahan atau proteksi lebih sederhana dapat pula dipergunakan untuk kasus tertentu, dan sangat tergantung pada kondisi setempat serta pilihan individu.</a:t>
            </a:r>
            <a:endParaRPr lang="en-US" sz="1800" b="1"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228600" y="2743200"/>
            <a:ext cx="4572000" cy="400110"/>
          </a:xfrm>
          <a:prstGeom prst="rect">
            <a:avLst/>
          </a:prstGeom>
        </p:spPr>
        <p:txBody>
          <a:bodyPr>
            <a:spAutoFit/>
          </a:bodyPr>
          <a:lstStyle/>
          <a:p>
            <a:pPr algn="just">
              <a:spcAft>
                <a:spcPts val="0"/>
              </a:spcAft>
            </a:pPr>
            <a:r>
              <a:rPr lang="fi-FI" b="1" dirty="0" smtClean="0">
                <a:latin typeface="Tempus Sans ITC" panose="04020404030D07020202" pitchFamily="82" charset="0"/>
                <a:ea typeface="Times New Roman" panose="02020603050405020304" pitchFamily="18" charset="0"/>
              </a:rPr>
              <a:t>8. 24. 1  Unit transformator individual</a:t>
            </a:r>
            <a:endParaRPr lang="en-US" b="1"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533400" y="3142050"/>
            <a:ext cx="8001000" cy="923330"/>
          </a:xfrm>
          <a:prstGeom prst="rect">
            <a:avLst/>
          </a:prstGeom>
        </p:spPr>
        <p:txBody>
          <a:bodyPr wrap="square">
            <a:spAutoFit/>
          </a:bodyPr>
          <a:lstStyle/>
          <a:p>
            <a:pPr algn="just">
              <a:spcAft>
                <a:spcPts val="0"/>
              </a:spcAft>
            </a:pPr>
            <a:r>
              <a:rPr lang="fi-FI" sz="1800" dirty="0" smtClean="0">
                <a:latin typeface="Tempus Sans ITC" panose="04020404030D07020202" pitchFamily="82" charset="0"/>
                <a:ea typeface="Times New Roman" panose="02020603050405020304" pitchFamily="18" charset="0"/>
              </a:rPr>
              <a:t>Ringkasan proteksi yang dapat dipakai untuk unit transformator individual diberikan dalam gambar 8-22. Untuk bank transformator  besar atau penting pada katagori ini dapat pula digunakan proteksi diferensial.</a:t>
            </a:r>
            <a:endParaRPr lang="en-US" sz="1800" b="1"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533400" y="4191000"/>
            <a:ext cx="8001000" cy="1754326"/>
          </a:xfrm>
          <a:prstGeom prst="rect">
            <a:avLst/>
          </a:prstGeom>
        </p:spPr>
        <p:txBody>
          <a:bodyPr wrap="square">
            <a:spAutoFit/>
          </a:bodyPr>
          <a:lstStyle/>
          <a:p>
            <a:pPr algn="just">
              <a:spcAft>
                <a:spcPts val="0"/>
              </a:spcAft>
            </a:pPr>
            <a:r>
              <a:rPr lang="fi-FI" sz="1800" dirty="0" smtClean="0">
                <a:latin typeface="Tempus Sans ITC" panose="04020404030D07020202" pitchFamily="82" charset="0"/>
                <a:ea typeface="Times New Roman" panose="02020603050405020304" pitchFamily="18" charset="0"/>
              </a:rPr>
              <a:t>Untuk bank transformator dengan primer dilengkapi pemutus ringkasan proteksi dapat dilihat dalam gambar 8-23. Rele 151G menjadi proteksi cadangan bagi gangguan pada bus dan penyulang dan harus dikoordinasikan (koordinasi waktu) dengan rele gangguan tanah pada penyulang. Sama halnya dengan rele fasa 51, harus dikoordinasikan dengan rele fasa penyulang. Rele 51G diset dengan waktu pemutusan lebih lama dan dikoordinasikan dengan rele 151G.</a:t>
            </a:r>
            <a:endParaRPr lang="en-US" sz="1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50417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D86DA-1CB5-411C-8346-6A292E46EE26}" type="datetime1">
              <a:rPr lang="en-US" altLang="id-ID" smtClean="0"/>
              <a:t>5/15/2017</a:t>
            </a:fld>
            <a:endParaRPr lang="en-US" altLang="id-ID"/>
          </a:p>
        </p:txBody>
      </p:sp>
      <p:sp>
        <p:nvSpPr>
          <p:cNvPr id="15" name="Slide Number Placeholder 5"/>
          <p:cNvSpPr>
            <a:spLocks noGrp="1"/>
          </p:cNvSpPr>
          <p:nvPr>
            <p:ph type="sldNum" sz="quarter" idx="12"/>
          </p:nvPr>
        </p:nvSpPr>
        <p:spPr/>
        <p:txBody>
          <a:bodyPr/>
          <a:lstStyle/>
          <a:p>
            <a:fld id="{94ADADAC-BFEB-4D7E-A9EE-44705B8C06A4}" type="slidenum">
              <a:rPr lang="en-US" altLang="id-ID"/>
              <a:pPr/>
              <a:t>25</a:t>
            </a:fld>
            <a:endParaRPr lang="en-US" altLang="id-ID"/>
          </a:p>
        </p:txBody>
      </p:sp>
      <p:sp>
        <p:nvSpPr>
          <p:cNvPr id="135170" name="Rectangle 2"/>
          <p:cNvSpPr>
            <a:spLocks noChangeArrowheads="1"/>
          </p:cNvSpPr>
          <p:nvPr/>
        </p:nvSpPr>
        <p:spPr bwMode="auto">
          <a:xfrm>
            <a:off x="117475" y="152400"/>
            <a:ext cx="5978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_tradnl" altLang="id-ID" b="1">
                <a:solidFill>
                  <a:schemeClr val="accent2"/>
                </a:solidFill>
              </a:rPr>
              <a:t>1. 14  TATANAMA DAN NOMOR PERALATAN</a:t>
            </a:r>
            <a:r>
              <a:rPr lang="en-US" altLang="id-ID">
                <a:solidFill>
                  <a:schemeClr val="accent2"/>
                </a:solidFill>
              </a:rPr>
              <a:t> </a:t>
            </a:r>
          </a:p>
        </p:txBody>
      </p:sp>
      <p:sp>
        <p:nvSpPr>
          <p:cNvPr id="135171" name="Rectangle 3"/>
          <p:cNvSpPr>
            <a:spLocks noChangeArrowheads="1"/>
          </p:cNvSpPr>
          <p:nvPr/>
        </p:nvSpPr>
        <p:spPr bwMode="auto">
          <a:xfrm>
            <a:off x="381000" y="609600"/>
            <a:ext cx="876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_tradnl" altLang="id-ID"/>
              <a:t>Fungsi dari berbagai tipe rele dan peralatan lain diidentifikasikan dengan menggunakan standar tatanama ANSI/IEEE</a:t>
            </a:r>
            <a:r>
              <a:rPr lang="en-US" altLang="id-ID"/>
              <a:t> </a:t>
            </a:r>
          </a:p>
        </p:txBody>
      </p:sp>
      <p:sp>
        <p:nvSpPr>
          <p:cNvPr id="135172" name="Rectangle 4"/>
          <p:cNvSpPr>
            <a:spLocks noChangeArrowheads="1"/>
          </p:cNvSpPr>
          <p:nvPr/>
        </p:nvSpPr>
        <p:spPr bwMode="auto">
          <a:xfrm>
            <a:off x="381000" y="1371600"/>
            <a:ext cx="84978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t-IT" altLang="id-ID"/>
              <a:t>Fasa dari sistem tiga fasa ditandai dengan huruf A, B, C atau a, b, c atau r, s, t (Eropa)</a:t>
            </a:r>
            <a:r>
              <a:rPr lang="en-US" altLang="id-ID"/>
              <a:t> </a:t>
            </a:r>
          </a:p>
        </p:txBody>
      </p:sp>
      <p:sp>
        <p:nvSpPr>
          <p:cNvPr id="135173" name="Rectangle 5"/>
          <p:cNvSpPr>
            <a:spLocks noChangeArrowheads="1"/>
          </p:cNvSpPr>
          <p:nvPr/>
        </p:nvSpPr>
        <p:spPr bwMode="auto">
          <a:xfrm>
            <a:off x="381000" y="2133600"/>
            <a:ext cx="85471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t-IT" altLang="id-ID"/>
              <a:t>Penggunaan angka 1, 2, 3 dihindarkan, karena angka-angka ini dipergunakan pula untuk mengidentifikasi hal lainnya</a:t>
            </a:r>
            <a:r>
              <a:rPr lang="en-US" altLang="id-ID"/>
              <a:t> </a:t>
            </a:r>
          </a:p>
        </p:txBody>
      </p:sp>
      <p:sp>
        <p:nvSpPr>
          <p:cNvPr id="135174" name="Rectangle 6"/>
          <p:cNvSpPr>
            <a:spLocks noChangeArrowheads="1"/>
          </p:cNvSpPr>
          <p:nvPr/>
        </p:nvSpPr>
        <p:spPr bwMode="auto">
          <a:xfrm>
            <a:off x="381000" y="2895600"/>
            <a:ext cx="8081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t-IT" altLang="id-ID"/>
              <a:t>Huruf-huruf dan singkatan berikut sering digunakan sebagai berikut:</a:t>
            </a:r>
            <a:r>
              <a:rPr lang="en-US" altLang="id-ID"/>
              <a:t> </a:t>
            </a:r>
          </a:p>
        </p:txBody>
      </p:sp>
      <p:sp>
        <p:nvSpPr>
          <p:cNvPr id="135175" name="Rectangle 7"/>
          <p:cNvSpPr>
            <a:spLocks noChangeArrowheads="1"/>
          </p:cNvSpPr>
          <p:nvPr/>
        </p:nvSpPr>
        <p:spPr bwMode="auto">
          <a:xfrm>
            <a:off x="914400" y="3276600"/>
            <a:ext cx="2798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ltLang="id-ID"/>
              <a:t>A		Alarm</a:t>
            </a:r>
            <a:r>
              <a:rPr lang="en-US" altLang="id-ID"/>
              <a:t> </a:t>
            </a:r>
          </a:p>
        </p:txBody>
      </p:sp>
      <p:sp>
        <p:nvSpPr>
          <p:cNvPr id="135176" name="Rectangle 8"/>
          <p:cNvSpPr>
            <a:spLocks noChangeArrowheads="1"/>
          </p:cNvSpPr>
          <p:nvPr/>
        </p:nvSpPr>
        <p:spPr bwMode="auto">
          <a:xfrm>
            <a:off x="914400" y="3641725"/>
            <a:ext cx="4708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ltLang="id-ID"/>
              <a:t>B		Rel, bus, batere, blower</a:t>
            </a:r>
            <a:r>
              <a:rPr lang="en-US" altLang="id-ID"/>
              <a:t> </a:t>
            </a:r>
          </a:p>
        </p:txBody>
      </p:sp>
      <p:sp>
        <p:nvSpPr>
          <p:cNvPr id="135177" name="Rectangle 9"/>
          <p:cNvSpPr>
            <a:spLocks noChangeArrowheads="1"/>
          </p:cNvSpPr>
          <p:nvPr/>
        </p:nvSpPr>
        <p:spPr bwMode="auto">
          <a:xfrm>
            <a:off x="914400" y="4022725"/>
            <a:ext cx="2963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ltLang="id-ID"/>
              <a:t>GND		Ground</a:t>
            </a:r>
            <a:r>
              <a:rPr lang="en-US" altLang="id-ID"/>
              <a:t> </a:t>
            </a:r>
          </a:p>
        </p:txBody>
      </p:sp>
      <p:sp>
        <p:nvSpPr>
          <p:cNvPr id="135178" name="Rectangle 10"/>
          <p:cNvSpPr>
            <a:spLocks noChangeArrowheads="1"/>
          </p:cNvSpPr>
          <p:nvPr/>
        </p:nvSpPr>
        <p:spPr bwMode="auto">
          <a:xfrm>
            <a:off x="914400" y="4419600"/>
            <a:ext cx="308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ltLang="id-ID"/>
              <a:t>TC		Trip Coil</a:t>
            </a:r>
            <a:r>
              <a:rPr lang="en-US" altLang="id-ID"/>
              <a:t> </a:t>
            </a:r>
          </a:p>
        </p:txBody>
      </p:sp>
      <p:sp>
        <p:nvSpPr>
          <p:cNvPr id="135179" name="Rectangle 11"/>
          <p:cNvSpPr>
            <a:spLocks noChangeArrowheads="1"/>
          </p:cNvSpPr>
          <p:nvPr/>
        </p:nvSpPr>
        <p:spPr bwMode="auto">
          <a:xfrm>
            <a:off x="914400" y="4860925"/>
            <a:ext cx="3984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ltLang="id-ID"/>
              <a:t>V		Voltage, vacuum</a:t>
            </a:r>
            <a:r>
              <a:rPr lang="en-US" altLang="id-ID"/>
              <a:t> </a:t>
            </a:r>
          </a:p>
        </p:txBody>
      </p:sp>
      <p:sp>
        <p:nvSpPr>
          <p:cNvPr id="135180" name="Rectangle 12"/>
          <p:cNvSpPr>
            <a:spLocks noChangeArrowheads="1"/>
          </p:cNvSpPr>
          <p:nvPr/>
        </p:nvSpPr>
        <p:spPr bwMode="auto">
          <a:xfrm>
            <a:off x="914400" y="5318125"/>
            <a:ext cx="3500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ltLang="id-ID"/>
              <a:t>W		Watts, water</a:t>
            </a:r>
            <a:r>
              <a:rPr lang="en-US" altLang="id-ID"/>
              <a:t> </a:t>
            </a:r>
          </a:p>
        </p:txBody>
      </p:sp>
      <p:sp>
        <p:nvSpPr>
          <p:cNvPr id="135181" name="Rectangle 13"/>
          <p:cNvSpPr>
            <a:spLocks noChangeArrowheads="1"/>
          </p:cNvSpPr>
          <p:nvPr/>
        </p:nvSpPr>
        <p:spPr bwMode="auto">
          <a:xfrm>
            <a:off x="914400" y="5775325"/>
            <a:ext cx="37782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_tradnl" altLang="id-ID"/>
              <a:t>X,Y,Z		Auxiliary relay</a:t>
            </a:r>
            <a:r>
              <a:rPr lang="en-US" altLang="id-ID"/>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35170"/>
                                        </p:tgtEl>
                                        <p:attrNameLst>
                                          <p:attrName>style.visibility</p:attrName>
                                        </p:attrNameLst>
                                      </p:cBhvr>
                                      <p:to>
                                        <p:strVal val="visible"/>
                                      </p:to>
                                    </p:set>
                                    <p:anim calcmode="lin" valueType="num">
                                      <p:cBhvr>
                                        <p:cTn id="7" dur="1000" fill="hold"/>
                                        <p:tgtEl>
                                          <p:spTgt spid="135170"/>
                                        </p:tgtEl>
                                        <p:attrNameLst>
                                          <p:attrName>ppt_x</p:attrName>
                                        </p:attrNameLst>
                                      </p:cBhvr>
                                      <p:tavLst>
                                        <p:tav tm="0">
                                          <p:val>
                                            <p:strVal val="#ppt_x-.2"/>
                                          </p:val>
                                        </p:tav>
                                        <p:tav tm="100000">
                                          <p:val>
                                            <p:strVal val="#ppt_x"/>
                                          </p:val>
                                        </p:tav>
                                      </p:tavLst>
                                    </p:anim>
                                    <p:anim calcmode="lin" valueType="num">
                                      <p:cBhvr>
                                        <p:cTn id="8" dur="1000" fill="hold"/>
                                        <p:tgtEl>
                                          <p:spTgt spid="13517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517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35171"/>
                                        </p:tgtEl>
                                        <p:attrNameLst>
                                          <p:attrName>style.visibility</p:attrName>
                                        </p:attrNameLst>
                                      </p:cBhvr>
                                      <p:to>
                                        <p:strVal val="visible"/>
                                      </p:to>
                                    </p:set>
                                    <p:anim calcmode="lin" valueType="num">
                                      <p:cBhvr>
                                        <p:cTn id="14" dur="1000" fill="hold"/>
                                        <p:tgtEl>
                                          <p:spTgt spid="135171"/>
                                        </p:tgtEl>
                                        <p:attrNameLst>
                                          <p:attrName>ppt_x</p:attrName>
                                        </p:attrNameLst>
                                      </p:cBhvr>
                                      <p:tavLst>
                                        <p:tav tm="0">
                                          <p:val>
                                            <p:strVal val="#ppt_x-.2"/>
                                          </p:val>
                                        </p:tav>
                                        <p:tav tm="100000">
                                          <p:val>
                                            <p:strVal val="#ppt_x"/>
                                          </p:val>
                                        </p:tav>
                                      </p:tavLst>
                                    </p:anim>
                                    <p:anim calcmode="lin" valueType="num">
                                      <p:cBhvr>
                                        <p:cTn id="15" dur="1000" fill="hold"/>
                                        <p:tgtEl>
                                          <p:spTgt spid="13517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3517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135172"/>
                                        </p:tgtEl>
                                        <p:attrNameLst>
                                          <p:attrName>style.visibility</p:attrName>
                                        </p:attrNameLst>
                                      </p:cBhvr>
                                      <p:to>
                                        <p:strVal val="visible"/>
                                      </p:to>
                                    </p:set>
                                    <p:animEffect transition="in" filter="wedge">
                                      <p:cBhvr>
                                        <p:cTn id="21" dur="2000"/>
                                        <p:tgtEl>
                                          <p:spTgt spid="13517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135173"/>
                                        </p:tgtEl>
                                        <p:attrNameLst>
                                          <p:attrName>style.visibility</p:attrName>
                                        </p:attrNameLst>
                                      </p:cBhvr>
                                      <p:to>
                                        <p:strVal val="visible"/>
                                      </p:to>
                                    </p:set>
                                    <p:animEffect transition="in" filter="wheel(1)">
                                      <p:cBhvr>
                                        <p:cTn id="26" dur="2000"/>
                                        <p:tgtEl>
                                          <p:spTgt spid="13517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1" presetClass="entr" presetSubtype="2" fill="hold" grpId="0" nodeType="clickEffect">
                                  <p:stCondLst>
                                    <p:cond delay="0"/>
                                  </p:stCondLst>
                                  <p:childTnLst>
                                    <p:set>
                                      <p:cBhvr>
                                        <p:cTn id="30" dur="1" fill="hold">
                                          <p:stCondLst>
                                            <p:cond delay="0"/>
                                          </p:stCondLst>
                                        </p:cTn>
                                        <p:tgtEl>
                                          <p:spTgt spid="135174"/>
                                        </p:tgtEl>
                                        <p:attrNameLst>
                                          <p:attrName>style.visibility</p:attrName>
                                        </p:attrNameLst>
                                      </p:cBhvr>
                                      <p:to>
                                        <p:strVal val="visible"/>
                                      </p:to>
                                    </p:set>
                                    <p:animEffect transition="in" filter="wheel(2)">
                                      <p:cBhvr>
                                        <p:cTn id="31" dur="2000"/>
                                        <p:tgtEl>
                                          <p:spTgt spid="13517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135175"/>
                                        </p:tgtEl>
                                        <p:attrNameLst>
                                          <p:attrName>style.visibility</p:attrName>
                                        </p:attrNameLst>
                                      </p:cBhvr>
                                      <p:to>
                                        <p:strVal val="visible"/>
                                      </p:to>
                                    </p:set>
                                    <p:anim calcmode="lin" valueType="num">
                                      <p:cBhvr>
                                        <p:cTn id="36" dur="1000" fill="hold"/>
                                        <p:tgtEl>
                                          <p:spTgt spid="135175"/>
                                        </p:tgtEl>
                                        <p:attrNameLst>
                                          <p:attrName>ppt_x</p:attrName>
                                        </p:attrNameLst>
                                      </p:cBhvr>
                                      <p:tavLst>
                                        <p:tav tm="0">
                                          <p:val>
                                            <p:strVal val="#ppt_x-.2"/>
                                          </p:val>
                                        </p:tav>
                                        <p:tav tm="100000">
                                          <p:val>
                                            <p:strVal val="#ppt_x"/>
                                          </p:val>
                                        </p:tav>
                                      </p:tavLst>
                                    </p:anim>
                                    <p:anim calcmode="lin" valueType="num">
                                      <p:cBhvr>
                                        <p:cTn id="37" dur="1000" fill="hold"/>
                                        <p:tgtEl>
                                          <p:spTgt spid="135175"/>
                                        </p:tgtEl>
                                        <p:attrNameLst>
                                          <p:attrName>ppt_y</p:attrName>
                                        </p:attrNameLst>
                                      </p:cBhvr>
                                      <p:tavLst>
                                        <p:tav tm="0">
                                          <p:val>
                                            <p:strVal val="#ppt_y"/>
                                          </p:val>
                                        </p:tav>
                                        <p:tav tm="100000">
                                          <p:val>
                                            <p:strVal val="#ppt_y"/>
                                          </p:val>
                                        </p:tav>
                                      </p:tavLst>
                                    </p:anim>
                                    <p:animEffect transition="in" filter="wipe(right)" prLst="gradientSize: 0.1">
                                      <p:cBhvr>
                                        <p:cTn id="38" dur="1000"/>
                                        <p:tgtEl>
                                          <p:spTgt spid="13517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135176"/>
                                        </p:tgtEl>
                                        <p:attrNameLst>
                                          <p:attrName>style.visibility</p:attrName>
                                        </p:attrNameLst>
                                      </p:cBhvr>
                                      <p:to>
                                        <p:strVal val="visible"/>
                                      </p:to>
                                    </p:set>
                                    <p:anim calcmode="lin" valueType="num">
                                      <p:cBhvr>
                                        <p:cTn id="43" dur="1000" fill="hold"/>
                                        <p:tgtEl>
                                          <p:spTgt spid="135176"/>
                                        </p:tgtEl>
                                        <p:attrNameLst>
                                          <p:attrName>ppt_x</p:attrName>
                                        </p:attrNameLst>
                                      </p:cBhvr>
                                      <p:tavLst>
                                        <p:tav tm="0">
                                          <p:val>
                                            <p:strVal val="#ppt_x-.2"/>
                                          </p:val>
                                        </p:tav>
                                        <p:tav tm="100000">
                                          <p:val>
                                            <p:strVal val="#ppt_x"/>
                                          </p:val>
                                        </p:tav>
                                      </p:tavLst>
                                    </p:anim>
                                    <p:anim calcmode="lin" valueType="num">
                                      <p:cBhvr>
                                        <p:cTn id="44" dur="1000" fill="hold"/>
                                        <p:tgtEl>
                                          <p:spTgt spid="135176"/>
                                        </p:tgtEl>
                                        <p:attrNameLst>
                                          <p:attrName>ppt_y</p:attrName>
                                        </p:attrNameLst>
                                      </p:cBhvr>
                                      <p:tavLst>
                                        <p:tav tm="0">
                                          <p:val>
                                            <p:strVal val="#ppt_y"/>
                                          </p:val>
                                        </p:tav>
                                        <p:tav tm="100000">
                                          <p:val>
                                            <p:strVal val="#ppt_y"/>
                                          </p:val>
                                        </p:tav>
                                      </p:tavLst>
                                    </p:anim>
                                    <p:animEffect transition="in" filter="wipe(right)" prLst="gradientSize: 0.1">
                                      <p:cBhvr>
                                        <p:cTn id="45" dur="1000"/>
                                        <p:tgtEl>
                                          <p:spTgt spid="13517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9" presetClass="entr" presetSubtype="0" fill="hold" grpId="0" nodeType="clickEffect">
                                  <p:stCondLst>
                                    <p:cond delay="0"/>
                                  </p:stCondLst>
                                  <p:childTnLst>
                                    <p:set>
                                      <p:cBhvr>
                                        <p:cTn id="49" dur="1" fill="hold">
                                          <p:stCondLst>
                                            <p:cond delay="0"/>
                                          </p:stCondLst>
                                        </p:cTn>
                                        <p:tgtEl>
                                          <p:spTgt spid="135177"/>
                                        </p:tgtEl>
                                        <p:attrNameLst>
                                          <p:attrName>style.visibility</p:attrName>
                                        </p:attrNameLst>
                                      </p:cBhvr>
                                      <p:to>
                                        <p:strVal val="visible"/>
                                      </p:to>
                                    </p:set>
                                    <p:anim calcmode="lin" valueType="num">
                                      <p:cBhvr>
                                        <p:cTn id="50" dur="1000" fill="hold"/>
                                        <p:tgtEl>
                                          <p:spTgt spid="135177"/>
                                        </p:tgtEl>
                                        <p:attrNameLst>
                                          <p:attrName>ppt_x</p:attrName>
                                        </p:attrNameLst>
                                      </p:cBhvr>
                                      <p:tavLst>
                                        <p:tav tm="0">
                                          <p:val>
                                            <p:strVal val="#ppt_x-.2"/>
                                          </p:val>
                                        </p:tav>
                                        <p:tav tm="100000">
                                          <p:val>
                                            <p:strVal val="#ppt_x"/>
                                          </p:val>
                                        </p:tav>
                                      </p:tavLst>
                                    </p:anim>
                                    <p:anim calcmode="lin" valueType="num">
                                      <p:cBhvr>
                                        <p:cTn id="51" dur="1000" fill="hold"/>
                                        <p:tgtEl>
                                          <p:spTgt spid="135177"/>
                                        </p:tgtEl>
                                        <p:attrNameLst>
                                          <p:attrName>ppt_y</p:attrName>
                                        </p:attrNameLst>
                                      </p:cBhvr>
                                      <p:tavLst>
                                        <p:tav tm="0">
                                          <p:val>
                                            <p:strVal val="#ppt_y"/>
                                          </p:val>
                                        </p:tav>
                                        <p:tav tm="100000">
                                          <p:val>
                                            <p:strVal val="#ppt_y"/>
                                          </p:val>
                                        </p:tav>
                                      </p:tavLst>
                                    </p:anim>
                                    <p:animEffect transition="in" filter="wipe(right)" prLst="gradientSize: 0.1">
                                      <p:cBhvr>
                                        <p:cTn id="52" dur="1000"/>
                                        <p:tgtEl>
                                          <p:spTgt spid="13517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0" presetClass="entr" presetSubtype="0" fill="hold" grpId="0" nodeType="clickEffect">
                                  <p:stCondLst>
                                    <p:cond delay="0"/>
                                  </p:stCondLst>
                                  <p:childTnLst>
                                    <p:set>
                                      <p:cBhvr>
                                        <p:cTn id="56" dur="1" fill="hold">
                                          <p:stCondLst>
                                            <p:cond delay="0"/>
                                          </p:stCondLst>
                                        </p:cTn>
                                        <p:tgtEl>
                                          <p:spTgt spid="135178"/>
                                        </p:tgtEl>
                                        <p:attrNameLst>
                                          <p:attrName>style.visibility</p:attrName>
                                        </p:attrNameLst>
                                      </p:cBhvr>
                                      <p:to>
                                        <p:strVal val="visible"/>
                                      </p:to>
                                    </p:set>
                                    <p:animEffect transition="in" filter="wedge">
                                      <p:cBhvr>
                                        <p:cTn id="57" dur="2000"/>
                                        <p:tgtEl>
                                          <p:spTgt spid="13517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0" presetClass="entr" presetSubtype="0" fill="hold" grpId="0" nodeType="clickEffect">
                                  <p:stCondLst>
                                    <p:cond delay="0"/>
                                  </p:stCondLst>
                                  <p:childTnLst>
                                    <p:set>
                                      <p:cBhvr>
                                        <p:cTn id="61" dur="1" fill="hold">
                                          <p:stCondLst>
                                            <p:cond delay="0"/>
                                          </p:stCondLst>
                                        </p:cTn>
                                        <p:tgtEl>
                                          <p:spTgt spid="135179"/>
                                        </p:tgtEl>
                                        <p:attrNameLst>
                                          <p:attrName>style.visibility</p:attrName>
                                        </p:attrNameLst>
                                      </p:cBhvr>
                                      <p:to>
                                        <p:strVal val="visible"/>
                                      </p:to>
                                    </p:set>
                                    <p:animEffect transition="in" filter="wedge">
                                      <p:cBhvr>
                                        <p:cTn id="62" dur="2000"/>
                                        <p:tgtEl>
                                          <p:spTgt spid="13517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1" presetClass="entr" presetSubtype="4" fill="hold" grpId="0" nodeType="clickEffect">
                                  <p:stCondLst>
                                    <p:cond delay="0"/>
                                  </p:stCondLst>
                                  <p:childTnLst>
                                    <p:set>
                                      <p:cBhvr>
                                        <p:cTn id="66" dur="1" fill="hold">
                                          <p:stCondLst>
                                            <p:cond delay="0"/>
                                          </p:stCondLst>
                                        </p:cTn>
                                        <p:tgtEl>
                                          <p:spTgt spid="135180"/>
                                        </p:tgtEl>
                                        <p:attrNameLst>
                                          <p:attrName>style.visibility</p:attrName>
                                        </p:attrNameLst>
                                      </p:cBhvr>
                                      <p:to>
                                        <p:strVal val="visible"/>
                                      </p:to>
                                    </p:set>
                                    <p:animEffect transition="in" filter="wheel(4)">
                                      <p:cBhvr>
                                        <p:cTn id="67" dur="2000"/>
                                        <p:tgtEl>
                                          <p:spTgt spid="13518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0" presetClass="entr" presetSubtype="0" fill="hold" grpId="0" nodeType="clickEffect">
                                  <p:stCondLst>
                                    <p:cond delay="0"/>
                                  </p:stCondLst>
                                  <p:childTnLst>
                                    <p:set>
                                      <p:cBhvr>
                                        <p:cTn id="71" dur="1" fill="hold">
                                          <p:stCondLst>
                                            <p:cond delay="0"/>
                                          </p:stCondLst>
                                        </p:cTn>
                                        <p:tgtEl>
                                          <p:spTgt spid="135181"/>
                                        </p:tgtEl>
                                        <p:attrNameLst>
                                          <p:attrName>style.visibility</p:attrName>
                                        </p:attrNameLst>
                                      </p:cBhvr>
                                      <p:to>
                                        <p:strVal val="visible"/>
                                      </p:to>
                                    </p:set>
                                    <p:animEffect transition="in" filter="wedge">
                                      <p:cBhvr>
                                        <p:cTn id="72" dur="2000"/>
                                        <p:tgtEl>
                                          <p:spTgt spid="135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p:bldP spid="135171" grpId="0"/>
      <p:bldP spid="135172" grpId="0"/>
      <p:bldP spid="135173" grpId="0"/>
      <p:bldP spid="135174" grpId="0"/>
      <p:bldP spid="135175" grpId="0"/>
      <p:bldP spid="135176" grpId="0"/>
      <p:bldP spid="135177" grpId="0"/>
      <p:bldP spid="135178" grpId="0"/>
      <p:bldP spid="135179" grpId="0"/>
      <p:bldP spid="135180" grpId="0"/>
      <p:bldP spid="135181" grpId="0"/>
    </p:bld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250</a:t>
            </a:fld>
            <a:endParaRPr lang="en-US" altLang="id-ID"/>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3553" name="Picture 1" descr="8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4653" y="319600"/>
            <a:ext cx="3733800" cy="546702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600200" y="5945143"/>
            <a:ext cx="6629400"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err="1" smtClean="0">
                <a:ln>
                  <a:noFill/>
                </a:ln>
                <a:solidFill>
                  <a:schemeClr val="tx1"/>
                </a:solidFill>
                <a:effectLst/>
                <a:latin typeface="Tempus Sans ITC" panose="04020404030D07020202" pitchFamily="82" charset="0"/>
                <a:cs typeface="Times New Roman" panose="02020603050405020304" pitchFamily="18" charset="0"/>
              </a:rPr>
              <a:t>Gambar</a:t>
            </a:r>
            <a:r>
              <a:rPr kumimoji="0" lang="en-US" altLang="en-US" sz="1800" b="0" i="0" u="none" strike="noStrike" cap="none" normalizeH="0" baseline="0" dirty="0" smtClean="0">
                <a:ln>
                  <a:noFill/>
                </a:ln>
                <a:solidFill>
                  <a:schemeClr val="tx1"/>
                </a:solidFill>
                <a:effectLst/>
                <a:latin typeface="Tempus Sans ITC" panose="04020404030D07020202" pitchFamily="82" charset="0"/>
                <a:cs typeface="Times New Roman" panose="02020603050405020304" pitchFamily="18" charset="0"/>
              </a:rPr>
              <a:t> 8-22: </a:t>
            </a:r>
            <a:r>
              <a:rPr kumimoji="0" lang="en-US" altLang="en-US" sz="1800" b="0" i="0" u="none" strike="noStrike" cap="none" normalizeH="0" baseline="0" dirty="0" err="1" smtClean="0">
                <a:ln>
                  <a:noFill/>
                </a:ln>
                <a:solidFill>
                  <a:schemeClr val="tx1"/>
                </a:solidFill>
                <a:effectLst/>
                <a:latin typeface="Tempus Sans ITC" panose="04020404030D07020202" pitchFamily="82" charset="0"/>
                <a:cs typeface="Times New Roman" panose="02020603050405020304" pitchFamily="18" charset="0"/>
              </a:rPr>
              <a:t>Proteksi</a:t>
            </a:r>
            <a:r>
              <a:rPr kumimoji="0" lang="en-US" altLang="en-US" sz="1800" b="0" i="0" u="none" strike="noStrike" cap="none" normalizeH="0" baseline="0" dirty="0" smtClean="0">
                <a:ln>
                  <a:noFill/>
                </a:ln>
                <a:solidFill>
                  <a:schemeClr val="tx1"/>
                </a:solidFill>
                <a:effectLst/>
                <a:latin typeface="Tempus Sans ITC" panose="04020404030D07020202" pitchFamily="82"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empus Sans ITC" panose="04020404030D07020202" pitchFamily="82" charset="0"/>
                <a:cs typeface="Times New Roman" panose="02020603050405020304" pitchFamily="18" charset="0"/>
              </a:rPr>
              <a:t>Transformator</a:t>
            </a:r>
            <a:r>
              <a:rPr kumimoji="0" lang="en-US" altLang="en-US" sz="1800" b="0" i="0" u="none" strike="noStrike" cap="none" normalizeH="0" baseline="0" dirty="0" smtClean="0">
                <a:ln>
                  <a:noFill/>
                </a:ln>
                <a:solidFill>
                  <a:schemeClr val="tx1"/>
                </a:solidFill>
                <a:effectLst/>
                <a:latin typeface="Tempus Sans ITC" panose="04020404030D07020202" pitchFamily="82"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empus Sans ITC" panose="04020404030D07020202" pitchFamily="82" charset="0"/>
                <a:cs typeface="Times New Roman" panose="02020603050405020304" pitchFamily="18" charset="0"/>
              </a:rPr>
              <a:t>tanpa</a:t>
            </a:r>
            <a:r>
              <a:rPr kumimoji="0" lang="en-US" altLang="en-US" sz="1800" b="0" i="0" u="none" strike="noStrike" cap="none" normalizeH="0" baseline="0" dirty="0" smtClean="0">
                <a:ln>
                  <a:noFill/>
                </a:ln>
                <a:solidFill>
                  <a:schemeClr val="tx1"/>
                </a:solidFill>
                <a:effectLst/>
                <a:latin typeface="Tempus Sans ITC" panose="04020404030D07020202" pitchFamily="82"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empus Sans ITC" panose="04020404030D07020202" pitchFamily="82" charset="0"/>
                <a:cs typeface="Times New Roman" panose="02020603050405020304" pitchFamily="18" charset="0"/>
              </a:rPr>
              <a:t>Pemutus</a:t>
            </a:r>
            <a:r>
              <a:rPr kumimoji="0" lang="en-US" altLang="en-US" sz="1800" b="0" i="0" u="none" strike="noStrike" cap="none" normalizeH="0" baseline="0" dirty="0" smtClean="0">
                <a:ln>
                  <a:noFill/>
                </a:ln>
                <a:solidFill>
                  <a:schemeClr val="tx1"/>
                </a:solidFill>
                <a:effectLst/>
                <a:latin typeface="Tempus Sans ITC" panose="04020404030D07020202" pitchFamily="82" charset="0"/>
                <a:cs typeface="Times New Roman" panose="02020603050405020304" pitchFamily="18" charset="0"/>
              </a:rPr>
              <a:t> Tenaga </a:t>
            </a:r>
            <a:r>
              <a:rPr kumimoji="0" lang="en-US" altLang="en-US" sz="1800" b="0" i="0" u="none" strike="noStrike" cap="none" normalizeH="0" baseline="0" dirty="0" err="1" smtClean="0">
                <a:ln>
                  <a:noFill/>
                </a:ln>
                <a:solidFill>
                  <a:schemeClr val="tx1"/>
                </a:solidFill>
                <a:effectLst/>
                <a:latin typeface="Tempus Sans ITC" panose="04020404030D07020202" pitchFamily="82" charset="0"/>
                <a:cs typeface="Times New Roman" panose="02020603050405020304" pitchFamily="18" charset="0"/>
              </a:rPr>
              <a:t>disisi</a:t>
            </a:r>
            <a:r>
              <a:rPr kumimoji="0" lang="en-US" altLang="en-US" sz="1800" b="0" i="0" u="none" strike="noStrike" cap="none" normalizeH="0" baseline="0" dirty="0" smtClean="0">
                <a:ln>
                  <a:noFill/>
                </a:ln>
                <a:solidFill>
                  <a:schemeClr val="tx1"/>
                </a:solidFill>
                <a:effectLst/>
                <a:latin typeface="Tempus Sans ITC" panose="04020404030D07020202" pitchFamily="82" charset="0"/>
                <a:cs typeface="Times New Roman" panose="02020603050405020304" pitchFamily="18" charset="0"/>
              </a:rPr>
              <a:t> primer</a:t>
            </a:r>
            <a:endParaRPr kumimoji="0" lang="en-US" altLang="en-US"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7585051"/>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251</a:t>
            </a:fld>
            <a:endParaRPr lang="en-US" altLang="id-ID"/>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4577" name="Picture 1" descr="8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57476"/>
            <a:ext cx="7239000" cy="538203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600200" y="6245225"/>
            <a:ext cx="6675225"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err="1" smtClean="0">
                <a:ln>
                  <a:noFill/>
                </a:ln>
                <a:solidFill>
                  <a:schemeClr val="tx1"/>
                </a:solidFill>
                <a:effectLst/>
                <a:latin typeface="Tempus Sans ITC" panose="04020404030D07020202" pitchFamily="82" charset="0"/>
                <a:cs typeface="Times New Roman" panose="02020603050405020304" pitchFamily="18" charset="0"/>
              </a:rPr>
              <a:t>Gambar</a:t>
            </a:r>
            <a:r>
              <a:rPr kumimoji="0" lang="en-US" altLang="en-US" sz="1600" b="0" i="0" u="none" strike="noStrike" cap="none" normalizeH="0" baseline="0" dirty="0" smtClean="0">
                <a:ln>
                  <a:noFill/>
                </a:ln>
                <a:solidFill>
                  <a:schemeClr val="tx1"/>
                </a:solidFill>
                <a:effectLst/>
                <a:latin typeface="Tempus Sans ITC" panose="04020404030D07020202" pitchFamily="82" charset="0"/>
                <a:cs typeface="Times New Roman" panose="02020603050405020304" pitchFamily="18" charset="0"/>
              </a:rPr>
              <a:t> 8-23: </a:t>
            </a:r>
            <a:r>
              <a:rPr kumimoji="0" lang="en-US" altLang="en-US" sz="1600" b="0" i="0" u="none" strike="noStrike" cap="none" normalizeH="0" baseline="0" dirty="0" err="1" smtClean="0">
                <a:ln>
                  <a:noFill/>
                </a:ln>
                <a:solidFill>
                  <a:schemeClr val="tx1"/>
                </a:solidFill>
                <a:effectLst/>
                <a:latin typeface="Tempus Sans ITC" panose="04020404030D07020202" pitchFamily="82" charset="0"/>
                <a:cs typeface="Times New Roman" panose="02020603050405020304" pitchFamily="18" charset="0"/>
              </a:rPr>
              <a:t>Proteksi</a:t>
            </a:r>
            <a:r>
              <a:rPr kumimoji="0" lang="en-US" altLang="en-US" sz="1600" b="0" i="0" u="none" strike="noStrike" cap="none" normalizeH="0" baseline="0" dirty="0" smtClean="0">
                <a:ln>
                  <a:noFill/>
                </a:ln>
                <a:solidFill>
                  <a:schemeClr val="tx1"/>
                </a:solidFill>
                <a:effectLst/>
                <a:latin typeface="Tempus Sans ITC" panose="04020404030D07020202" pitchFamily="82"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Tempus Sans ITC" panose="04020404030D07020202" pitchFamily="82" charset="0"/>
                <a:cs typeface="Times New Roman" panose="02020603050405020304" pitchFamily="18" charset="0"/>
              </a:rPr>
              <a:t>Transformator</a:t>
            </a:r>
            <a:r>
              <a:rPr kumimoji="0" lang="en-US" altLang="en-US" sz="1600" b="0" i="0" u="none" strike="noStrike" cap="none" normalizeH="0" baseline="0" dirty="0" smtClean="0">
                <a:ln>
                  <a:noFill/>
                </a:ln>
                <a:solidFill>
                  <a:schemeClr val="tx1"/>
                </a:solidFill>
                <a:effectLst/>
                <a:latin typeface="Tempus Sans ITC" panose="04020404030D07020202" pitchFamily="82"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Tempus Sans ITC" panose="04020404030D07020202" pitchFamily="82" charset="0"/>
                <a:cs typeface="Times New Roman" panose="02020603050405020304" pitchFamily="18" charset="0"/>
              </a:rPr>
              <a:t>dengan</a:t>
            </a:r>
            <a:r>
              <a:rPr kumimoji="0" lang="en-US" altLang="en-US" sz="1600" b="0" i="0" u="none" strike="noStrike" cap="none" normalizeH="0" baseline="0" dirty="0" smtClean="0">
                <a:ln>
                  <a:noFill/>
                </a:ln>
                <a:solidFill>
                  <a:schemeClr val="tx1"/>
                </a:solidFill>
                <a:effectLst/>
                <a:latin typeface="Tempus Sans ITC" panose="04020404030D07020202" pitchFamily="82"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Tempus Sans ITC" panose="04020404030D07020202" pitchFamily="82" charset="0"/>
                <a:cs typeface="Times New Roman" panose="02020603050405020304" pitchFamily="18" charset="0"/>
              </a:rPr>
              <a:t>Pemutus</a:t>
            </a:r>
            <a:r>
              <a:rPr kumimoji="0" lang="en-US" altLang="en-US" sz="1600" b="0" i="0" u="none" strike="noStrike" cap="none" normalizeH="0" baseline="0" dirty="0" smtClean="0">
                <a:ln>
                  <a:noFill/>
                </a:ln>
                <a:solidFill>
                  <a:schemeClr val="tx1"/>
                </a:solidFill>
                <a:effectLst/>
                <a:latin typeface="Tempus Sans ITC" panose="04020404030D07020202" pitchFamily="82" charset="0"/>
                <a:cs typeface="Times New Roman" panose="02020603050405020304" pitchFamily="18" charset="0"/>
              </a:rPr>
              <a:t> Tenaga </a:t>
            </a:r>
            <a:r>
              <a:rPr kumimoji="0" lang="en-US" altLang="en-US" sz="1600" b="0" i="0" u="none" strike="noStrike" cap="none" normalizeH="0" baseline="0" dirty="0" err="1" smtClean="0">
                <a:ln>
                  <a:noFill/>
                </a:ln>
                <a:solidFill>
                  <a:schemeClr val="tx1"/>
                </a:solidFill>
                <a:effectLst/>
                <a:latin typeface="Tempus Sans ITC" panose="04020404030D07020202" pitchFamily="82" charset="0"/>
                <a:cs typeface="Times New Roman" panose="02020603050405020304" pitchFamily="18" charset="0"/>
              </a:rPr>
              <a:t>disisi</a:t>
            </a:r>
            <a:r>
              <a:rPr kumimoji="0" lang="en-US" altLang="en-US" sz="1600" b="0" i="0" u="none" strike="noStrike" cap="none" normalizeH="0" baseline="0" dirty="0" smtClean="0">
                <a:ln>
                  <a:noFill/>
                </a:ln>
                <a:solidFill>
                  <a:schemeClr val="tx1"/>
                </a:solidFill>
                <a:effectLst/>
                <a:latin typeface="Tempus Sans ITC" panose="04020404030D07020202" pitchFamily="82" charset="0"/>
                <a:cs typeface="Times New Roman" panose="02020603050405020304" pitchFamily="18" charset="0"/>
              </a:rPr>
              <a:t> primer</a:t>
            </a:r>
            <a:endPar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0886819"/>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252</a:t>
            </a:fld>
            <a:endParaRPr lang="en-US" altLang="id-ID"/>
          </a:p>
        </p:txBody>
      </p:sp>
      <p:sp>
        <p:nvSpPr>
          <p:cNvPr id="2" name="Rectangle 1"/>
          <p:cNvSpPr/>
          <p:nvPr/>
        </p:nvSpPr>
        <p:spPr>
          <a:xfrm>
            <a:off x="304800" y="228600"/>
            <a:ext cx="4572000" cy="400110"/>
          </a:xfrm>
          <a:prstGeom prst="rect">
            <a:avLst/>
          </a:prstGeom>
        </p:spPr>
        <p:txBody>
          <a:bodyPr>
            <a:spAutoFit/>
          </a:bodyPr>
          <a:lstStyle/>
          <a:p>
            <a:pPr algn="just">
              <a:spcAft>
                <a:spcPts val="0"/>
              </a:spcAft>
            </a:pPr>
            <a:r>
              <a:rPr lang="fi-FI" b="1" dirty="0" smtClean="0">
                <a:latin typeface="Tempus Sans ITC" panose="04020404030D07020202" pitchFamily="82" charset="0"/>
                <a:ea typeface="Times New Roman" panose="02020603050405020304" pitchFamily="18" charset="0"/>
              </a:rPr>
              <a:t>8. 24. 2  Unit transformator paralel </a:t>
            </a:r>
            <a:endParaRPr lang="en-US" b="1"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483669" y="628710"/>
            <a:ext cx="8229600" cy="2062103"/>
          </a:xfrm>
          <a:prstGeom prst="rect">
            <a:avLst/>
          </a:prstGeom>
        </p:spPr>
        <p:txBody>
          <a:bodyPr wrap="square">
            <a:spAutoFit/>
          </a:bodyPr>
          <a:lstStyle/>
          <a:p>
            <a:pPr algn="just">
              <a:spcAft>
                <a:spcPts val="0"/>
              </a:spcAft>
            </a:pPr>
            <a:r>
              <a:rPr lang="fi-FI" sz="1600" dirty="0" smtClean="0">
                <a:latin typeface="Tempus Sans ITC" panose="04020404030D07020202" pitchFamily="82" charset="0"/>
                <a:ea typeface="Times New Roman" panose="02020603050405020304" pitchFamily="18" charset="0"/>
              </a:rPr>
              <a:t>Proteksi untuk bank transformator dimana sisi sekundernya dihubungkan bersama melalui sebuah tie bus, diberikan dalam gambar 8-24. Pengaturan yang ditunjukkan pada gambar ini adalah pengaturan yang digunakan  pada sistem besar atau gardu beban kritis, khususnya untuk industri. Beban disuplai dari bus-bus yang terpisah yang dihubungkan bersama oleh sebuah ‘bus time breaker’ (52T) yang mungkin dioperasikan NC atau NO. Bila dioperasikan NO, maka digunakan proteksi gambar 8-22 atau 8-23. Apabila dioperasikan dengan 52T NC, proteksi gambar 8-22 dan 8-23 dapat digunakan dengan memodifikasi sisi sekunder seperti ditunjukkan pada gambar 8-24b atau c. </a:t>
            </a:r>
            <a:endParaRPr lang="en-US" sz="1600" b="1"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483669" y="2690813"/>
            <a:ext cx="7924800" cy="3539430"/>
          </a:xfrm>
          <a:prstGeom prst="rect">
            <a:avLst/>
          </a:prstGeom>
        </p:spPr>
        <p:txBody>
          <a:bodyPr wrap="square">
            <a:spAutoFit/>
          </a:bodyPr>
          <a:lstStyle/>
          <a:p>
            <a:pPr algn="just">
              <a:spcAft>
                <a:spcPts val="0"/>
              </a:spcAft>
            </a:pPr>
            <a:r>
              <a:rPr lang="en-US" sz="1600" dirty="0" err="1" smtClean="0">
                <a:latin typeface="Tempus Sans ITC" panose="04020404030D07020202" pitchFamily="82" charset="0"/>
                <a:ea typeface="Times New Roman" panose="02020603050405020304" pitchFamily="18" charset="0"/>
              </a:rPr>
              <a:t>Dengan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penutupan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pemutus</a:t>
            </a:r>
            <a:r>
              <a:rPr lang="en-US" sz="1600" dirty="0" smtClean="0">
                <a:latin typeface="Tempus Sans ITC" panose="04020404030D07020202" pitchFamily="82" charset="0"/>
                <a:ea typeface="Times New Roman" panose="02020603050405020304" pitchFamily="18" charset="0"/>
              </a:rPr>
              <a:t> tie bus, </a:t>
            </a:r>
            <a:r>
              <a:rPr lang="en-US" sz="1600" dirty="0" err="1" smtClean="0">
                <a:latin typeface="Tempus Sans ITC" panose="04020404030D07020202" pitchFamily="82" charset="0"/>
                <a:ea typeface="Times New Roman" panose="02020603050405020304" pitchFamily="18" charset="0"/>
              </a:rPr>
              <a:t>dimungkinkan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untuk</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mengalihkan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aliran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daya</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antara</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kedua</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sumber</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Untuk</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kasusu</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ini</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arus</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mengalir</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dari</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satu</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sumber</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melalui</a:t>
            </a:r>
            <a:r>
              <a:rPr lang="en-US" sz="1600" dirty="0" smtClean="0">
                <a:latin typeface="Tempus Sans ITC" panose="04020404030D07020202" pitchFamily="82" charset="0"/>
                <a:ea typeface="Times New Roman" panose="02020603050405020304" pitchFamily="18" charset="0"/>
              </a:rPr>
              <a:t> transfer bus </a:t>
            </a:r>
            <a:r>
              <a:rPr lang="en-US" sz="1600" dirty="0" err="1" smtClean="0">
                <a:latin typeface="Tempus Sans ITC" panose="04020404030D07020202" pitchFamily="82" charset="0"/>
                <a:ea typeface="Times New Roman" panose="02020603050405020304" pitchFamily="18" charset="0"/>
              </a:rPr>
              <a:t>sekunder</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dan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kembali</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melalui</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transformator</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kedua</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menuju</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sumber</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sekunder</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Umumnya</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hal</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ini</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tidak</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diinginkan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atau</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diizinkan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Untuk</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menghindari</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operasi</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seperti</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ini</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rele</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arus</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lebih</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waktu</a:t>
            </a:r>
            <a:r>
              <a:rPr lang="en-US" sz="1600" dirty="0" smtClean="0">
                <a:latin typeface="Tempus Sans ITC" panose="04020404030D07020202" pitchFamily="82" charset="0"/>
                <a:ea typeface="Times New Roman" panose="02020603050405020304" pitchFamily="18" charset="0"/>
              </a:rPr>
              <a:t> - </a:t>
            </a:r>
            <a:r>
              <a:rPr lang="en-US" sz="1600" dirty="0" err="1" smtClean="0">
                <a:latin typeface="Tempus Sans ITC" panose="04020404030D07020202" pitchFamily="82" charset="0"/>
                <a:ea typeface="Times New Roman" panose="02020603050405020304" pitchFamily="18" charset="0"/>
              </a:rPr>
              <a:t>arah</a:t>
            </a:r>
            <a:r>
              <a:rPr lang="en-US" sz="1600" dirty="0" smtClean="0">
                <a:latin typeface="Tempus Sans ITC" panose="04020404030D07020202" pitchFamily="82" charset="0"/>
                <a:ea typeface="Times New Roman" panose="02020603050405020304" pitchFamily="18" charset="0"/>
              </a:rPr>
              <a:t> (67, 67N) </a:t>
            </a:r>
            <a:r>
              <a:rPr lang="en-US" sz="1600" dirty="0" err="1" smtClean="0">
                <a:latin typeface="Tempus Sans ITC" panose="04020404030D07020202" pitchFamily="82" charset="0"/>
                <a:ea typeface="Times New Roman" panose="02020603050405020304" pitchFamily="18" charset="0"/>
              </a:rPr>
              <a:t>digunakan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pada</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masing-masing</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transformator</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Hubungan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garis</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tunggal</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diperlihatkan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pada</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gambar</a:t>
            </a:r>
            <a:r>
              <a:rPr lang="en-US" sz="1600" dirty="0" smtClean="0">
                <a:latin typeface="Tempus Sans ITC" panose="04020404030D07020202" pitchFamily="82" charset="0"/>
                <a:ea typeface="Times New Roman" panose="02020603050405020304" pitchFamily="18" charset="0"/>
              </a:rPr>
              <a:t> 8-24b </a:t>
            </a:r>
            <a:r>
              <a:rPr lang="en-US" sz="1600" dirty="0" err="1" smtClean="0">
                <a:latin typeface="Tempus Sans ITC" panose="04020404030D07020202" pitchFamily="82" charset="0"/>
                <a:ea typeface="Times New Roman" panose="02020603050405020304" pitchFamily="18" charset="0"/>
              </a:rPr>
              <a:t>dan</a:t>
            </a:r>
            <a:r>
              <a:rPr lang="en-US" sz="1600" dirty="0" smtClean="0">
                <a:latin typeface="Tempus Sans ITC" panose="04020404030D07020202" pitchFamily="82" charset="0"/>
                <a:ea typeface="Times New Roman" panose="02020603050405020304" pitchFamily="18" charset="0"/>
              </a:rPr>
              <a:t> c, diagram </a:t>
            </a:r>
            <a:r>
              <a:rPr lang="en-US" sz="1600" dirty="0" err="1" smtClean="0">
                <a:latin typeface="Tempus Sans ITC" panose="04020404030D07020202" pitchFamily="82" charset="0"/>
                <a:ea typeface="Times New Roman" panose="02020603050405020304" pitchFamily="18" charset="0"/>
              </a:rPr>
              <a:t>tiga</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kawat</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ditunjukkan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pada</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gambar</a:t>
            </a:r>
            <a:r>
              <a:rPr lang="en-US" sz="1600" dirty="0" smtClean="0">
                <a:latin typeface="Tempus Sans ITC" panose="04020404030D07020202" pitchFamily="82" charset="0"/>
                <a:ea typeface="Times New Roman" panose="02020603050405020304" pitchFamily="18" charset="0"/>
              </a:rPr>
              <a:t> 8-25. </a:t>
            </a:r>
            <a:r>
              <a:rPr lang="en-US" sz="1600" dirty="0" err="1" smtClean="0">
                <a:latin typeface="Tempus Sans ITC" panose="04020404030D07020202" pitchFamily="82" charset="0"/>
                <a:ea typeface="Times New Roman" panose="02020603050405020304" pitchFamily="18" charset="0"/>
              </a:rPr>
              <a:t>Rele</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hanya</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beroperasi</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bila</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arus</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gangguan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mengalir</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menuju</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transformator</a:t>
            </a:r>
            <a:r>
              <a:rPr lang="en-US" sz="1600" dirty="0" smtClean="0">
                <a:latin typeface="Tempus Sans ITC" panose="04020404030D07020202" pitchFamily="82" charset="0"/>
                <a:ea typeface="Times New Roman" panose="02020603050405020304" pitchFamily="18" charset="0"/>
              </a:rPr>
              <a:t> , </a:t>
            </a:r>
            <a:r>
              <a:rPr lang="en-US" sz="1600" dirty="0" err="1" smtClean="0">
                <a:latin typeface="Tempus Sans ITC" panose="04020404030D07020202" pitchFamily="82" charset="0"/>
                <a:ea typeface="Times New Roman" panose="02020603050405020304" pitchFamily="18" charset="0"/>
              </a:rPr>
              <a:t>dan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terjadi</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pemutusan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pemutus</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sekunder</a:t>
            </a:r>
            <a:r>
              <a:rPr lang="en-US" sz="1600" dirty="0" smtClean="0">
                <a:latin typeface="Tempus Sans ITC" panose="04020404030D07020202" pitchFamily="82" charset="0"/>
                <a:ea typeface="Times New Roman" panose="02020603050405020304" pitchFamily="18" charset="0"/>
              </a:rPr>
              <a:t> (52-1 </a:t>
            </a:r>
            <a:r>
              <a:rPr lang="en-US" sz="1600" dirty="0" err="1" smtClean="0">
                <a:latin typeface="Tempus Sans ITC" panose="04020404030D07020202" pitchFamily="82" charset="0"/>
                <a:ea typeface="Times New Roman" panose="02020603050405020304" pitchFamily="18" charset="0"/>
              </a:rPr>
              <a:t>atau</a:t>
            </a:r>
            <a:r>
              <a:rPr lang="en-US" sz="1600" dirty="0" smtClean="0">
                <a:latin typeface="Tempus Sans ITC" panose="04020404030D07020202" pitchFamily="82" charset="0"/>
                <a:ea typeface="Times New Roman" panose="02020603050405020304" pitchFamily="18" charset="0"/>
              </a:rPr>
              <a:t> 52-2). Hal </a:t>
            </a:r>
            <a:r>
              <a:rPr lang="en-US" sz="1600" dirty="0" err="1" smtClean="0">
                <a:latin typeface="Tempus Sans ITC" panose="04020404030D07020202" pitchFamily="82" charset="0"/>
                <a:ea typeface="Times New Roman" panose="02020603050405020304" pitchFamily="18" charset="0"/>
              </a:rPr>
              <a:t>ini</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juga</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penting</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untuk</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memisahkan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sumber</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gangguan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sekunder</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untuk</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gangguan</a:t>
            </a:r>
            <a:r>
              <a:rPr lang="en-US" sz="1600" dirty="0" smtClean="0">
                <a:latin typeface="Tempus Sans ITC" panose="04020404030D07020202" pitchFamily="82" charset="0"/>
                <a:ea typeface="Times New Roman" panose="02020603050405020304" pitchFamily="18" charset="0"/>
              </a:rPr>
              <a:t> yang </a:t>
            </a:r>
            <a:r>
              <a:rPr lang="en-US" sz="1600" dirty="0" err="1" smtClean="0">
                <a:latin typeface="Tempus Sans ITC" panose="04020404030D07020202" pitchFamily="82" charset="0"/>
                <a:ea typeface="Times New Roman" panose="02020603050405020304" pitchFamily="18" charset="0"/>
              </a:rPr>
              <a:t>terjadi</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pada</a:t>
            </a:r>
            <a:r>
              <a:rPr lang="en-US" sz="1600" dirty="0" smtClean="0">
                <a:latin typeface="Tempus Sans ITC" panose="04020404030D07020202" pitchFamily="82" charset="0"/>
                <a:ea typeface="Times New Roman" panose="02020603050405020304" pitchFamily="18" charset="0"/>
              </a:rPr>
              <a:t> bank </a:t>
            </a:r>
            <a:r>
              <a:rPr lang="en-US" sz="1600" dirty="0" err="1" smtClean="0">
                <a:latin typeface="Tempus Sans ITC" panose="04020404030D07020202" pitchFamily="82" charset="0"/>
                <a:ea typeface="Times New Roman" panose="02020603050405020304" pitchFamily="18" charset="0"/>
              </a:rPr>
              <a:t>transformator</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Rele</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fasa</a:t>
            </a:r>
            <a:r>
              <a:rPr lang="en-US" sz="1600" dirty="0" smtClean="0">
                <a:latin typeface="Tempus Sans ITC" panose="04020404030D07020202" pitchFamily="82" charset="0"/>
                <a:ea typeface="Times New Roman" panose="02020603050405020304" pitchFamily="18" charset="0"/>
              </a:rPr>
              <a:t> (67) </a:t>
            </a:r>
            <a:r>
              <a:rPr lang="en-US" sz="1600" dirty="0" err="1" smtClean="0">
                <a:latin typeface="Tempus Sans ITC" panose="04020404030D07020202" pitchFamily="82" charset="0"/>
                <a:ea typeface="Times New Roman" panose="02020603050405020304" pitchFamily="18" charset="0"/>
              </a:rPr>
              <a:t>dapat</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diseting</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pada</a:t>
            </a:r>
            <a:r>
              <a:rPr lang="en-US" sz="1600" dirty="0" smtClean="0">
                <a:latin typeface="Tempus Sans ITC" panose="04020404030D07020202" pitchFamily="82" charset="0"/>
                <a:ea typeface="Times New Roman" panose="02020603050405020304" pitchFamily="18" charset="0"/>
              </a:rPr>
              <a:t> tap </a:t>
            </a:r>
            <a:r>
              <a:rPr lang="en-US" sz="1600" dirty="0" err="1" smtClean="0">
                <a:latin typeface="Tempus Sans ITC" panose="04020404030D07020202" pitchFamily="82" charset="0"/>
                <a:ea typeface="Times New Roman" panose="02020603050405020304" pitchFamily="18" charset="0"/>
              </a:rPr>
              <a:t>rendah</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atau</a:t>
            </a:r>
            <a:r>
              <a:rPr lang="en-US" sz="1600" dirty="0" smtClean="0">
                <a:latin typeface="Tempus Sans ITC" panose="04020404030D07020202" pitchFamily="82" charset="0"/>
                <a:ea typeface="Times New Roman" panose="02020603050405020304" pitchFamily="18" charset="0"/>
              </a:rPr>
              <a:t> minimum. </a:t>
            </a:r>
            <a:r>
              <a:rPr lang="en-US" sz="1600" dirty="0" err="1" smtClean="0">
                <a:latin typeface="Tempus Sans ITC" panose="04020404030D07020202" pitchFamily="82" charset="0"/>
                <a:ea typeface="Times New Roman" panose="02020603050405020304" pitchFamily="18" charset="0"/>
              </a:rPr>
              <a:t>Arus</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beban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mengalir</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melalui</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rele</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namun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bukan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dalam</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arah</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operasi</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rele</a:t>
            </a:r>
            <a:r>
              <a:rPr lang="en-US" sz="1600" dirty="0" smtClean="0">
                <a:latin typeface="Tempus Sans ITC" panose="04020404030D07020202" pitchFamily="82" charset="0"/>
                <a:ea typeface="Times New Roman" panose="02020603050405020304" pitchFamily="18" charset="0"/>
              </a:rPr>
              <a:t>. Rating tap </a:t>
            </a:r>
            <a:r>
              <a:rPr lang="en-US" sz="1600" dirty="0" err="1" smtClean="0">
                <a:latin typeface="Tempus Sans ITC" panose="04020404030D07020202" pitchFamily="82" charset="0"/>
                <a:ea typeface="Times New Roman" panose="02020603050405020304" pitchFamily="18" charset="0"/>
              </a:rPr>
              <a:t>rendah</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kontinyu</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tidak</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boleh</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dilebihi</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oleh</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arus</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beban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maksimum</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Seting</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waktu</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rele</a:t>
            </a:r>
            <a:r>
              <a:rPr lang="en-US" sz="1600" dirty="0" smtClean="0">
                <a:latin typeface="Tempus Sans ITC" panose="04020404030D07020202" pitchFamily="82" charset="0"/>
                <a:ea typeface="Times New Roman" panose="02020603050405020304" pitchFamily="18" charset="0"/>
              </a:rPr>
              <a:t> 67 </a:t>
            </a:r>
            <a:r>
              <a:rPr lang="en-US" sz="1600" dirty="0" err="1" smtClean="0">
                <a:latin typeface="Tempus Sans ITC" panose="04020404030D07020202" pitchFamily="82" charset="0"/>
                <a:ea typeface="Times New Roman" panose="02020603050405020304" pitchFamily="18" charset="0"/>
              </a:rPr>
              <a:t>harus</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dikoordinasikan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dengan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proteksi</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pada</a:t>
            </a:r>
            <a:r>
              <a:rPr lang="en-US" sz="1600" dirty="0" smtClean="0">
                <a:latin typeface="Tempus Sans ITC" panose="04020404030D07020202" pitchFamily="82" charset="0"/>
                <a:ea typeface="Times New Roman" panose="02020603050405020304" pitchFamily="18" charset="0"/>
              </a:rPr>
              <a:t> primer </a:t>
            </a:r>
            <a:r>
              <a:rPr lang="en-US" sz="1600" dirty="0" err="1" smtClean="0">
                <a:latin typeface="Tempus Sans ITC" panose="04020404030D07020202" pitchFamily="82" charset="0"/>
                <a:ea typeface="Times New Roman" panose="02020603050405020304" pitchFamily="18" charset="0"/>
              </a:rPr>
              <a:t>transformator</a:t>
            </a:r>
            <a:r>
              <a:rPr lang="en-US" sz="1600" dirty="0" smtClean="0">
                <a:latin typeface="Tempus Sans ITC" panose="04020404030D07020202" pitchFamily="82" charset="0"/>
                <a:ea typeface="Times New Roman" panose="02020603050405020304" pitchFamily="18" charset="0"/>
              </a:rPr>
              <a:t> . </a:t>
            </a:r>
            <a:r>
              <a:rPr lang="en-US" sz="1600" dirty="0" err="1" smtClean="0">
                <a:latin typeface="Tempus Sans ITC" panose="04020404030D07020202" pitchFamily="82" charset="0"/>
                <a:ea typeface="Times New Roman" panose="02020603050405020304" pitchFamily="18" charset="0"/>
              </a:rPr>
              <a:t>apabila</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digunakan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rele</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tanah</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dapat</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diset</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pada</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waktu</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dan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seting</a:t>
            </a:r>
            <a:r>
              <a:rPr lang="en-US" sz="1600" dirty="0" smtClean="0">
                <a:latin typeface="Tempus Sans ITC" panose="04020404030D07020202" pitchFamily="82" charset="0"/>
                <a:ea typeface="Times New Roman" panose="02020603050405020304" pitchFamily="18" charset="0"/>
              </a:rPr>
              <a:t> minimum, </a:t>
            </a:r>
            <a:r>
              <a:rPr lang="en-US" sz="1600" dirty="0" err="1" smtClean="0">
                <a:latin typeface="Tempus Sans ITC" panose="04020404030D07020202" pitchFamily="82" charset="0"/>
                <a:ea typeface="Times New Roman" panose="02020603050405020304" pitchFamily="18" charset="0"/>
              </a:rPr>
              <a:t>karena</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koordinasi</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tidak</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diperlukan</a:t>
            </a:r>
            <a:r>
              <a:rPr lang="en-US" sz="1600" dirty="0" smtClean="0">
                <a:latin typeface="Tempus Sans ITC" panose="04020404030D07020202" pitchFamily="82" charset="0"/>
                <a:ea typeface="Times New Roman" panose="02020603050405020304" pitchFamily="18" charset="0"/>
              </a:rPr>
              <a:t>.</a:t>
            </a:r>
            <a:endParaRPr lang="en-US" sz="16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60493258"/>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253</a:t>
            </a:fld>
            <a:endParaRPr lang="en-US" altLang="id-ID"/>
          </a:p>
        </p:txBody>
      </p:sp>
      <p:pic>
        <p:nvPicPr>
          <p:cNvPr id="25602" name="Picture 2" descr="8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57200"/>
            <a:ext cx="3810000" cy="562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3" descr="8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4369" y="914400"/>
            <a:ext cx="4112431"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5783830"/>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254</a:t>
            </a:fld>
            <a:endParaRPr lang="en-US" altLang="id-ID"/>
          </a:p>
        </p:txBody>
      </p:sp>
      <p:sp>
        <p:nvSpPr>
          <p:cNvPr id="2" name="Rectangle 1"/>
          <p:cNvSpPr/>
          <p:nvPr/>
        </p:nvSpPr>
        <p:spPr>
          <a:xfrm>
            <a:off x="152400" y="228600"/>
            <a:ext cx="2007281" cy="400110"/>
          </a:xfrm>
          <a:prstGeom prst="rect">
            <a:avLst/>
          </a:prstGeom>
        </p:spPr>
        <p:txBody>
          <a:bodyPr wrap="none">
            <a:spAutoFit/>
          </a:bodyPr>
          <a:lstStyle/>
          <a:p>
            <a:pPr algn="just">
              <a:spcAft>
                <a:spcPts val="0"/>
              </a:spcAft>
            </a:pPr>
            <a:r>
              <a:rPr lang="en-US" b="1" cap="all" dirty="0">
                <a:solidFill>
                  <a:srgbClr val="FF00FF"/>
                </a:solidFill>
                <a:latin typeface="Tempus Sans ITC" panose="04020404030D07020202" pitchFamily="82" charset="0"/>
                <a:ea typeface="Times New Roman" panose="02020603050405020304" pitchFamily="18" charset="0"/>
              </a:rPr>
              <a:t>8. 25  REAKTOR</a:t>
            </a:r>
            <a:endParaRPr lang="en-US" sz="1800"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484472" y="685800"/>
            <a:ext cx="8305800" cy="1754326"/>
          </a:xfrm>
          <a:prstGeom prst="rect">
            <a:avLst/>
          </a:prstGeom>
        </p:spPr>
        <p:txBody>
          <a:bodyPr wrap="square">
            <a:spAutoFit/>
          </a:bodyPr>
          <a:lstStyle/>
          <a:p>
            <a:pPr algn="just">
              <a:spcAft>
                <a:spcPts val="0"/>
              </a:spcAft>
            </a:pPr>
            <a:r>
              <a:rPr lang="en-US" sz="1800" dirty="0" err="1" smtClean="0">
                <a:latin typeface="Tempus Sans ITC" panose="04020404030D07020202" pitchFamily="82" charset="0"/>
                <a:ea typeface="Times New Roman" panose="02020603050405020304" pitchFamily="18" charset="0"/>
              </a:rPr>
              <a:t>Reaktor</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digunakan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dalam</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sistem</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tenaga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pada</a:t>
            </a:r>
            <a:r>
              <a:rPr lang="en-US" sz="1800" dirty="0" smtClean="0">
                <a:latin typeface="Tempus Sans ITC" panose="04020404030D07020202" pitchFamily="82" charset="0"/>
                <a:ea typeface="Times New Roman" panose="02020603050405020304" pitchFamily="18" charset="0"/>
              </a:rPr>
              <a:t>: (1). </a:t>
            </a:r>
            <a:r>
              <a:rPr lang="en-US" sz="1800" dirty="0" err="1" smtClean="0">
                <a:latin typeface="Tempus Sans ITC" panose="04020404030D07020202" pitchFamily="82" charset="0"/>
                <a:ea typeface="Times New Roman" panose="02020603050405020304" pitchFamily="18" charset="0"/>
              </a:rPr>
              <a:t>Pentanahan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netral</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guna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membatasi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arus</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gangguan</a:t>
            </a:r>
            <a:r>
              <a:rPr lang="en-US" sz="1800" dirty="0" smtClean="0">
                <a:latin typeface="Tempus Sans ITC" panose="04020404030D07020202" pitchFamily="82" charset="0"/>
                <a:ea typeface="Times New Roman" panose="02020603050405020304" pitchFamily="18" charset="0"/>
              </a:rPr>
              <a:t>; (2). </a:t>
            </a:r>
            <a:r>
              <a:rPr lang="en-US" sz="1800" dirty="0" err="1" smtClean="0">
                <a:latin typeface="Tempus Sans ITC" panose="04020404030D07020202" pitchFamily="82" charset="0"/>
                <a:ea typeface="Times New Roman" panose="02020603050405020304" pitchFamily="18" charset="0"/>
              </a:rPr>
              <a:t>Dipasang</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secara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seri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untuk</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mengurangi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magnitud</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arus</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gangguan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fasa</a:t>
            </a:r>
            <a:r>
              <a:rPr lang="en-US" sz="1800" dirty="0" smtClean="0">
                <a:latin typeface="Tempus Sans ITC" panose="04020404030D07020202" pitchFamily="82" charset="0"/>
                <a:ea typeface="Times New Roman" panose="02020603050405020304" pitchFamily="18" charset="0"/>
              </a:rPr>
              <a:t>; (3). </a:t>
            </a:r>
            <a:r>
              <a:rPr lang="en-US" sz="1800" dirty="0" err="1" smtClean="0">
                <a:latin typeface="Tempus Sans ITC" panose="04020404030D07020202" pitchFamily="82" charset="0"/>
                <a:ea typeface="Times New Roman" panose="02020603050405020304" pitchFamily="18" charset="0"/>
              </a:rPr>
              <a:t>Dipasang</a:t>
            </a:r>
            <a:r>
              <a:rPr lang="en-US" sz="1800" dirty="0" smtClean="0">
                <a:latin typeface="Tempus Sans ITC" panose="04020404030D07020202" pitchFamily="82" charset="0"/>
                <a:ea typeface="Times New Roman" panose="02020603050405020304" pitchFamily="18" charset="0"/>
              </a:rPr>
              <a:t> shunt </a:t>
            </a:r>
            <a:r>
              <a:rPr lang="en-US" sz="1800" dirty="0" err="1" smtClean="0">
                <a:latin typeface="Tempus Sans ITC" panose="04020404030D07020202" pitchFamily="82" charset="0"/>
                <a:ea typeface="Times New Roman" panose="02020603050405020304" pitchFamily="18" charset="0"/>
              </a:rPr>
              <a:t>sebagai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kompensator</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bagi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reaktansi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kapasitif</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pada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transmisi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katagori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panjang</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sirkit</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kabel</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tipe</a:t>
            </a:r>
            <a:r>
              <a:rPr lang="en-US" sz="1800" dirty="0" smtClean="0">
                <a:latin typeface="Tempus Sans ITC" panose="04020404030D07020202" pitchFamily="82" charset="0"/>
                <a:ea typeface="Times New Roman" panose="02020603050405020304" pitchFamily="18" charset="0"/>
              </a:rPr>
              <a:t> pipe. </a:t>
            </a:r>
            <a:r>
              <a:rPr lang="en-US" sz="1800" dirty="0" err="1" smtClean="0">
                <a:latin typeface="Tempus Sans ITC" panose="04020404030D07020202" pitchFamily="82" charset="0"/>
                <a:ea typeface="Times New Roman" panose="02020603050405020304" pitchFamily="18" charset="0"/>
              </a:rPr>
              <a:t>Penggunaan</a:t>
            </a:r>
            <a:r>
              <a:rPr lang="en-US" sz="1800" dirty="0" smtClean="0">
                <a:latin typeface="Tempus Sans ITC" panose="04020404030D07020202" pitchFamily="82" charset="0"/>
                <a:ea typeface="Times New Roman" panose="02020603050405020304" pitchFamily="18" charset="0"/>
              </a:rPr>
              <a:t> lain </a:t>
            </a:r>
            <a:r>
              <a:rPr lang="en-US" sz="1800" dirty="0" err="1" smtClean="0">
                <a:latin typeface="Tempus Sans ITC" panose="04020404030D07020202" pitchFamily="82" charset="0"/>
                <a:ea typeface="Times New Roman" panose="02020603050405020304" pitchFamily="18" charset="0"/>
              </a:rPr>
              <a:t>adalah</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sebagai</a:t>
            </a:r>
            <a:r>
              <a:rPr lang="en-US" sz="1800" dirty="0" smtClean="0">
                <a:latin typeface="Tempus Sans ITC" panose="04020404030D07020202" pitchFamily="82" charset="0"/>
                <a:ea typeface="Times New Roman" panose="02020603050405020304" pitchFamily="18" charset="0"/>
              </a:rPr>
              <a:t> bank filter </a:t>
            </a:r>
            <a:r>
              <a:rPr lang="en-US" sz="1800" dirty="0" err="1" smtClean="0">
                <a:latin typeface="Tempus Sans ITC" panose="04020404030D07020202" pitchFamily="82" charset="0"/>
                <a:ea typeface="Times New Roman" panose="02020603050405020304" pitchFamily="18" charset="0"/>
              </a:rPr>
              <a:t>harmonisa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untuk</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penekan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arus</a:t>
            </a:r>
            <a:r>
              <a:rPr lang="en-US" sz="1800" dirty="0" smtClean="0">
                <a:latin typeface="Tempus Sans ITC" panose="04020404030D07020202" pitchFamily="82" charset="0"/>
                <a:ea typeface="Times New Roman" panose="02020603050405020304" pitchFamily="18" charset="0"/>
              </a:rPr>
              <a:t> arc </a:t>
            </a:r>
            <a:r>
              <a:rPr lang="en-US" sz="1800" dirty="0" err="1" smtClean="0">
                <a:latin typeface="Tempus Sans ITC" panose="04020404030D07020202" pitchFamily="82" charset="0"/>
                <a:ea typeface="Times New Roman" panose="02020603050405020304" pitchFamily="18" charset="0"/>
              </a:rPr>
              <a:t>sekunder</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pada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rele</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kutub</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tunggal</a:t>
            </a:r>
            <a:r>
              <a:rPr lang="en-US" sz="1800" dirty="0" smtClean="0">
                <a:latin typeface="Tempus Sans ITC" panose="04020404030D07020202" pitchFamily="82" charset="0"/>
                <a:ea typeface="Times New Roman" panose="02020603050405020304" pitchFamily="18" charset="0"/>
              </a:rPr>
              <a:t>.</a:t>
            </a:r>
            <a:endParaRPr lang="en-US" sz="1800" b="1" dirty="0" smtClean="0">
              <a:latin typeface="Times New Roman" panose="02020603050405020304" pitchFamily="18" charset="0"/>
              <a:ea typeface="Times New Roman" panose="02020603050405020304" pitchFamily="18" charset="0"/>
            </a:endParaRPr>
          </a:p>
        </p:txBody>
      </p:sp>
      <p:sp>
        <p:nvSpPr>
          <p:cNvPr id="6" name="Rectangle 5"/>
          <p:cNvSpPr/>
          <p:nvPr/>
        </p:nvSpPr>
        <p:spPr>
          <a:xfrm>
            <a:off x="494899" y="2438400"/>
            <a:ext cx="8202328" cy="1200329"/>
          </a:xfrm>
          <a:prstGeom prst="rect">
            <a:avLst/>
          </a:prstGeom>
        </p:spPr>
        <p:txBody>
          <a:bodyPr wrap="square">
            <a:spAutoFit/>
          </a:bodyPr>
          <a:lstStyle/>
          <a:p>
            <a:pPr algn="just">
              <a:spcAft>
                <a:spcPts val="0"/>
              </a:spcAft>
            </a:pPr>
            <a:r>
              <a:rPr lang="en-US" sz="1800" dirty="0" err="1">
                <a:latin typeface="Tempus Sans ITC" panose="04020404030D07020202" pitchFamily="82" charset="0"/>
                <a:ea typeface="Times New Roman" panose="02020603050405020304" pitchFamily="18" charset="0"/>
              </a:rPr>
              <a:t>Aplikasi</a:t>
            </a:r>
            <a:r>
              <a:rPr lang="en-US" sz="1800" dirty="0">
                <a:latin typeface="Tempus Sans ITC" panose="04020404030D07020202" pitchFamily="82" charset="0"/>
                <a:ea typeface="Times New Roman" panose="02020603050405020304" pitchFamily="18" charset="0"/>
              </a:rPr>
              <a:t> (1) </a:t>
            </a:r>
            <a:r>
              <a:rPr lang="en-US" sz="1800" dirty="0" err="1">
                <a:latin typeface="Tempus Sans ITC" panose="04020404030D07020202" pitchFamily="82" charset="0"/>
                <a:ea typeface="Times New Roman" panose="02020603050405020304" pitchFamily="18" charset="0"/>
              </a:rPr>
              <a:t>akan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dibicarakan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pada</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bagian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ini</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Reaktor</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pembatas</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gangguan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fasa</a:t>
            </a:r>
            <a:r>
              <a:rPr lang="en-US" sz="1800" dirty="0">
                <a:latin typeface="Tempus Sans ITC" panose="04020404030D07020202" pitchFamily="82" charset="0"/>
                <a:ea typeface="Times New Roman" panose="02020603050405020304" pitchFamily="18" charset="0"/>
              </a:rPr>
              <a:t> (2) </a:t>
            </a:r>
            <a:r>
              <a:rPr lang="en-US" sz="1800" dirty="0" err="1">
                <a:latin typeface="Tempus Sans ITC" panose="04020404030D07020202" pitchFamily="82" charset="0"/>
                <a:ea typeface="Times New Roman" panose="02020603050405020304" pitchFamily="18" charset="0"/>
              </a:rPr>
              <a:t>digunakan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antara</a:t>
            </a:r>
            <a:r>
              <a:rPr lang="en-US" sz="1800" dirty="0">
                <a:latin typeface="Tempus Sans ITC" panose="04020404030D07020202" pitchFamily="82" charset="0"/>
                <a:ea typeface="Times New Roman" panose="02020603050405020304" pitchFamily="18" charset="0"/>
              </a:rPr>
              <a:t> bus </a:t>
            </a:r>
            <a:r>
              <a:rPr lang="en-US" sz="1800" dirty="0" err="1">
                <a:latin typeface="Tempus Sans ITC" panose="04020404030D07020202" pitchFamily="82" charset="0"/>
                <a:ea typeface="Times New Roman" panose="02020603050405020304" pitchFamily="18" charset="0"/>
              </a:rPr>
              <a:t>dimana</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masing-masing</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memiliki</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tingkat</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hubung</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singkat</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tinggi</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dan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pada</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penyulang</a:t>
            </a:r>
            <a:r>
              <a:rPr lang="en-US" sz="1800" dirty="0">
                <a:latin typeface="Tempus Sans ITC" panose="04020404030D07020202" pitchFamily="82" charset="0"/>
                <a:ea typeface="Times New Roman" panose="02020603050405020304" pitchFamily="18" charset="0"/>
              </a:rPr>
              <a:t> yang </a:t>
            </a:r>
            <a:r>
              <a:rPr lang="en-US" sz="1800" dirty="0" err="1">
                <a:latin typeface="Tempus Sans ITC" panose="04020404030D07020202" pitchFamily="82" charset="0"/>
                <a:ea typeface="Times New Roman" panose="02020603050405020304" pitchFamily="18" charset="0"/>
              </a:rPr>
              <a:t>dihubungakan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ke</a:t>
            </a:r>
            <a:r>
              <a:rPr lang="en-US" sz="1800" dirty="0">
                <a:latin typeface="Tempus Sans ITC" panose="04020404030D07020202" pitchFamily="82" charset="0"/>
                <a:ea typeface="Times New Roman" panose="02020603050405020304" pitchFamily="18" charset="0"/>
              </a:rPr>
              <a:t> bus </a:t>
            </a:r>
            <a:r>
              <a:rPr lang="en-US" sz="1800" dirty="0" err="1">
                <a:latin typeface="Tempus Sans ITC" panose="04020404030D07020202" pitchFamily="82" charset="0"/>
                <a:ea typeface="Times New Roman" panose="02020603050405020304" pitchFamily="18" charset="0"/>
              </a:rPr>
              <a:t>dengan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kapasitas</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hubung</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singkat</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tinggi</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Pada</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bagian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ini</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akan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dibicarakan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reaktor</a:t>
            </a:r>
            <a:r>
              <a:rPr lang="en-US" sz="1800" dirty="0">
                <a:latin typeface="Tempus Sans ITC" panose="04020404030D07020202" pitchFamily="82" charset="0"/>
                <a:ea typeface="Times New Roman" panose="02020603050405020304" pitchFamily="18" charset="0"/>
              </a:rPr>
              <a:t> shunt.</a:t>
            </a:r>
            <a:endParaRPr lang="en-US" sz="1800" b="1" dirty="0">
              <a:latin typeface="Times New Roman" panose="02020603050405020304" pitchFamily="18" charset="0"/>
              <a:ea typeface="Times New Roman" panose="02020603050405020304" pitchFamily="18" charset="0"/>
            </a:endParaRPr>
          </a:p>
        </p:txBody>
      </p:sp>
      <p:sp>
        <p:nvSpPr>
          <p:cNvPr id="7" name="Rectangle 6"/>
          <p:cNvSpPr/>
          <p:nvPr/>
        </p:nvSpPr>
        <p:spPr>
          <a:xfrm>
            <a:off x="228600" y="3962400"/>
            <a:ext cx="2794355" cy="400110"/>
          </a:xfrm>
          <a:prstGeom prst="rect">
            <a:avLst/>
          </a:prstGeom>
        </p:spPr>
        <p:txBody>
          <a:bodyPr wrap="none">
            <a:spAutoFit/>
          </a:bodyPr>
          <a:lstStyle/>
          <a:p>
            <a:pPr algn="just">
              <a:spcAft>
                <a:spcPts val="0"/>
              </a:spcAft>
            </a:pPr>
            <a:r>
              <a:rPr lang="en-US" b="1" cap="all" dirty="0">
                <a:latin typeface="Tempus Sans ITC" panose="04020404030D07020202" pitchFamily="82" charset="0"/>
                <a:ea typeface="Times New Roman" panose="02020603050405020304" pitchFamily="18" charset="0"/>
              </a:rPr>
              <a:t>8. 25. 1  </a:t>
            </a:r>
            <a:r>
              <a:rPr lang="en-US" b="1" cap="all" dirty="0" err="1">
                <a:latin typeface="Tempus Sans ITC" panose="04020404030D07020202" pitchFamily="82" charset="0"/>
                <a:ea typeface="Times New Roman" panose="02020603050405020304" pitchFamily="18" charset="0"/>
              </a:rPr>
              <a:t>Tipe</a:t>
            </a:r>
            <a:r>
              <a:rPr lang="en-US" b="1" cap="all" dirty="0">
                <a:latin typeface="Tempus Sans ITC" panose="04020404030D07020202" pitchFamily="82" charset="0"/>
                <a:ea typeface="Times New Roman" panose="02020603050405020304" pitchFamily="18" charset="0"/>
              </a:rPr>
              <a:t> </a:t>
            </a:r>
            <a:r>
              <a:rPr lang="en-US" b="1" cap="all" dirty="0" err="1">
                <a:latin typeface="Tempus Sans ITC" panose="04020404030D07020202" pitchFamily="82" charset="0"/>
                <a:ea typeface="Times New Roman" panose="02020603050405020304" pitchFamily="18" charset="0"/>
              </a:rPr>
              <a:t>Reaktor</a:t>
            </a:r>
            <a:endParaRPr lang="en-US" b="1" cap="all"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525378" y="4419600"/>
            <a:ext cx="8264893" cy="1754326"/>
          </a:xfrm>
          <a:prstGeom prst="rect">
            <a:avLst/>
          </a:prstGeom>
        </p:spPr>
        <p:txBody>
          <a:bodyPr wrap="square">
            <a:spAutoFit/>
          </a:bodyPr>
          <a:lstStyle/>
          <a:p>
            <a:pPr algn="just">
              <a:spcAft>
                <a:spcPts val="0"/>
              </a:spcAft>
            </a:pPr>
            <a:r>
              <a:rPr lang="en-US" sz="1800" dirty="0" err="1" smtClean="0">
                <a:latin typeface="Tempus Sans ITC" panose="04020404030D07020202" pitchFamily="82" charset="0"/>
                <a:ea typeface="Times New Roman" panose="02020603050405020304" pitchFamily="18" charset="0"/>
              </a:rPr>
              <a:t>Reaktor</a:t>
            </a:r>
            <a:r>
              <a:rPr lang="en-US" sz="1800" dirty="0" smtClean="0">
                <a:latin typeface="Tempus Sans ITC" panose="04020404030D07020202" pitchFamily="82" charset="0"/>
                <a:ea typeface="Times New Roman" panose="02020603050405020304" pitchFamily="18" charset="0"/>
              </a:rPr>
              <a:t> shunt </a:t>
            </a:r>
            <a:r>
              <a:rPr lang="en-US" sz="1800" dirty="0" err="1" smtClean="0">
                <a:latin typeface="Tempus Sans ITC" panose="04020404030D07020202" pitchFamily="82" charset="0"/>
                <a:ea typeface="Times New Roman" panose="02020603050405020304" pitchFamily="18" charset="0"/>
              </a:rPr>
              <a:t>terdiri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dari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dua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tipe</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yaitu</a:t>
            </a:r>
            <a:r>
              <a:rPr lang="en-US" sz="1800" dirty="0" smtClean="0">
                <a:latin typeface="Tempus Sans ITC" panose="04020404030D07020202" pitchFamily="82" charset="0"/>
                <a:ea typeface="Times New Roman" panose="02020603050405020304" pitchFamily="18" charset="0"/>
              </a:rPr>
              <a:t> : dry </a:t>
            </a:r>
            <a:r>
              <a:rPr lang="en-US" sz="1800" dirty="0" err="1" smtClean="0">
                <a:latin typeface="Tempus Sans ITC" panose="04020404030D07020202" pitchFamily="82" charset="0"/>
                <a:ea typeface="Times New Roman" panose="02020603050405020304" pitchFamily="18" charset="0"/>
              </a:rPr>
              <a:t>dan</a:t>
            </a:r>
            <a:r>
              <a:rPr lang="en-US" sz="1800" dirty="0" smtClean="0">
                <a:latin typeface="Tempus Sans ITC" panose="04020404030D07020202" pitchFamily="82" charset="0"/>
                <a:ea typeface="Times New Roman" panose="02020603050405020304" pitchFamily="18" charset="0"/>
              </a:rPr>
              <a:t> oil immersed. </a:t>
            </a:r>
            <a:r>
              <a:rPr lang="en-US" sz="1800" dirty="0" err="1" smtClean="0">
                <a:latin typeface="Tempus Sans ITC" panose="04020404030D07020202" pitchFamily="82" charset="0"/>
                <a:ea typeface="Times New Roman" panose="02020603050405020304" pitchFamily="18" charset="0"/>
              </a:rPr>
              <a:t>Tipe</a:t>
            </a:r>
            <a:r>
              <a:rPr lang="en-US" sz="1800" dirty="0" smtClean="0">
                <a:latin typeface="Tempus Sans ITC" panose="04020404030D07020202" pitchFamily="82" charset="0"/>
                <a:ea typeface="Times New Roman" panose="02020603050405020304" pitchFamily="18" charset="0"/>
              </a:rPr>
              <a:t> dry, </a:t>
            </a:r>
            <a:r>
              <a:rPr lang="en-US" sz="1800" dirty="0" err="1" smtClean="0">
                <a:latin typeface="Tempus Sans ITC" panose="04020404030D07020202" pitchFamily="82" charset="0"/>
                <a:ea typeface="Times New Roman" panose="02020603050405020304" pitchFamily="18" charset="0"/>
              </a:rPr>
              <a:t>tersedia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untuk</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tegangan</a:t>
            </a:r>
            <a:r>
              <a:rPr lang="en-US" sz="1800" dirty="0" smtClean="0">
                <a:latin typeface="Tempus Sans ITC" panose="04020404030D07020202" pitchFamily="82" charset="0"/>
                <a:ea typeface="Times New Roman" panose="02020603050405020304" pitchFamily="18" charset="0"/>
              </a:rPr>
              <a:t> </a:t>
            </a:r>
            <a:r>
              <a:rPr lang="en-US" sz="1800" dirty="0" smtClean="0">
                <a:latin typeface="Tempus Sans ITC" panose="04020404030D07020202" pitchFamily="82" charset="0"/>
                <a:ea typeface="Times New Roman" panose="02020603050405020304" pitchFamily="18" charset="0"/>
                <a:sym typeface="Symbol" panose="05050102010706020507" pitchFamily="18" charset="2"/>
              </a:rPr>
              <a:t></a:t>
            </a:r>
            <a:r>
              <a:rPr lang="en-US" sz="1800" dirty="0" smtClean="0">
                <a:latin typeface="Tempus Sans ITC" panose="04020404030D07020202" pitchFamily="82" charset="0"/>
                <a:ea typeface="Times New Roman" panose="02020603050405020304" pitchFamily="18" charset="0"/>
              </a:rPr>
              <a:t> 34,5 </a:t>
            </a:r>
            <a:r>
              <a:rPr lang="en-US" sz="1800" dirty="0" err="1" smtClean="0">
                <a:latin typeface="Tempus Sans ITC" panose="04020404030D07020202" pitchFamily="82" charset="0"/>
                <a:ea typeface="Times New Roman" panose="02020603050405020304" pitchFamily="18" charset="0"/>
              </a:rPr>
              <a:t>kv</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biasanya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digunakan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untuk</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tersier</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transformator</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Reaktor</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tipe</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ini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umumnya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satu</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fasa</a:t>
            </a:r>
            <a:r>
              <a:rPr lang="en-US" sz="1800" dirty="0" smtClean="0">
                <a:latin typeface="Tempus Sans ITC" panose="04020404030D07020202" pitchFamily="82" charset="0"/>
                <a:ea typeface="Times New Roman" panose="02020603050405020304" pitchFamily="18" charset="0"/>
              </a:rPr>
              <a:t> inti </a:t>
            </a:r>
            <a:r>
              <a:rPr lang="en-US" sz="1800" dirty="0" err="1" smtClean="0">
                <a:latin typeface="Tempus Sans ITC" panose="04020404030D07020202" pitchFamily="82" charset="0"/>
                <a:ea typeface="Times New Roman" panose="02020603050405020304" pitchFamily="18" charset="0"/>
              </a:rPr>
              <a:t>udara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konstruksi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dengan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belitan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eksposure</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guna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konveksi</a:t>
            </a:r>
            <a:r>
              <a:rPr lang="en-US" sz="1800" dirty="0" smtClean="0">
                <a:latin typeface="Tempus Sans ITC" panose="04020404030D07020202" pitchFamily="82" charset="0"/>
                <a:ea typeface="Times New Roman" panose="02020603050405020304" pitchFamily="18" charset="0"/>
              </a:rPr>
              <a:t> natural </a:t>
            </a:r>
            <a:r>
              <a:rPr lang="en-US" sz="1800" dirty="0" err="1" smtClean="0">
                <a:latin typeface="Tempus Sans ITC" panose="04020404030D07020202" pitchFamily="82" charset="0"/>
                <a:ea typeface="Times New Roman" panose="02020603050405020304" pitchFamily="18" charset="0"/>
              </a:rPr>
              <a:t>baik</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untuk</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penggunaan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didalam</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maupun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diluar</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Lokasi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reaktor</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harus</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didalam</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arela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dimana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medan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magnit</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intensitas</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tinggi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tidak</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menjadi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maslah</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atau</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bahaya</a:t>
            </a:r>
            <a:r>
              <a:rPr lang="en-US" sz="1800" dirty="0" smtClean="0">
                <a:latin typeface="Tempus Sans ITC" panose="04020404030D07020202" pitchFamily="82" charset="0"/>
                <a:ea typeface="Times New Roman" panose="02020603050405020304" pitchFamily="18" charset="0"/>
              </a:rPr>
              <a:t>.</a:t>
            </a:r>
            <a:endParaRPr lang="en-US" sz="1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49765728"/>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255</a:t>
            </a:fld>
            <a:endParaRPr lang="en-US" altLang="id-ID"/>
          </a:p>
        </p:txBody>
      </p:sp>
      <p:sp>
        <p:nvSpPr>
          <p:cNvPr id="2" name="Rectangle 1"/>
          <p:cNvSpPr/>
          <p:nvPr/>
        </p:nvSpPr>
        <p:spPr>
          <a:xfrm>
            <a:off x="546234" y="228600"/>
            <a:ext cx="8153400" cy="1754326"/>
          </a:xfrm>
          <a:prstGeom prst="rect">
            <a:avLst/>
          </a:prstGeom>
        </p:spPr>
        <p:txBody>
          <a:bodyPr wrap="square">
            <a:spAutoFit/>
          </a:bodyPr>
          <a:lstStyle/>
          <a:p>
            <a:pPr algn="just">
              <a:spcAft>
                <a:spcPts val="0"/>
              </a:spcAft>
            </a:pPr>
            <a:r>
              <a:rPr lang="es-ES_tradnl" sz="1800" dirty="0" err="1" smtClean="0">
                <a:latin typeface="Tempus Sans ITC" panose="04020404030D07020202" pitchFamily="82" charset="0"/>
                <a:ea typeface="Times New Roman" panose="02020603050405020304" pitchFamily="18" charset="0"/>
              </a:rPr>
              <a:t>Reaktor</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tipe</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oil</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immersed</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dapat</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fasa</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tunggal</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ataupun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tiga</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fasa</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dalam</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tangki</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dengan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bentuk</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seperti</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sebuah</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bank</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transformator</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Tegangan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dibatasi</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sehingga</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tipe</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ini</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dapat</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digunakan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hubungan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jaringan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Pentanahan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solid</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adalah</a:t>
            </a:r>
            <a:r>
              <a:rPr lang="es-ES_tradnl" sz="1800" dirty="0" smtClean="0">
                <a:latin typeface="Tempus Sans ITC" panose="04020404030D07020202" pitchFamily="82" charset="0"/>
                <a:ea typeface="Times New Roman" panose="02020603050405020304" pitchFamily="18" charset="0"/>
              </a:rPr>
              <a:t> normal. </a:t>
            </a:r>
            <a:r>
              <a:rPr lang="es-ES_tradnl" sz="1800" dirty="0" err="1" smtClean="0">
                <a:latin typeface="Tempus Sans ITC" panose="04020404030D07020202" pitchFamily="82" charset="0"/>
                <a:ea typeface="Times New Roman" panose="02020603050405020304" pitchFamily="18" charset="0"/>
              </a:rPr>
              <a:t>Bahaya</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utama</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adalah</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gangguan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tanah</a:t>
            </a:r>
            <a:r>
              <a:rPr lang="es-ES_tradnl" sz="1800" dirty="0" smtClean="0">
                <a:latin typeface="Tempus Sans ITC" panose="04020404030D07020202" pitchFamily="82" charset="0"/>
                <a:ea typeface="Times New Roman" panose="02020603050405020304" pitchFamily="18" charset="0"/>
              </a:rPr>
              <a:t> dan </a:t>
            </a:r>
            <a:r>
              <a:rPr lang="es-ES_tradnl" sz="1800" dirty="0" err="1" smtClean="0">
                <a:latin typeface="Tempus Sans ITC" panose="04020404030D07020202" pitchFamily="82" charset="0"/>
                <a:ea typeface="Times New Roman" panose="02020603050405020304" pitchFamily="18" charset="0"/>
              </a:rPr>
              <a:t>atau</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gangguan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fasa</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akibat</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kegagalan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isolasi</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gangguan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bushing</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gangguan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antar</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belitan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oli</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kurang</a:t>
            </a:r>
            <a:r>
              <a:rPr lang="es-ES_tradnl" sz="1800" dirty="0" smtClean="0">
                <a:latin typeface="Tempus Sans ITC" panose="04020404030D07020202" pitchFamily="82" charset="0"/>
                <a:ea typeface="Times New Roman" panose="02020603050405020304" pitchFamily="18" charset="0"/>
              </a:rPr>
              <a:t>, dan </a:t>
            </a:r>
            <a:r>
              <a:rPr lang="es-ES_tradnl" sz="1800" dirty="0" err="1" smtClean="0">
                <a:latin typeface="Tempus Sans ITC" panose="04020404030D07020202" pitchFamily="82" charset="0"/>
                <a:ea typeface="Times New Roman" panose="02020603050405020304" pitchFamily="18" charset="0"/>
              </a:rPr>
              <a:t>kehilangan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pendinginan</a:t>
            </a:r>
            <a:r>
              <a:rPr lang="es-ES_tradnl" sz="1800" dirty="0" smtClean="0">
                <a:latin typeface="Tempus Sans ITC" panose="04020404030D07020202" pitchFamily="82" charset="0"/>
                <a:ea typeface="Times New Roman" panose="02020603050405020304" pitchFamily="18" charset="0"/>
              </a:rPr>
              <a:t>.</a:t>
            </a:r>
            <a:endParaRPr lang="en-US" sz="1800" b="1"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304800" y="2133600"/>
            <a:ext cx="4572000" cy="400110"/>
          </a:xfrm>
          <a:prstGeom prst="rect">
            <a:avLst/>
          </a:prstGeom>
        </p:spPr>
        <p:txBody>
          <a:bodyPr>
            <a:spAutoFit/>
          </a:bodyPr>
          <a:lstStyle/>
          <a:p>
            <a:pPr algn="just">
              <a:spcAft>
                <a:spcPts val="0"/>
              </a:spcAft>
            </a:pPr>
            <a:r>
              <a:rPr lang="es-ES_tradnl" b="1" dirty="0" smtClean="0">
                <a:latin typeface="Tempus Sans ITC" panose="04020404030D07020202" pitchFamily="82" charset="0"/>
                <a:ea typeface="Times New Roman" panose="02020603050405020304" pitchFamily="18" charset="0"/>
              </a:rPr>
              <a:t>8. 25. 2  </a:t>
            </a:r>
            <a:r>
              <a:rPr lang="es-ES_tradnl" b="1" dirty="0" err="1" smtClean="0">
                <a:latin typeface="Tempus Sans ITC" panose="04020404030D07020202" pitchFamily="82" charset="0"/>
                <a:ea typeface="Times New Roman" panose="02020603050405020304" pitchFamily="18" charset="0"/>
              </a:rPr>
              <a:t>penggunaan</a:t>
            </a:r>
            <a:r>
              <a:rPr lang="es-ES_tradnl" b="1" dirty="0" smtClean="0">
                <a:latin typeface="Tempus Sans ITC" panose="04020404030D07020202" pitchFamily="82" charset="0"/>
                <a:ea typeface="Times New Roman" panose="02020603050405020304" pitchFamily="18" charset="0"/>
              </a:rPr>
              <a:t> </a:t>
            </a:r>
            <a:r>
              <a:rPr lang="es-ES_tradnl" b="1" dirty="0" err="1" smtClean="0">
                <a:latin typeface="Tempus Sans ITC" panose="04020404030D07020202" pitchFamily="82" charset="0"/>
                <a:ea typeface="Times New Roman" panose="02020603050405020304" pitchFamily="18" charset="0"/>
              </a:rPr>
              <a:t>umum</a:t>
            </a:r>
            <a:r>
              <a:rPr lang="es-ES_tradnl" b="1" dirty="0" smtClean="0">
                <a:latin typeface="Tempus Sans ITC" panose="04020404030D07020202" pitchFamily="82" charset="0"/>
                <a:ea typeface="Times New Roman" panose="02020603050405020304" pitchFamily="18" charset="0"/>
              </a:rPr>
              <a:t> </a:t>
            </a:r>
            <a:r>
              <a:rPr lang="es-ES_tradnl" b="1" dirty="0" err="1" smtClean="0">
                <a:latin typeface="Tempus Sans ITC" panose="04020404030D07020202" pitchFamily="82" charset="0"/>
                <a:ea typeface="Times New Roman" panose="02020603050405020304" pitchFamily="18" charset="0"/>
              </a:rPr>
              <a:t>reaktor</a:t>
            </a:r>
            <a:endParaRPr lang="en-US" b="1"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596766" y="2684384"/>
            <a:ext cx="8090034" cy="2585323"/>
          </a:xfrm>
          <a:prstGeom prst="rect">
            <a:avLst/>
          </a:prstGeom>
        </p:spPr>
        <p:txBody>
          <a:bodyPr wrap="square">
            <a:spAutoFit/>
          </a:bodyPr>
          <a:lstStyle/>
          <a:p>
            <a:pPr algn="just">
              <a:spcAft>
                <a:spcPts val="0"/>
              </a:spcAft>
            </a:pPr>
            <a:r>
              <a:rPr lang="es-ES_tradnl" sz="1800" dirty="0" err="1" smtClean="0">
                <a:latin typeface="Tempus Sans ITC" panose="04020404030D07020202" pitchFamily="82" charset="0"/>
                <a:ea typeface="Times New Roman" panose="02020603050405020304" pitchFamily="18" charset="0"/>
              </a:rPr>
              <a:t>Umumnya</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reaktor</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shunt</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dihubungkan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langsung</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tanpa</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pemutus</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ke</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jaringan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atau</a:t>
            </a:r>
            <a:r>
              <a:rPr lang="es-ES_tradnl" sz="1800" dirty="0" smtClean="0">
                <a:latin typeface="Tempus Sans ITC" panose="04020404030D07020202" pitchFamily="82" charset="0"/>
                <a:ea typeface="Times New Roman" panose="02020603050405020304" pitchFamily="18" charset="0"/>
              </a:rPr>
              <a:t> apabila </a:t>
            </a:r>
            <a:r>
              <a:rPr lang="es-ES_tradnl" sz="1800" dirty="0" err="1" smtClean="0">
                <a:latin typeface="Tempus Sans ITC" panose="04020404030D07020202" pitchFamily="82" charset="0"/>
                <a:ea typeface="Times New Roman" panose="02020603050405020304" pitchFamily="18" charset="0"/>
              </a:rPr>
              <a:t>saluran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diterminasi</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tanpa</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pemutus</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ke</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bank</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transformator</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dengan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tersier</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reaktor</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mungkin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dihubungkan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ke</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tersier</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Reaktor</a:t>
            </a:r>
            <a:r>
              <a:rPr lang="es-ES_tradnl" sz="1800" dirty="0" smtClean="0">
                <a:latin typeface="Tempus Sans ITC" panose="04020404030D07020202" pitchFamily="82" charset="0"/>
                <a:ea typeface="Times New Roman" panose="02020603050405020304" pitchFamily="18" charset="0"/>
              </a:rPr>
              <a:t> juga </a:t>
            </a:r>
            <a:r>
              <a:rPr lang="es-ES_tradnl" sz="1800" dirty="0" err="1" smtClean="0">
                <a:latin typeface="Tempus Sans ITC" panose="04020404030D07020202" pitchFamily="82" charset="0"/>
                <a:ea typeface="Times New Roman" panose="02020603050405020304" pitchFamily="18" charset="0"/>
              </a:rPr>
              <a:t>mungkin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dihubungkan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ke</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sebuah</a:t>
            </a:r>
            <a:r>
              <a:rPr lang="es-ES_tradnl" sz="1800" dirty="0" smtClean="0">
                <a:latin typeface="Tempus Sans ITC" panose="04020404030D07020202" pitchFamily="82" charset="0"/>
                <a:ea typeface="Times New Roman" panose="02020603050405020304" pitchFamily="18" charset="0"/>
              </a:rPr>
              <a:t> bus. Apabila </a:t>
            </a:r>
            <a:r>
              <a:rPr lang="es-ES_tradnl" sz="1800" dirty="0" err="1" smtClean="0">
                <a:latin typeface="Tempus Sans ITC" panose="04020404030D07020202" pitchFamily="82" charset="0"/>
                <a:ea typeface="Times New Roman" panose="02020603050405020304" pitchFamily="18" charset="0"/>
              </a:rPr>
              <a:t>dihubungkan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langsung</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ke</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jaringan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masalah</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unit</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reaktor</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memerlukan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deenergise</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jaringan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dengan</a:t>
            </a:r>
            <a:r>
              <a:rPr lang="es-ES_tradnl" sz="1800" dirty="0" smtClean="0">
                <a:latin typeface="Tempus Sans ITC" panose="04020404030D07020202" pitchFamily="82" charset="0"/>
                <a:ea typeface="Times New Roman" panose="02020603050405020304" pitchFamily="18" charset="0"/>
              </a:rPr>
              <a:t> cara </a:t>
            </a:r>
            <a:r>
              <a:rPr lang="es-ES_tradnl" sz="1800" dirty="0" err="1" smtClean="0">
                <a:latin typeface="Tempus Sans ITC" panose="04020404030D07020202" pitchFamily="82" charset="0"/>
                <a:ea typeface="Times New Roman" panose="02020603050405020304" pitchFamily="18" charset="0"/>
              </a:rPr>
              <a:t>memutuskan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pemutus</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lokal</a:t>
            </a:r>
            <a:r>
              <a:rPr lang="es-ES_tradnl" sz="1800" dirty="0" smtClean="0">
                <a:latin typeface="Tempus Sans ITC" panose="04020404030D07020202" pitchFamily="82" charset="0"/>
                <a:ea typeface="Times New Roman" panose="02020603050405020304" pitchFamily="18" charset="0"/>
              </a:rPr>
              <a:t> dan </a:t>
            </a:r>
            <a:r>
              <a:rPr lang="es-ES_tradnl" sz="1800" dirty="0" err="1" smtClean="0">
                <a:latin typeface="Tempus Sans ITC" panose="04020404030D07020202" pitchFamily="82" charset="0"/>
                <a:ea typeface="Times New Roman" panose="02020603050405020304" pitchFamily="18" charset="0"/>
              </a:rPr>
              <a:t>memindahkan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seluruh</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pemutus</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jauh</a:t>
            </a:r>
            <a:r>
              <a:rPr lang="es-ES_tradnl" sz="1800" dirty="0" smtClean="0">
                <a:latin typeface="Tempus Sans ITC" panose="04020404030D07020202" pitchFamily="82" charset="0"/>
                <a:ea typeface="Times New Roman" panose="02020603050405020304" pitchFamily="18" charset="0"/>
              </a:rPr>
              <a:t> yang </a:t>
            </a:r>
            <a:r>
              <a:rPr lang="es-ES_tradnl" sz="1800" dirty="0" err="1" smtClean="0">
                <a:latin typeface="Tempus Sans ITC" panose="04020404030D07020202" pitchFamily="82" charset="0"/>
                <a:ea typeface="Times New Roman" panose="02020603050405020304" pitchFamily="18" charset="0"/>
              </a:rPr>
              <a:t>dapat</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mensuplai</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arus</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gangguan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Memutus</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saklar</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memberikan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isolasi</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Saklar</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pemisah</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memakai</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isolasi</a:t>
            </a:r>
            <a:r>
              <a:rPr lang="es-ES_tradnl" sz="1800" dirty="0" smtClean="0">
                <a:latin typeface="Tempus Sans ITC" panose="04020404030D07020202" pitchFamily="82" charset="0"/>
                <a:ea typeface="Times New Roman" panose="02020603050405020304" pitchFamily="18" charset="0"/>
              </a:rPr>
              <a:t> manual, </a:t>
            </a:r>
            <a:r>
              <a:rPr lang="es-ES_tradnl" sz="1800" dirty="0" err="1" smtClean="0">
                <a:latin typeface="Tempus Sans ITC" panose="04020404030D07020202" pitchFamily="82" charset="0"/>
                <a:ea typeface="Times New Roman" panose="02020603050405020304" pitchFamily="18" charset="0"/>
              </a:rPr>
              <a:t>atau</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penggunaan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sirkit</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switcher</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untuk</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memutus</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reaktor</a:t>
            </a:r>
            <a:r>
              <a:rPr lang="es-ES_tradnl" sz="1800" dirty="0" smtClean="0">
                <a:latin typeface="Tempus Sans ITC" panose="04020404030D07020202" pitchFamily="82" charset="0"/>
                <a:ea typeface="Times New Roman" panose="02020603050405020304" pitchFamily="18" charset="0"/>
              </a:rPr>
              <a:t> secara </a:t>
            </a:r>
            <a:r>
              <a:rPr lang="es-ES_tradnl" sz="1800" dirty="0" err="1" smtClean="0">
                <a:latin typeface="Tempus Sans ITC" panose="04020404030D07020202" pitchFamily="82" charset="0"/>
                <a:ea typeface="Times New Roman" panose="02020603050405020304" pitchFamily="18" charset="0"/>
              </a:rPr>
              <a:t>otomatis</a:t>
            </a:r>
            <a:r>
              <a:rPr lang="es-ES_tradnl" sz="1800" dirty="0" smtClean="0">
                <a:latin typeface="Tempus Sans ITC" panose="04020404030D07020202" pitchFamily="82" charset="0"/>
                <a:ea typeface="Times New Roman" panose="02020603050405020304" pitchFamily="18" charset="0"/>
              </a:rPr>
              <a:t> apabila </a:t>
            </a:r>
            <a:r>
              <a:rPr lang="es-ES_tradnl" sz="1800" dirty="0" err="1" smtClean="0">
                <a:latin typeface="Tempus Sans ITC" panose="04020404030D07020202" pitchFamily="82" charset="0"/>
                <a:ea typeface="Times New Roman" panose="02020603050405020304" pitchFamily="18" charset="0"/>
              </a:rPr>
              <a:t>saluran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terbuka</a:t>
            </a:r>
            <a:r>
              <a:rPr lang="es-ES_tradnl" sz="1800" dirty="0" smtClean="0">
                <a:latin typeface="Tempus Sans ITC" panose="04020404030D07020202" pitchFamily="82" charset="0"/>
                <a:ea typeface="Times New Roman" panose="02020603050405020304" pitchFamily="18" charset="0"/>
              </a:rPr>
              <a:t>. </a:t>
            </a:r>
            <a:endParaRPr lang="en-US" sz="1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6804128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256</a:t>
            </a:fld>
            <a:endParaRPr lang="en-US" altLang="id-ID"/>
          </a:p>
        </p:txBody>
      </p:sp>
      <p:sp>
        <p:nvSpPr>
          <p:cNvPr id="3" name="Rectangle 2"/>
          <p:cNvSpPr/>
          <p:nvPr/>
        </p:nvSpPr>
        <p:spPr>
          <a:xfrm>
            <a:off x="685800" y="381000"/>
            <a:ext cx="8229600" cy="3693319"/>
          </a:xfrm>
          <a:prstGeom prst="rect">
            <a:avLst/>
          </a:prstGeom>
        </p:spPr>
        <p:txBody>
          <a:bodyPr wrap="square">
            <a:spAutoFit/>
          </a:bodyPr>
          <a:lstStyle/>
          <a:p>
            <a:pPr algn="just">
              <a:spcAft>
                <a:spcPts val="0"/>
              </a:spcAft>
            </a:pPr>
            <a:r>
              <a:rPr lang="es-ES_tradnl" sz="1800" dirty="0" err="1">
                <a:latin typeface="Tempus Sans ITC" panose="04020404030D07020202" pitchFamily="82" charset="0"/>
                <a:ea typeface="Times New Roman" panose="02020603050405020304" pitchFamily="18" charset="0"/>
              </a:rPr>
              <a:t>Hal</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ini</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diperlukan</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untuk</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penutup</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otomatik</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saluran</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namun</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demikian</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operasi</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sirkit</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tanpa</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reaktor</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dapat</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menimbulkan</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tegangan</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lebih</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Deenergise</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sirkit</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dengan</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reaktor</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shunt</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menimbulkan</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suatu</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osilasi</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transien</a:t>
            </a:r>
            <a:r>
              <a:rPr lang="es-ES_tradnl" sz="1800" dirty="0">
                <a:latin typeface="Tempus Sans ITC" panose="04020404030D07020202" pitchFamily="82" charset="0"/>
                <a:ea typeface="Times New Roman" panose="02020603050405020304" pitchFamily="18" charset="0"/>
              </a:rPr>
              <a:t> antara </a:t>
            </a:r>
            <a:r>
              <a:rPr lang="es-ES_tradnl" sz="1800" dirty="0" err="1">
                <a:latin typeface="Tempus Sans ITC" panose="04020404030D07020202" pitchFamily="82" charset="0"/>
                <a:ea typeface="Times New Roman" panose="02020603050405020304" pitchFamily="18" charset="0"/>
              </a:rPr>
              <a:t>elemen</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reaktif</a:t>
            </a:r>
            <a:r>
              <a:rPr lang="es-ES_tradnl" sz="1800" dirty="0">
                <a:latin typeface="Tempus Sans ITC" panose="04020404030D07020202" pitchFamily="82" charset="0"/>
                <a:ea typeface="Times New Roman" panose="02020603050405020304" pitchFamily="18" charset="0"/>
              </a:rPr>
              <a:t> dan </a:t>
            </a:r>
            <a:r>
              <a:rPr lang="es-ES_tradnl" sz="1800" dirty="0" err="1">
                <a:latin typeface="Tempus Sans ITC" panose="04020404030D07020202" pitchFamily="82" charset="0"/>
                <a:ea typeface="Times New Roman" panose="02020603050405020304" pitchFamily="18" charset="0"/>
              </a:rPr>
              <a:t>kapasitif</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dengan</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frekuensi</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umumnya</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lebih</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rendah</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dari</a:t>
            </a:r>
            <a:r>
              <a:rPr lang="es-ES_tradnl" sz="1800" dirty="0">
                <a:latin typeface="Tempus Sans ITC" panose="04020404030D07020202" pitchFamily="82" charset="0"/>
                <a:ea typeface="Times New Roman" panose="02020603050405020304" pitchFamily="18" charset="0"/>
              </a:rPr>
              <a:t> 60 </a:t>
            </a:r>
            <a:r>
              <a:rPr lang="es-ES_tradnl" sz="1800" dirty="0" err="1">
                <a:latin typeface="Tempus Sans ITC" panose="04020404030D07020202" pitchFamily="82" charset="0"/>
                <a:ea typeface="Times New Roman" panose="02020603050405020304" pitchFamily="18" charset="0"/>
              </a:rPr>
              <a:t>hz</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Keadaan</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ini</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dapat</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menjadi</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masalah</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untuk</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beberapa</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proteksi</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Bilamana</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terdapat</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sirkit</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paralel</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energise</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kopling</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ini</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dapat</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menimbulkan</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tegangan</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lebih</a:t>
            </a:r>
            <a:r>
              <a:rPr lang="es-ES_tradnl" sz="1800" dirty="0">
                <a:latin typeface="Tempus Sans ITC" panose="04020404030D07020202" pitchFamily="82" charset="0"/>
                <a:ea typeface="Times New Roman" panose="02020603050405020304" pitchFamily="18" charset="0"/>
              </a:rPr>
              <a:t> dan </a:t>
            </a:r>
            <a:r>
              <a:rPr lang="es-ES_tradnl" sz="1800" dirty="0" err="1">
                <a:latin typeface="Tempus Sans ITC" panose="04020404030D07020202" pitchFamily="82" charset="0"/>
                <a:ea typeface="Times New Roman" panose="02020603050405020304" pitchFamily="18" charset="0"/>
              </a:rPr>
              <a:t>atau</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feroresonansi</a:t>
            </a:r>
            <a:r>
              <a:rPr lang="es-ES_tradnl" sz="1800" dirty="0">
                <a:latin typeface="Tempus Sans ITC" panose="04020404030D07020202" pitchFamily="82" charset="0"/>
                <a:ea typeface="Times New Roman" panose="02020603050405020304" pitchFamily="18" charset="0"/>
              </a:rPr>
              <a:t>.</a:t>
            </a:r>
            <a:endParaRPr lang="en-US" sz="1800" b="1" dirty="0">
              <a:latin typeface="Times New Roman" panose="02020603050405020304" pitchFamily="18" charset="0"/>
              <a:ea typeface="Times New Roman" panose="02020603050405020304" pitchFamily="18" charset="0"/>
            </a:endParaRPr>
          </a:p>
          <a:p>
            <a:pPr algn="just">
              <a:spcAft>
                <a:spcPts val="0"/>
              </a:spcAft>
            </a:pPr>
            <a:r>
              <a:rPr lang="es-ES_tradnl" sz="1800" dirty="0">
                <a:latin typeface="Tempus Sans ITC" panose="04020404030D07020202" pitchFamily="82" charset="0"/>
                <a:ea typeface="Times New Roman" panose="02020603050405020304" pitchFamily="18" charset="0"/>
              </a:rPr>
              <a:t>	</a:t>
            </a:r>
            <a:endParaRPr lang="en-US" sz="1800" b="1" dirty="0">
              <a:latin typeface="Times New Roman" panose="02020603050405020304" pitchFamily="18" charset="0"/>
              <a:ea typeface="Times New Roman" panose="02020603050405020304" pitchFamily="18" charset="0"/>
            </a:endParaRPr>
          </a:p>
          <a:p>
            <a:pPr algn="just">
              <a:spcAft>
                <a:spcPts val="0"/>
              </a:spcAft>
            </a:pPr>
            <a:r>
              <a:rPr lang="es-ES_tradnl" sz="1800" dirty="0" err="1">
                <a:latin typeface="Tempus Sans ITC" panose="04020404030D07020202" pitchFamily="82" charset="0"/>
                <a:ea typeface="Times New Roman" panose="02020603050405020304" pitchFamily="18" charset="0"/>
              </a:rPr>
              <a:t>Reaktor-reaktor</a:t>
            </a:r>
            <a:r>
              <a:rPr lang="es-ES_tradnl" sz="1800" dirty="0">
                <a:latin typeface="Tempus Sans ITC" panose="04020404030D07020202" pitchFamily="82" charset="0"/>
                <a:ea typeface="Times New Roman" panose="02020603050405020304" pitchFamily="18" charset="0"/>
              </a:rPr>
              <a:t> yang </a:t>
            </a:r>
            <a:r>
              <a:rPr lang="es-ES_tradnl" sz="1800" dirty="0" err="1">
                <a:latin typeface="Tempus Sans ITC" panose="04020404030D07020202" pitchFamily="82" charset="0"/>
                <a:ea typeface="Times New Roman" panose="02020603050405020304" pitchFamily="18" charset="0"/>
              </a:rPr>
              <a:t>terhubung</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ke</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sirkit</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tersier</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transformator</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umumnya</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menghasilkan</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level</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gangguan</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sangat</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rendah</a:t>
            </a:r>
            <a:r>
              <a:rPr lang="es-ES_tradnl" sz="1800" dirty="0">
                <a:latin typeface="Tempus Sans ITC" panose="04020404030D07020202" pitchFamily="82" charset="0"/>
                <a:ea typeface="Times New Roman" panose="02020603050405020304" pitchFamily="18" charset="0"/>
              </a:rPr>
              <a:t> pada </a:t>
            </a:r>
            <a:r>
              <a:rPr lang="es-ES_tradnl" sz="1800" dirty="0" err="1">
                <a:latin typeface="Tempus Sans ITC" panose="04020404030D07020202" pitchFamily="82" charset="0"/>
                <a:ea typeface="Times New Roman" panose="02020603050405020304" pitchFamily="18" charset="0"/>
              </a:rPr>
              <a:t>sirkit</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tegangan</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tinggi</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untuk</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gangguan</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reaktor</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karena</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impedansi</a:t>
            </a:r>
            <a:r>
              <a:rPr lang="es-ES_tradnl" sz="1800" dirty="0">
                <a:latin typeface="Tempus Sans ITC" panose="04020404030D07020202" pitchFamily="82" charset="0"/>
                <a:ea typeface="Times New Roman" panose="02020603050405020304" pitchFamily="18" charset="0"/>
              </a:rPr>
              <a:t> yang </a:t>
            </a:r>
            <a:r>
              <a:rPr lang="es-ES_tradnl" sz="1800" dirty="0" err="1">
                <a:latin typeface="Tempus Sans ITC" panose="04020404030D07020202" pitchFamily="82" charset="0"/>
                <a:ea typeface="Times New Roman" panose="02020603050405020304" pitchFamily="18" charset="0"/>
              </a:rPr>
              <a:t>relatif</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tinggi</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melalui</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belitan</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transformator</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ke</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tersier</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Pemutus</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biasanya</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digunakan</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untuk</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mengisolasi</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unit</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hubungan</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tersier</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ini</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Kembali</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pemutusan</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reaktor</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dapat</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menimbulkan</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tegangan</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lebih</a:t>
            </a:r>
            <a:r>
              <a:rPr lang="es-ES_tradnl" sz="1800" dirty="0">
                <a:latin typeface="Tempus Sans ITC" panose="04020404030D07020202" pitchFamily="82" charset="0"/>
                <a:ea typeface="Times New Roman" panose="02020603050405020304" pitchFamily="18" charset="0"/>
              </a:rPr>
              <a:t> pada </a:t>
            </a:r>
            <a:r>
              <a:rPr lang="es-ES_tradnl" sz="1800" dirty="0" err="1">
                <a:latin typeface="Tempus Sans ITC" panose="04020404030D07020202" pitchFamily="82" charset="0"/>
                <a:ea typeface="Times New Roman" panose="02020603050405020304" pitchFamily="18" charset="0"/>
              </a:rPr>
              <a:t>saluran</a:t>
            </a:r>
            <a:r>
              <a:rPr lang="es-ES_tradnl" sz="1800" dirty="0">
                <a:latin typeface="Tempus Sans ITC" panose="04020404030D07020202" pitchFamily="82" charset="0"/>
                <a:ea typeface="Times New Roman" panose="02020603050405020304" pitchFamily="18" charset="0"/>
              </a:rPr>
              <a:t> dan </a:t>
            </a:r>
            <a:r>
              <a:rPr lang="es-ES_tradnl" sz="1800" dirty="0" err="1">
                <a:latin typeface="Tempus Sans ITC" panose="04020404030D07020202" pitchFamily="82" charset="0"/>
                <a:ea typeface="Times New Roman" panose="02020603050405020304" pitchFamily="18" charset="0"/>
              </a:rPr>
              <a:t>sistem</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lainnya</a:t>
            </a:r>
            <a:r>
              <a:rPr lang="es-ES_tradnl" sz="1800" dirty="0">
                <a:latin typeface="Tempus Sans ITC" panose="04020404030D07020202" pitchFamily="82" charset="0"/>
                <a:ea typeface="Times New Roman" panose="02020603050405020304" pitchFamily="18" charset="0"/>
              </a:rPr>
              <a:t>.</a:t>
            </a:r>
            <a:endParaRPr lang="en-US" sz="1800" b="1" dirty="0">
              <a:latin typeface="Times New Roman" panose="02020603050405020304" pitchFamily="18" charset="0"/>
              <a:ea typeface="Times New Roman" panose="02020603050405020304" pitchFamily="18" charset="0"/>
            </a:endParaRPr>
          </a:p>
        </p:txBody>
      </p:sp>
      <p:sp>
        <p:nvSpPr>
          <p:cNvPr id="6" name="Rectangle 5"/>
          <p:cNvSpPr/>
          <p:nvPr/>
        </p:nvSpPr>
        <p:spPr>
          <a:xfrm>
            <a:off x="381000" y="4267200"/>
            <a:ext cx="2821606" cy="400110"/>
          </a:xfrm>
          <a:prstGeom prst="rect">
            <a:avLst/>
          </a:prstGeom>
        </p:spPr>
        <p:txBody>
          <a:bodyPr wrap="none">
            <a:spAutoFit/>
          </a:bodyPr>
          <a:lstStyle/>
          <a:p>
            <a:pPr algn="just">
              <a:spcAft>
                <a:spcPts val="0"/>
              </a:spcAft>
            </a:pPr>
            <a:r>
              <a:rPr lang="es-ES_tradnl" b="1" cap="all" dirty="0">
                <a:latin typeface="Tempus Sans ITC" panose="04020404030D07020202" pitchFamily="82" charset="0"/>
                <a:ea typeface="Times New Roman" panose="02020603050405020304" pitchFamily="18" charset="0"/>
              </a:rPr>
              <a:t>8. 25. 3 </a:t>
            </a:r>
            <a:r>
              <a:rPr lang="es-ES_tradnl" b="1" dirty="0" smtClean="0">
                <a:latin typeface="Tempus Sans ITC" panose="04020404030D07020202" pitchFamily="82" charset="0"/>
                <a:ea typeface="Times New Roman" panose="02020603050405020304" pitchFamily="18" charset="0"/>
              </a:rPr>
              <a:t> </a:t>
            </a:r>
            <a:r>
              <a:rPr lang="es-ES_tradnl" b="1" dirty="0" err="1" smtClean="0">
                <a:latin typeface="Tempus Sans ITC" panose="04020404030D07020202" pitchFamily="82" charset="0"/>
                <a:ea typeface="Times New Roman" panose="02020603050405020304" pitchFamily="18" charset="0"/>
              </a:rPr>
              <a:t>Proteksi</a:t>
            </a:r>
            <a:r>
              <a:rPr lang="es-ES_tradnl" b="1" dirty="0" smtClean="0">
                <a:latin typeface="Tempus Sans ITC" panose="04020404030D07020202" pitchFamily="82" charset="0"/>
                <a:ea typeface="Times New Roman" panose="02020603050405020304" pitchFamily="18" charset="0"/>
              </a:rPr>
              <a:t> </a:t>
            </a:r>
            <a:r>
              <a:rPr lang="es-ES_tradnl" b="1" dirty="0" err="1" smtClean="0">
                <a:latin typeface="Tempus Sans ITC" panose="04020404030D07020202" pitchFamily="82" charset="0"/>
                <a:ea typeface="Times New Roman" panose="02020603050405020304" pitchFamily="18" charset="0"/>
              </a:rPr>
              <a:t>reaktor</a:t>
            </a:r>
            <a:endParaRPr lang="en-US" b="1"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702444" y="4717603"/>
            <a:ext cx="7984356" cy="923330"/>
          </a:xfrm>
          <a:prstGeom prst="rect">
            <a:avLst/>
          </a:prstGeom>
        </p:spPr>
        <p:txBody>
          <a:bodyPr wrap="square">
            <a:spAutoFit/>
          </a:bodyPr>
          <a:lstStyle/>
          <a:p>
            <a:pPr algn="just">
              <a:spcAft>
                <a:spcPts val="0"/>
              </a:spcAft>
            </a:pPr>
            <a:r>
              <a:rPr lang="es-ES_tradnl" sz="1800" dirty="0" smtClean="0">
                <a:latin typeface="Tempus Sans ITC" panose="04020404030D07020202" pitchFamily="82" charset="0"/>
                <a:ea typeface="Times New Roman" panose="02020603050405020304" pitchFamily="18" charset="0"/>
              </a:rPr>
              <a:t>Pada </a:t>
            </a:r>
            <a:r>
              <a:rPr lang="es-ES_tradnl" sz="1800" dirty="0" err="1" smtClean="0">
                <a:latin typeface="Tempus Sans ITC" panose="04020404030D07020202" pitchFamily="82" charset="0"/>
                <a:ea typeface="Times New Roman" panose="02020603050405020304" pitchFamily="18" charset="0"/>
              </a:rPr>
              <a:t>dasarnya</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proteksi</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reaktor</a:t>
            </a:r>
            <a:r>
              <a:rPr lang="es-ES_tradnl" sz="1800" dirty="0" smtClean="0">
                <a:latin typeface="Tempus Sans ITC" panose="04020404030D07020202" pitchFamily="82" charset="0"/>
                <a:ea typeface="Times New Roman" panose="02020603050405020304" pitchFamily="18" charset="0"/>
              </a:rPr>
              <a:t> sama </a:t>
            </a:r>
            <a:r>
              <a:rPr lang="es-ES_tradnl" sz="1800" dirty="0" err="1" smtClean="0">
                <a:latin typeface="Tempus Sans ITC" panose="04020404030D07020202" pitchFamily="82" charset="0"/>
                <a:ea typeface="Times New Roman" panose="02020603050405020304" pitchFamily="18" charset="0"/>
              </a:rPr>
              <a:t>dengan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proteksi</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transformator</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dengan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ukuran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tingkat</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kevitalan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terhadap</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sistem</a:t>
            </a:r>
            <a:r>
              <a:rPr lang="es-ES_tradnl" sz="1800" dirty="0" smtClean="0">
                <a:latin typeface="Tempus Sans ITC" panose="04020404030D07020202" pitchFamily="82" charset="0"/>
                <a:ea typeface="Times New Roman" panose="02020603050405020304" pitchFamily="18" charset="0"/>
              </a:rPr>
              <a:t>, dan </a:t>
            </a:r>
            <a:r>
              <a:rPr lang="es-ES_tradnl" sz="1800" dirty="0" err="1" smtClean="0">
                <a:latin typeface="Tempus Sans ITC" panose="04020404030D07020202" pitchFamily="82" charset="0"/>
                <a:ea typeface="Times New Roman" panose="02020603050405020304" pitchFamily="18" charset="0"/>
              </a:rPr>
              <a:t>personaliti</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memberikan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pendekatan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berbeda</a:t>
            </a:r>
            <a:r>
              <a:rPr lang="es-ES_tradnl" sz="1800" dirty="0" smtClean="0">
                <a:latin typeface="Tempus Sans ITC" panose="04020404030D07020202" pitchFamily="82" charset="0"/>
                <a:ea typeface="Times New Roman" panose="02020603050405020304" pitchFamily="18" charset="0"/>
              </a:rPr>
              <a:t> dan </a:t>
            </a:r>
            <a:r>
              <a:rPr lang="es-ES_tradnl" sz="1800" dirty="0" err="1" smtClean="0">
                <a:latin typeface="Tempus Sans ITC" panose="04020404030D07020202" pitchFamily="82" charset="0"/>
                <a:ea typeface="Times New Roman" panose="02020603050405020304" pitchFamily="18" charset="0"/>
              </a:rPr>
              <a:t>berbagai</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variasi</a:t>
            </a:r>
            <a:r>
              <a:rPr lang="es-ES_tradnl" sz="1800" dirty="0" smtClean="0">
                <a:latin typeface="Tempus Sans ITC" panose="04020404030D07020202" pitchFamily="82" charset="0"/>
                <a:ea typeface="Times New Roman" panose="02020603050405020304" pitchFamily="18" charset="0"/>
              </a:rPr>
              <a:t>.</a:t>
            </a:r>
            <a:endParaRPr lang="en-US" sz="1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77361813"/>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257</a:t>
            </a:fld>
            <a:endParaRPr lang="en-US" altLang="id-ID"/>
          </a:p>
        </p:txBody>
      </p:sp>
      <p:sp>
        <p:nvSpPr>
          <p:cNvPr id="2" name="Rectangle 1"/>
          <p:cNvSpPr/>
          <p:nvPr/>
        </p:nvSpPr>
        <p:spPr>
          <a:xfrm>
            <a:off x="508535" y="511076"/>
            <a:ext cx="8153400" cy="2308324"/>
          </a:xfrm>
          <a:prstGeom prst="rect">
            <a:avLst/>
          </a:prstGeom>
        </p:spPr>
        <p:txBody>
          <a:bodyPr wrap="square">
            <a:spAutoFit/>
          </a:bodyPr>
          <a:lstStyle/>
          <a:p>
            <a:pPr algn="just">
              <a:spcAft>
                <a:spcPts val="0"/>
              </a:spcAft>
            </a:pPr>
            <a:r>
              <a:rPr lang="es-ES_tradnl" sz="1600" dirty="0" smtClean="0">
                <a:latin typeface="Tempus Sans ITC" panose="04020404030D07020202" pitchFamily="82" charset="0"/>
                <a:ea typeface="Times New Roman" panose="02020603050405020304" pitchFamily="18" charset="0"/>
              </a:rPr>
              <a:t>Pada </a:t>
            </a:r>
            <a:r>
              <a:rPr lang="es-ES_tradnl" sz="1600" dirty="0" err="1" smtClean="0">
                <a:latin typeface="Tempus Sans ITC" panose="04020404030D07020202" pitchFamily="82" charset="0"/>
                <a:ea typeface="Times New Roman" panose="02020603050405020304" pitchFamily="18" charset="0"/>
              </a:rPr>
              <a:t>semua</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aplikasi</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proteksi</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diferensial</a:t>
            </a:r>
            <a:r>
              <a:rPr lang="es-ES_tradnl" sz="1600" dirty="0" smtClean="0">
                <a:latin typeface="Tempus Sans ITC" panose="04020404030D07020202" pitchFamily="82" charset="0"/>
                <a:ea typeface="Times New Roman" panose="02020603050405020304" pitchFamily="18" charset="0"/>
              </a:rPr>
              <a:t> (87) </a:t>
            </a:r>
            <a:r>
              <a:rPr lang="es-ES_tradnl" sz="1600" dirty="0" err="1" smtClean="0">
                <a:latin typeface="Tempus Sans ITC" panose="04020404030D07020202" pitchFamily="82" charset="0"/>
                <a:ea typeface="Times New Roman" panose="02020603050405020304" pitchFamily="18" charset="0"/>
              </a:rPr>
              <a:t>adalah</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proteksi</a:t>
            </a:r>
            <a:r>
              <a:rPr lang="es-ES_tradnl" sz="1600" dirty="0" smtClean="0">
                <a:latin typeface="Tempus Sans ITC" panose="04020404030D07020202" pitchFamily="82" charset="0"/>
                <a:ea typeface="Times New Roman" panose="02020603050405020304" pitchFamily="18" charset="0"/>
              </a:rPr>
              <a:t> yang </a:t>
            </a:r>
            <a:r>
              <a:rPr lang="es-ES_tradnl" sz="1600" dirty="0" err="1" smtClean="0">
                <a:latin typeface="Tempus Sans ITC" panose="04020404030D07020202" pitchFamily="82" charset="0"/>
                <a:ea typeface="Times New Roman" panose="02020603050405020304" pitchFamily="18" charset="0"/>
              </a:rPr>
              <a:t>paling</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luas</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penggunaannya</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dengan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rele</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fasa</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atau</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bila</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dimungkinkan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digunakan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rele</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arus</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lebih</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tanah</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sebagai</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cadangan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atau</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dapat</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sebagai</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proteksi</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utama</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Hubungan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diferensial</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ditunjukkan</a:t>
            </a:r>
            <a:r>
              <a:rPr lang="es-ES_tradnl" sz="1600" dirty="0" smtClean="0">
                <a:latin typeface="Tempus Sans ITC" panose="04020404030D07020202" pitchFamily="82" charset="0"/>
                <a:ea typeface="Times New Roman" panose="02020603050405020304" pitchFamily="18" charset="0"/>
              </a:rPr>
              <a:t> pada gambar 8.10. </a:t>
            </a:r>
            <a:r>
              <a:rPr lang="es-ES_tradnl" sz="1600" dirty="0" err="1" smtClean="0">
                <a:latin typeface="Tempus Sans ITC" panose="04020404030D07020202" pitchFamily="82" charset="0"/>
                <a:ea typeface="Times New Roman" panose="02020603050405020304" pitchFamily="18" charset="0"/>
              </a:rPr>
              <a:t>Rele</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arus</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lebih</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seketika</a:t>
            </a:r>
            <a:r>
              <a:rPr lang="es-ES_tradnl" sz="1600" dirty="0" smtClean="0">
                <a:latin typeface="Tempus Sans ITC" panose="04020404030D07020202" pitchFamily="82" charset="0"/>
                <a:ea typeface="Times New Roman" panose="02020603050405020304" pitchFamily="18" charset="0"/>
              </a:rPr>
              <a:t> (50) </a:t>
            </a:r>
            <a:r>
              <a:rPr lang="es-ES_tradnl" sz="1600" dirty="0" err="1" smtClean="0">
                <a:latin typeface="Tempus Sans ITC" panose="04020404030D07020202" pitchFamily="82" charset="0"/>
                <a:ea typeface="Times New Roman" panose="02020603050405020304" pitchFamily="18" charset="0"/>
              </a:rPr>
              <a:t>diset</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diatas</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arus</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inrus</a:t>
            </a:r>
            <a:r>
              <a:rPr lang="es-ES_tradnl" sz="1600" dirty="0" smtClean="0">
                <a:latin typeface="Tempus Sans ITC" panose="04020404030D07020202" pitchFamily="82" charset="0"/>
                <a:ea typeface="Times New Roman" panose="02020603050405020304" pitchFamily="18" charset="0"/>
              </a:rPr>
              <a:t> dan </a:t>
            </a:r>
            <a:r>
              <a:rPr lang="es-ES_tradnl" sz="1600" dirty="0" err="1" smtClean="0">
                <a:latin typeface="Tempus Sans ITC" panose="04020404030D07020202" pitchFamily="82" charset="0"/>
                <a:ea typeface="Times New Roman" panose="02020603050405020304" pitchFamily="18" charset="0"/>
              </a:rPr>
              <a:t>transien</a:t>
            </a:r>
            <a:r>
              <a:rPr lang="es-ES_tradnl" sz="1600" dirty="0" smtClean="0">
                <a:latin typeface="Tempus Sans ITC" panose="04020404030D07020202" pitchFamily="82" charset="0"/>
                <a:ea typeface="Times New Roman" panose="02020603050405020304" pitchFamily="18" charset="0"/>
              </a:rPr>
              <a:t>, dan </a:t>
            </a:r>
            <a:r>
              <a:rPr lang="es-ES_tradnl" sz="1600" dirty="0" err="1" smtClean="0">
                <a:latin typeface="Tempus Sans ITC" panose="04020404030D07020202" pitchFamily="82" charset="0"/>
                <a:ea typeface="Times New Roman" panose="02020603050405020304" pitchFamily="18" charset="0"/>
              </a:rPr>
              <a:t>rele</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arus</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lebih</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waktu</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terbalik</a:t>
            </a:r>
            <a:r>
              <a:rPr lang="es-ES_tradnl" sz="1600" dirty="0" smtClean="0">
                <a:latin typeface="Tempus Sans ITC" panose="04020404030D07020202" pitchFamily="82" charset="0"/>
                <a:ea typeface="Times New Roman" panose="02020603050405020304" pitchFamily="18" charset="0"/>
              </a:rPr>
              <a:t> (51) </a:t>
            </a:r>
            <a:r>
              <a:rPr lang="es-ES_tradnl" sz="1600" dirty="0" err="1" smtClean="0">
                <a:latin typeface="Tempus Sans ITC" panose="04020404030D07020202" pitchFamily="82" charset="0"/>
                <a:ea typeface="Times New Roman" panose="02020603050405020304" pitchFamily="18" charset="0"/>
              </a:rPr>
              <a:t>diset</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dengan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berkoordinasi</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dengan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peralatan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proteksi</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lain</a:t>
            </a:r>
            <a:r>
              <a:rPr lang="es-ES_tradnl" sz="1600" dirty="0" smtClean="0">
                <a:latin typeface="Tempus Sans ITC" panose="04020404030D07020202" pitchFamily="82" charset="0"/>
                <a:ea typeface="Times New Roman" panose="02020603050405020304" pitchFamily="18" charset="0"/>
              </a:rPr>
              <a:t> yang </a:t>
            </a:r>
            <a:r>
              <a:rPr lang="es-ES_tradnl" sz="1600" dirty="0" err="1" smtClean="0">
                <a:latin typeface="Tempus Sans ITC" panose="04020404030D07020202" pitchFamily="82" charset="0"/>
                <a:ea typeface="Times New Roman" panose="02020603050405020304" pitchFamily="18" charset="0"/>
              </a:rPr>
              <a:t>overeach</a:t>
            </a:r>
            <a:r>
              <a:rPr lang="es-ES_tradnl" sz="1600" dirty="0" smtClean="0">
                <a:latin typeface="Tempus Sans ITC" panose="04020404030D07020202" pitchFamily="82" charset="0"/>
                <a:ea typeface="Times New Roman" panose="02020603050405020304" pitchFamily="18" charset="0"/>
              </a:rPr>
              <a:t>. </a:t>
            </a:r>
            <a:r>
              <a:rPr lang="nb-NO" sz="1600" dirty="0" smtClean="0">
                <a:latin typeface="Tempus Sans ITC" panose="04020404030D07020202" pitchFamily="82" charset="0"/>
                <a:ea typeface="Times New Roman" panose="02020603050405020304" pitchFamily="18" charset="0"/>
              </a:rPr>
              <a:t>Rele impedansi diset untuk melihat ke reaktor, digunakan baik untuk proteksi utama maupun cadangan. Semua peraltan proteksi harus diset untuk menghindari operasi pada saat energise arus inrus dan tidak beroperasi pada frekuensi osilasi natural yang dapat terjadi bilamana kompensator jaringan deenergise. </a:t>
            </a:r>
            <a:r>
              <a:rPr lang="es-ES_tradnl" sz="1600" dirty="0" smtClean="0">
                <a:latin typeface="Tempus Sans ITC" panose="04020404030D07020202" pitchFamily="82" charset="0"/>
                <a:ea typeface="Times New Roman" panose="02020603050405020304" pitchFamily="18" charset="0"/>
              </a:rPr>
              <a:t>Pada </a:t>
            </a:r>
            <a:r>
              <a:rPr lang="es-ES_tradnl" sz="1600" dirty="0" err="1" smtClean="0">
                <a:latin typeface="Tempus Sans ITC" panose="04020404030D07020202" pitchFamily="82" charset="0"/>
                <a:ea typeface="Times New Roman" panose="02020603050405020304" pitchFamily="18" charset="0"/>
              </a:rPr>
              <a:t>kasusu</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tertentu</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rele-rele</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arus</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urutan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neatif</a:t>
            </a:r>
            <a:r>
              <a:rPr lang="es-ES_tradnl" sz="1600" dirty="0" smtClean="0">
                <a:latin typeface="Tempus Sans ITC" panose="04020404030D07020202" pitchFamily="82" charset="0"/>
                <a:ea typeface="Times New Roman" panose="02020603050405020304" pitchFamily="18" charset="0"/>
              </a:rPr>
              <a:t> juga </a:t>
            </a:r>
            <a:r>
              <a:rPr lang="es-ES_tradnl" sz="1600" dirty="0" err="1" smtClean="0">
                <a:latin typeface="Tempus Sans ITC" panose="04020404030D07020202" pitchFamily="82" charset="0"/>
                <a:ea typeface="Times New Roman" panose="02020603050405020304" pitchFamily="18" charset="0"/>
              </a:rPr>
              <a:t>digunakan</a:t>
            </a:r>
            <a:r>
              <a:rPr lang="es-ES_tradnl" sz="1600" dirty="0" smtClean="0">
                <a:latin typeface="Tempus Sans ITC" panose="04020404030D07020202" pitchFamily="82" charset="0"/>
                <a:ea typeface="Times New Roman" panose="02020603050405020304" pitchFamily="18" charset="0"/>
              </a:rPr>
              <a:t>.</a:t>
            </a:r>
            <a:endParaRPr lang="en-US" sz="1600" b="1"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609600" y="3048000"/>
            <a:ext cx="7924800" cy="2800767"/>
          </a:xfrm>
          <a:prstGeom prst="rect">
            <a:avLst/>
          </a:prstGeom>
        </p:spPr>
        <p:txBody>
          <a:bodyPr wrap="square">
            <a:spAutoFit/>
          </a:bodyPr>
          <a:lstStyle/>
          <a:p>
            <a:pPr algn="just">
              <a:spcAft>
                <a:spcPts val="0"/>
              </a:spcAft>
            </a:pPr>
            <a:r>
              <a:rPr lang="es-ES_tradnl" sz="1600" dirty="0" err="1" smtClean="0">
                <a:latin typeface="Tempus Sans ITC" panose="04020404030D07020202" pitchFamily="82" charset="0"/>
                <a:ea typeface="Times New Roman" panose="02020603050405020304" pitchFamily="18" charset="0"/>
              </a:rPr>
              <a:t>Gangguan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antar</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belitan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menjadi</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perhatian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utama</a:t>
            </a:r>
            <a:r>
              <a:rPr lang="es-ES_tradnl" sz="1600" dirty="0" smtClean="0">
                <a:latin typeface="Tempus Sans ITC" panose="04020404030D07020202" pitchFamily="82" charset="0"/>
                <a:ea typeface="Times New Roman" panose="02020603050405020304" pitchFamily="18" charset="0"/>
              </a:rPr>
              <a:t> pada </a:t>
            </a:r>
            <a:r>
              <a:rPr lang="es-ES_tradnl" sz="1600" dirty="0" err="1" smtClean="0">
                <a:latin typeface="Tempus Sans ITC" panose="04020404030D07020202" pitchFamily="82" charset="0"/>
                <a:ea typeface="Times New Roman" panose="02020603050405020304" pitchFamily="18" charset="0"/>
              </a:rPr>
              <a:t>suatu</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reaktor</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sebagaimnan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layaknya</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seperti</a:t>
            </a:r>
            <a:r>
              <a:rPr lang="es-ES_tradnl" sz="1600" dirty="0" smtClean="0">
                <a:latin typeface="Tempus Sans ITC" panose="04020404030D07020202" pitchFamily="82" charset="0"/>
                <a:ea typeface="Times New Roman" panose="02020603050405020304" pitchFamily="18" charset="0"/>
              </a:rPr>
              <a:t> pada </a:t>
            </a:r>
            <a:r>
              <a:rPr lang="es-ES_tradnl" sz="1600" dirty="0" err="1" smtClean="0">
                <a:latin typeface="Tempus Sans ITC" panose="04020404030D07020202" pitchFamily="82" charset="0"/>
                <a:ea typeface="Times New Roman" panose="02020603050405020304" pitchFamily="18" charset="0"/>
              </a:rPr>
              <a:t>generator</a:t>
            </a:r>
            <a:r>
              <a:rPr lang="es-ES_tradnl" sz="1600" dirty="0" smtClean="0">
                <a:latin typeface="Tempus Sans ITC" panose="04020404030D07020202" pitchFamily="82" charset="0"/>
                <a:ea typeface="Times New Roman" panose="02020603050405020304" pitchFamily="18" charset="0"/>
              </a:rPr>
              <a:t>, motor dan </a:t>
            </a:r>
            <a:r>
              <a:rPr lang="es-ES_tradnl" sz="1600" dirty="0" err="1" smtClean="0">
                <a:latin typeface="Tempus Sans ITC" panose="04020404030D07020202" pitchFamily="82" charset="0"/>
                <a:ea typeface="Times New Roman" panose="02020603050405020304" pitchFamily="18" charset="0"/>
              </a:rPr>
              <a:t>transformator</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Gangguan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tersebut</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dapat</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menimbulkan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arus</a:t>
            </a:r>
            <a:r>
              <a:rPr lang="es-ES_tradnl" sz="1600" dirty="0" smtClean="0">
                <a:latin typeface="Tempus Sans ITC" panose="04020404030D07020202" pitchFamily="82" charset="0"/>
                <a:ea typeface="Times New Roman" panose="02020603050405020304" pitchFamily="18" charset="0"/>
              </a:rPr>
              <a:t> yang </a:t>
            </a:r>
            <a:r>
              <a:rPr lang="es-ES_tradnl" sz="1600" dirty="0" err="1" smtClean="0">
                <a:latin typeface="Tempus Sans ITC" panose="04020404030D07020202" pitchFamily="82" charset="0"/>
                <a:ea typeface="Times New Roman" panose="02020603050405020304" pitchFamily="18" charset="0"/>
              </a:rPr>
              <a:t>tidak</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diharapkan</a:t>
            </a:r>
            <a:r>
              <a:rPr lang="es-ES_tradnl" sz="1600" dirty="0" smtClean="0">
                <a:latin typeface="Tempus Sans ITC" panose="04020404030D07020202" pitchFamily="82" charset="0"/>
                <a:ea typeface="Times New Roman" panose="02020603050405020304" pitchFamily="18" charset="0"/>
              </a:rPr>
              <a:t> dan </a:t>
            </a:r>
            <a:r>
              <a:rPr lang="es-ES_tradnl" sz="1600" dirty="0" err="1" smtClean="0">
                <a:latin typeface="Tempus Sans ITC" panose="04020404030D07020202" pitchFamily="82" charset="0"/>
                <a:ea typeface="Times New Roman" panose="02020603050405020304" pitchFamily="18" charset="0"/>
              </a:rPr>
              <a:t>merusak</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areal</a:t>
            </a:r>
            <a:r>
              <a:rPr lang="es-ES_tradnl" sz="1600" dirty="0" smtClean="0">
                <a:latin typeface="Tempus Sans ITC" panose="04020404030D07020202" pitchFamily="82" charset="0"/>
                <a:ea typeface="Times New Roman" panose="02020603050405020304" pitchFamily="18" charset="0"/>
              </a:rPr>
              <a:t> dimana </a:t>
            </a:r>
            <a:r>
              <a:rPr lang="es-ES_tradnl" sz="1600" dirty="0" err="1" smtClean="0">
                <a:latin typeface="Tempus Sans ITC" panose="04020404030D07020202" pitchFamily="82" charset="0"/>
                <a:ea typeface="Times New Roman" panose="02020603050405020304" pitchFamily="18" charset="0"/>
              </a:rPr>
              <a:t>gangguan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terjadi</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Indikasi</a:t>
            </a:r>
            <a:r>
              <a:rPr lang="es-ES_tradnl" sz="1600" dirty="0" smtClean="0">
                <a:latin typeface="Tempus Sans ITC" panose="04020404030D07020202" pitchFamily="82" charset="0"/>
                <a:ea typeface="Times New Roman" panose="02020603050405020304" pitchFamily="18" charset="0"/>
              </a:rPr>
              <a:t> yang </a:t>
            </a:r>
            <a:r>
              <a:rPr lang="es-ES_tradnl" sz="1600" dirty="0" err="1" smtClean="0">
                <a:latin typeface="Tempus Sans ITC" panose="04020404030D07020202" pitchFamily="82" charset="0"/>
                <a:ea typeface="Times New Roman" panose="02020603050405020304" pitchFamily="18" charset="0"/>
              </a:rPr>
              <a:t>ditimbulkan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tidak</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begitu</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nyata</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sampai</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gangguan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mencapai</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kondisi</a:t>
            </a:r>
            <a:r>
              <a:rPr lang="es-ES_tradnl" sz="1600" dirty="0" smtClean="0">
                <a:latin typeface="Tempus Sans ITC" panose="04020404030D07020202" pitchFamily="82" charset="0"/>
                <a:ea typeface="Times New Roman" panose="02020603050405020304" pitchFamily="18" charset="0"/>
              </a:rPr>
              <a:t> yang </a:t>
            </a:r>
            <a:r>
              <a:rPr lang="es-ES_tradnl" sz="1600" dirty="0" err="1" smtClean="0">
                <a:latin typeface="Tempus Sans ITC" panose="04020404030D07020202" pitchFamily="82" charset="0"/>
                <a:ea typeface="Times New Roman" panose="02020603050405020304" pitchFamily="18" charset="0"/>
              </a:rPr>
              <a:t>melibatkan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fasa</a:t>
            </a:r>
            <a:r>
              <a:rPr lang="es-ES_tradnl" sz="1600" dirty="0" smtClean="0">
                <a:latin typeface="Tempus Sans ITC" panose="04020404030D07020202" pitchFamily="82" charset="0"/>
                <a:ea typeface="Times New Roman" panose="02020603050405020304" pitchFamily="18" charset="0"/>
              </a:rPr>
              <a:t> dan </a:t>
            </a:r>
            <a:r>
              <a:rPr lang="es-ES_tradnl" sz="1600" dirty="0" err="1" smtClean="0">
                <a:latin typeface="Tempus Sans ITC" panose="04020404030D07020202" pitchFamily="82" charset="0"/>
                <a:ea typeface="Times New Roman" panose="02020603050405020304" pitchFamily="18" charset="0"/>
              </a:rPr>
              <a:t>atau</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tanah</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Untuk</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reaktor</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tipe</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dry</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suatu</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penyeimbang</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tegangan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menggunakan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rele</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tegangan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lebih</a:t>
            </a:r>
            <a:r>
              <a:rPr lang="es-ES_tradnl" sz="1600" dirty="0" smtClean="0">
                <a:latin typeface="Tempus Sans ITC" panose="04020404030D07020202" pitchFamily="82" charset="0"/>
                <a:ea typeface="Times New Roman" panose="02020603050405020304" pitchFamily="18" charset="0"/>
              </a:rPr>
              <a:t> (59) </a:t>
            </a:r>
            <a:r>
              <a:rPr lang="es-ES_tradnl" sz="1600" dirty="0" err="1" smtClean="0">
                <a:latin typeface="Tempus Sans ITC" panose="04020404030D07020202" pitchFamily="82" charset="0"/>
                <a:ea typeface="Times New Roman" panose="02020603050405020304" pitchFamily="18" charset="0"/>
              </a:rPr>
              <a:t>membandingkan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tegangan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netral</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ke</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tanah</a:t>
            </a:r>
            <a:r>
              <a:rPr lang="es-ES_tradnl" sz="1600" dirty="0" smtClean="0">
                <a:latin typeface="Tempus Sans ITC" panose="04020404030D07020202" pitchFamily="82" charset="0"/>
                <a:ea typeface="Times New Roman" panose="02020603050405020304" pitchFamily="18" charset="0"/>
              </a:rPr>
              <a:t> yang </a:t>
            </a:r>
            <a:r>
              <a:rPr lang="es-ES_tradnl" sz="1600" dirty="0" err="1" smtClean="0">
                <a:latin typeface="Tempus Sans ITC" panose="04020404030D07020202" pitchFamily="82" charset="0"/>
                <a:ea typeface="Times New Roman" panose="02020603050405020304" pitchFamily="18" charset="0"/>
              </a:rPr>
              <a:t>diukur</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dari</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netral</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wyei</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reaktor</a:t>
            </a:r>
            <a:r>
              <a:rPr lang="es-ES_tradnl" sz="1600" dirty="0" smtClean="0">
                <a:latin typeface="Tempus Sans ITC" panose="04020404030D07020202" pitchFamily="82" charset="0"/>
                <a:ea typeface="Times New Roman" panose="02020603050405020304" pitchFamily="18" charset="0"/>
              </a:rPr>
              <a:t> yang </a:t>
            </a:r>
            <a:r>
              <a:rPr lang="es-ES_tradnl" sz="1600" dirty="0" err="1" smtClean="0">
                <a:latin typeface="Tempus Sans ITC" panose="04020404030D07020202" pitchFamily="82" charset="0"/>
                <a:ea typeface="Times New Roman" panose="02020603050405020304" pitchFamily="18" charset="0"/>
              </a:rPr>
              <a:t>tidak</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mendeteksi</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perubahan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impedansi</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reaktor</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Kemungkinan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proteksi</a:t>
            </a:r>
            <a:r>
              <a:rPr lang="es-ES_tradnl" sz="1600" dirty="0" smtClean="0">
                <a:latin typeface="Tempus Sans ITC" panose="04020404030D07020202" pitchFamily="82" charset="0"/>
                <a:ea typeface="Times New Roman" panose="02020603050405020304" pitchFamily="18" charset="0"/>
              </a:rPr>
              <a:t> yang </a:t>
            </a:r>
            <a:r>
              <a:rPr lang="es-ES_tradnl" sz="1600" dirty="0" err="1" smtClean="0">
                <a:latin typeface="Tempus Sans ITC" panose="04020404030D07020202" pitchFamily="82" charset="0"/>
                <a:ea typeface="Times New Roman" panose="02020603050405020304" pitchFamily="18" charset="0"/>
              </a:rPr>
              <a:t>lebih</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sensitif</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untuk</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mendeteksi</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gangguan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sangat</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sulit</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adalah</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rele</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mekanis</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tetapi</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akumulasi</a:t>
            </a:r>
            <a:r>
              <a:rPr lang="es-ES_tradnl" sz="1600" dirty="0" smtClean="0">
                <a:latin typeface="Tempus Sans ITC" panose="04020404030D07020202" pitchFamily="82" charset="0"/>
                <a:ea typeface="Times New Roman" panose="02020603050405020304" pitchFamily="18" charset="0"/>
              </a:rPr>
              <a:t> gas </a:t>
            </a:r>
            <a:r>
              <a:rPr lang="es-ES_tradnl" sz="1600" dirty="0" err="1" smtClean="0">
                <a:latin typeface="Tempus Sans ITC" panose="04020404030D07020202" pitchFamily="82" charset="0"/>
                <a:ea typeface="Times New Roman" panose="02020603050405020304" pitchFamily="18" charset="0"/>
              </a:rPr>
              <a:t>atau</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rele</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tekanan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hanya</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digunakan</a:t>
            </a:r>
            <a:r>
              <a:rPr lang="es-ES_tradnl" sz="1600" dirty="0" smtClean="0">
                <a:latin typeface="Tempus Sans ITC" panose="04020404030D07020202" pitchFamily="82" charset="0"/>
                <a:ea typeface="Times New Roman" panose="02020603050405020304" pitchFamily="18" charset="0"/>
              </a:rPr>
              <a:t> pada </a:t>
            </a:r>
            <a:r>
              <a:rPr lang="es-ES_tradnl" sz="1600" dirty="0" err="1" smtClean="0">
                <a:latin typeface="Tempus Sans ITC" panose="04020404030D07020202" pitchFamily="82" charset="0"/>
                <a:ea typeface="Times New Roman" panose="02020603050405020304" pitchFamily="18" charset="0"/>
              </a:rPr>
              <a:t>reaktor</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tipe</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oil</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immersed</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Walaupun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dimungkinkan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rele</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ini</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harus</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digunakan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sebagai</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tambahan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untuk</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proteksi</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lainnya</a:t>
            </a:r>
            <a:r>
              <a:rPr lang="es-ES_tradnl" sz="1600" dirty="0" smtClean="0">
                <a:latin typeface="Tempus Sans ITC" panose="04020404030D07020202" pitchFamily="82" charset="0"/>
                <a:ea typeface="Times New Roman" panose="02020603050405020304" pitchFamily="18" charset="0"/>
              </a:rPr>
              <a:t>.</a:t>
            </a:r>
            <a:endParaRPr lang="en-US" sz="16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88471347"/>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258</a:t>
            </a:fld>
            <a:endParaRPr lang="en-US" altLang="id-ID"/>
          </a:p>
        </p:txBody>
      </p:sp>
      <p:sp>
        <p:nvSpPr>
          <p:cNvPr id="2" name="Rectangle 1"/>
          <p:cNvSpPr/>
          <p:nvPr/>
        </p:nvSpPr>
        <p:spPr>
          <a:xfrm>
            <a:off x="228600" y="228600"/>
            <a:ext cx="2226892" cy="400110"/>
          </a:xfrm>
          <a:prstGeom prst="rect">
            <a:avLst/>
          </a:prstGeom>
        </p:spPr>
        <p:txBody>
          <a:bodyPr wrap="none">
            <a:spAutoFit/>
          </a:bodyPr>
          <a:lstStyle/>
          <a:p>
            <a:pPr algn="just">
              <a:spcAft>
                <a:spcPts val="0"/>
              </a:spcAft>
            </a:pPr>
            <a:r>
              <a:rPr lang="es-ES_tradnl" b="1" cap="all" dirty="0">
                <a:solidFill>
                  <a:srgbClr val="FF00FF"/>
                </a:solidFill>
                <a:latin typeface="Tempus Sans ITC" panose="04020404030D07020202" pitchFamily="82" charset="0"/>
                <a:ea typeface="Times New Roman" panose="02020603050405020304" pitchFamily="18" charset="0"/>
              </a:rPr>
              <a:t>8. 26  KAPASITOR</a:t>
            </a:r>
            <a:endParaRPr lang="en-US" sz="1800"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457200" y="628710"/>
            <a:ext cx="8305800" cy="2554545"/>
          </a:xfrm>
          <a:prstGeom prst="rect">
            <a:avLst/>
          </a:prstGeom>
        </p:spPr>
        <p:txBody>
          <a:bodyPr wrap="square">
            <a:spAutoFit/>
          </a:bodyPr>
          <a:lstStyle/>
          <a:p>
            <a:pPr algn="just">
              <a:spcAft>
                <a:spcPts val="0"/>
              </a:spcAft>
            </a:pPr>
            <a:r>
              <a:rPr lang="es-ES_tradnl" dirty="0" smtClean="0">
                <a:latin typeface="Tempus Sans ITC" panose="04020404030D07020202" pitchFamily="82" charset="0"/>
                <a:ea typeface="Times New Roman" panose="02020603050405020304" pitchFamily="18" charset="0"/>
              </a:rPr>
              <a:t>Bank </a:t>
            </a:r>
            <a:r>
              <a:rPr lang="es-ES_tradnl" dirty="0" err="1" smtClean="0">
                <a:latin typeface="Tempus Sans ITC" panose="04020404030D07020202" pitchFamily="82" charset="0"/>
                <a:ea typeface="Times New Roman" panose="02020603050405020304" pitchFamily="18" charset="0"/>
              </a:rPr>
              <a:t>kapasitor</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seri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maupun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shunt</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keduanya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dipergunakan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dalam</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sisitem</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tenaga</a:t>
            </a:r>
            <a:r>
              <a:rPr lang="es-ES_tradnl" dirty="0" smtClean="0">
                <a:latin typeface="Tempus Sans ITC" panose="04020404030D07020202" pitchFamily="82" charset="0"/>
                <a:ea typeface="Times New Roman" panose="02020603050405020304" pitchFamily="18" charset="0"/>
              </a:rPr>
              <a:t>. Bank </a:t>
            </a:r>
            <a:r>
              <a:rPr lang="es-ES_tradnl" dirty="0" err="1" smtClean="0">
                <a:latin typeface="Tempus Sans ITC" panose="04020404030D07020202" pitchFamily="82" charset="0"/>
                <a:ea typeface="Times New Roman" panose="02020603050405020304" pitchFamily="18" charset="0"/>
              </a:rPr>
              <a:t>kapasitor</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seri</a:t>
            </a:r>
            <a:r>
              <a:rPr lang="es-ES_tradnl" dirty="0" smtClean="0">
                <a:latin typeface="Tempus Sans ITC" panose="04020404030D07020202" pitchFamily="82" charset="0"/>
                <a:ea typeface="Times New Roman" panose="02020603050405020304" pitchFamily="18" charset="0"/>
              </a:rPr>
              <a:t> yang </a:t>
            </a:r>
            <a:r>
              <a:rPr lang="es-ES_tradnl" dirty="0" err="1" smtClean="0">
                <a:latin typeface="Tempus Sans ITC" panose="04020404030D07020202" pitchFamily="82" charset="0"/>
                <a:ea typeface="Times New Roman" panose="02020603050405020304" pitchFamily="18" charset="0"/>
              </a:rPr>
              <a:t>dipasang</a:t>
            </a:r>
            <a:r>
              <a:rPr lang="es-ES_tradnl" dirty="0" smtClean="0">
                <a:latin typeface="Tempus Sans ITC" panose="04020404030D07020202" pitchFamily="82" charset="0"/>
                <a:ea typeface="Times New Roman" panose="02020603050405020304" pitchFamily="18" charset="0"/>
              </a:rPr>
              <a:t> pada </a:t>
            </a:r>
            <a:r>
              <a:rPr lang="es-ES_tradnl" dirty="0" err="1" smtClean="0">
                <a:latin typeface="Tempus Sans ITC" panose="04020404030D07020202" pitchFamily="82" charset="0"/>
                <a:ea typeface="Times New Roman" panose="02020603050405020304" pitchFamily="18" charset="0"/>
              </a:rPr>
              <a:t>jaringan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transmisi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tegangan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tinggi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katagori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panjang</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digunakan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untuk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mengurangi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impedansi</a:t>
            </a:r>
            <a:r>
              <a:rPr lang="es-ES_tradnl" dirty="0" smtClean="0">
                <a:latin typeface="Tempus Sans ITC" panose="04020404030D07020202" pitchFamily="82" charset="0"/>
                <a:ea typeface="Times New Roman" panose="02020603050405020304" pitchFamily="18" charset="0"/>
              </a:rPr>
              <a:t> total antara </a:t>
            </a:r>
            <a:r>
              <a:rPr lang="es-ES_tradnl" dirty="0" err="1" smtClean="0">
                <a:latin typeface="Tempus Sans ITC" panose="04020404030D07020202" pitchFamily="82" charset="0"/>
                <a:ea typeface="Times New Roman" panose="02020603050405020304" pitchFamily="18" charset="0"/>
              </a:rPr>
              <a:t>sumber</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daya</a:t>
            </a:r>
            <a:r>
              <a:rPr lang="es-ES_tradnl" dirty="0" smtClean="0">
                <a:latin typeface="Tempus Sans ITC" panose="04020404030D07020202" pitchFamily="82" charset="0"/>
                <a:ea typeface="Times New Roman" panose="02020603050405020304" pitchFamily="18" charset="0"/>
              </a:rPr>
              <a:t>. </a:t>
            </a:r>
            <a:r>
              <a:rPr lang="en-US" dirty="0" smtClean="0">
                <a:latin typeface="Tempus Sans ITC" panose="04020404030D07020202" pitchFamily="82" charset="0"/>
                <a:ea typeface="Times New Roman" panose="02020603050405020304" pitchFamily="18" charset="0"/>
              </a:rPr>
              <a:t>Hal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dapat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meningkatkan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kemampuan</a:t>
            </a:r>
            <a:r>
              <a:rPr lang="en-US" dirty="0" smtClean="0">
                <a:latin typeface="Tempus Sans ITC" panose="04020404030D07020202" pitchFamily="82" charset="0"/>
                <a:ea typeface="Times New Roman" panose="02020603050405020304" pitchFamily="18" charset="0"/>
              </a:rPr>
              <a:t> transfer </a:t>
            </a:r>
            <a:r>
              <a:rPr lang="en-US" dirty="0" err="1" smtClean="0">
                <a:latin typeface="Tempus Sans ITC" panose="04020404030D07020202" pitchFamily="82" charset="0"/>
                <a:ea typeface="Times New Roman" panose="02020603050405020304" pitchFamily="18" charset="0"/>
              </a:rPr>
              <a:t>daya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menjaga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stabilitas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Proteksi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bank </a:t>
            </a:r>
            <a:r>
              <a:rPr lang="en-US" dirty="0" err="1" smtClean="0">
                <a:latin typeface="Tempus Sans ITC" panose="04020404030D07020202" pitchFamily="82" charset="0"/>
                <a:ea typeface="Times New Roman" panose="02020603050405020304" pitchFamily="18" charset="0"/>
              </a:rPr>
              <a:t>kapasitor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seperti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dapat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sama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dengan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proteksi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trnasformator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Namun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kadang</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kala</a:t>
            </a:r>
            <a:r>
              <a:rPr lang="en-US" dirty="0" smtClean="0">
                <a:latin typeface="Tempus Sans ITC" panose="04020404030D07020202" pitchFamily="82" charset="0"/>
                <a:ea typeface="Times New Roman" panose="02020603050405020304" pitchFamily="18" charset="0"/>
              </a:rPr>
              <a:t>, bank </a:t>
            </a:r>
            <a:r>
              <a:rPr lang="en-US" dirty="0" err="1" smtClean="0">
                <a:latin typeface="Tempus Sans ITC" panose="04020404030D07020202" pitchFamily="82" charset="0"/>
                <a:ea typeface="Times New Roman" panose="02020603050405020304" pitchFamily="18" charset="0"/>
              </a:rPr>
              <a:t>kapasitor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merupakan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bagian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dari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jaringan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transmisi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diproteksi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sebagai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bagian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dari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jaringan</a:t>
            </a:r>
            <a:r>
              <a:rPr lang="en-US" dirty="0" smtClean="0">
                <a:latin typeface="Tempus Sans ITC" panose="04020404030D07020202" pitchFamily="82" charset="0"/>
                <a:ea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246246" y="3383310"/>
            <a:ext cx="4572000" cy="400110"/>
          </a:xfrm>
          <a:prstGeom prst="rect">
            <a:avLst/>
          </a:prstGeom>
        </p:spPr>
        <p:txBody>
          <a:bodyPr>
            <a:spAutoFit/>
          </a:bodyPr>
          <a:lstStyle/>
          <a:p>
            <a:pPr algn="just">
              <a:spcAft>
                <a:spcPts val="0"/>
              </a:spcAft>
            </a:pPr>
            <a:r>
              <a:rPr lang="en-US" b="1" dirty="0" smtClean="0">
                <a:latin typeface="Tempus Sans ITC" panose="04020404030D07020202" pitchFamily="82" charset="0"/>
                <a:ea typeface="Times New Roman" panose="02020603050405020304" pitchFamily="18" charset="0"/>
              </a:rPr>
              <a:t>8. 26. 1  </a:t>
            </a:r>
            <a:r>
              <a:rPr lang="en-US" b="1" dirty="0" err="1" smtClean="0">
                <a:latin typeface="Tempus Sans ITC" panose="04020404030D07020202" pitchFamily="82" charset="0"/>
                <a:ea typeface="Times New Roman" panose="02020603050405020304" pitchFamily="18" charset="0"/>
              </a:rPr>
              <a:t>Penggunaan</a:t>
            </a:r>
            <a:r>
              <a:rPr lang="en-US" b="1" dirty="0" smtClean="0">
                <a:latin typeface="Tempus Sans ITC" panose="04020404030D07020202" pitchFamily="82" charset="0"/>
                <a:ea typeface="Times New Roman" panose="02020603050405020304" pitchFamily="18" charset="0"/>
              </a:rPr>
              <a:t> </a:t>
            </a:r>
            <a:r>
              <a:rPr lang="en-US" b="1" dirty="0" err="1" smtClean="0">
                <a:latin typeface="Tempus Sans ITC" panose="04020404030D07020202" pitchFamily="82" charset="0"/>
                <a:ea typeface="Times New Roman" panose="02020603050405020304" pitchFamily="18" charset="0"/>
              </a:rPr>
              <a:t>kapasitor</a:t>
            </a:r>
            <a:r>
              <a:rPr lang="en-US" b="1" dirty="0" smtClean="0">
                <a:latin typeface="Tempus Sans ITC" panose="04020404030D07020202" pitchFamily="82" charset="0"/>
                <a:ea typeface="Times New Roman" panose="02020603050405020304" pitchFamily="18" charset="0"/>
              </a:rPr>
              <a:t> shunt</a:t>
            </a:r>
            <a:endParaRPr lang="en-US" b="1"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457200" y="3886200"/>
            <a:ext cx="8229600" cy="2246769"/>
          </a:xfrm>
          <a:prstGeom prst="rect">
            <a:avLst/>
          </a:prstGeom>
        </p:spPr>
        <p:txBody>
          <a:bodyPr wrap="square">
            <a:spAutoFit/>
          </a:bodyPr>
          <a:lstStyle/>
          <a:p>
            <a:pPr algn="just">
              <a:spcAft>
                <a:spcPts val="0"/>
              </a:spcAft>
            </a:pPr>
            <a:r>
              <a:rPr lang="en-US" dirty="0" err="1">
                <a:latin typeface="Tempus Sans ITC" panose="04020404030D07020202" pitchFamily="82" charset="0"/>
                <a:ea typeface="Times New Roman" panose="02020603050405020304" pitchFamily="18" charset="0"/>
              </a:rPr>
              <a:t>D</a:t>
            </a:r>
            <a:r>
              <a:rPr lang="en-US" dirty="0" err="1" smtClean="0">
                <a:latin typeface="Tempus Sans ITC" panose="04020404030D07020202" pitchFamily="82" charset="0"/>
                <a:ea typeface="Times New Roman" panose="02020603050405020304" pitchFamily="18" charset="0"/>
              </a:rPr>
              <a:t>igunakan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mengurangi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penggunaan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vars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oleh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beban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reaktif</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membantu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dalam</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regulasi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kendali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tegangan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sisitem</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tenaga</a:t>
            </a:r>
            <a:r>
              <a:rPr lang="en-US" dirty="0" smtClean="0">
                <a:latin typeface="Tempus Sans ITC" panose="04020404030D07020202" pitchFamily="82" charset="0"/>
                <a:ea typeface="Times New Roman" panose="02020603050405020304" pitchFamily="18" charset="0"/>
              </a:rPr>
              <a:t>. Bank </a:t>
            </a:r>
            <a:r>
              <a:rPr lang="en-US" dirty="0" err="1" smtClean="0">
                <a:latin typeface="Tempus Sans ITC" panose="04020404030D07020202" pitchFamily="82" charset="0"/>
                <a:ea typeface="Times New Roman" panose="02020603050405020304" pitchFamily="18" charset="0"/>
              </a:rPr>
              <a:t>kapasitor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mungkin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dihubungkan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dimana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sistem</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membutuhkan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tetapi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umumnya</a:t>
            </a:r>
            <a:r>
              <a:rPr lang="en-US" dirty="0" smtClean="0">
                <a:latin typeface="Tempus Sans ITC" panose="04020404030D07020202" pitchFamily="82" charset="0"/>
                <a:ea typeface="Times New Roman" panose="02020603050405020304" pitchFamily="18" charset="0"/>
              </a:rPr>
              <a:t> bank </a:t>
            </a:r>
            <a:r>
              <a:rPr lang="en-US" dirty="0" err="1" smtClean="0">
                <a:latin typeface="Tempus Sans ITC" panose="04020404030D07020202" pitchFamily="82" charset="0"/>
                <a:ea typeface="Times New Roman" panose="02020603050405020304" pitchFamily="18" charset="0"/>
              </a:rPr>
              <a:t>kapasitor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dipasang</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gardu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distribusi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penyulang</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distribusi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Keuntungan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maksimum</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dapat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diperoleh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oleh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sisitem</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tenaga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didasarkan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atas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pemilihan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lokasi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pemasangan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kapasitor</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sedekat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mungkin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beban-beban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reaktif</a:t>
            </a:r>
            <a:r>
              <a:rPr lang="en-US" dirty="0" smtClean="0">
                <a:latin typeface="Tempus Sans ITC" panose="04020404030D07020202" pitchFamily="82" charset="0"/>
                <a:ea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3143556"/>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259</a:t>
            </a:fld>
            <a:endParaRPr lang="en-US" altLang="id-ID"/>
          </a:p>
        </p:txBody>
      </p:sp>
      <p:sp>
        <p:nvSpPr>
          <p:cNvPr id="2" name="Rectangle 1"/>
          <p:cNvSpPr/>
          <p:nvPr/>
        </p:nvSpPr>
        <p:spPr>
          <a:xfrm>
            <a:off x="600777" y="304800"/>
            <a:ext cx="8077200" cy="1015663"/>
          </a:xfrm>
          <a:prstGeom prst="rect">
            <a:avLst/>
          </a:prstGeom>
        </p:spPr>
        <p:txBody>
          <a:bodyPr wrap="square">
            <a:spAutoFit/>
          </a:bodyPr>
          <a:lstStyle/>
          <a:p>
            <a:pPr algn="just">
              <a:spcAft>
                <a:spcPts val="0"/>
              </a:spcAft>
            </a:pPr>
            <a:r>
              <a:rPr lang="en-US" dirty="0" err="1" smtClean="0">
                <a:latin typeface="Tempus Sans ITC" panose="04020404030D07020202" pitchFamily="82" charset="0"/>
                <a:ea typeface="Times New Roman" panose="02020603050405020304" pitchFamily="18" charset="0"/>
              </a:rPr>
              <a:t>Kapasitor</a:t>
            </a:r>
            <a:r>
              <a:rPr lang="en-US" dirty="0" smtClean="0">
                <a:latin typeface="Tempus Sans ITC" panose="04020404030D07020202" pitchFamily="82" charset="0"/>
                <a:ea typeface="Times New Roman" panose="02020603050405020304" pitchFamily="18" charset="0"/>
              </a:rPr>
              <a:t> shunt </a:t>
            </a:r>
            <a:r>
              <a:rPr lang="en-US" dirty="0" err="1" smtClean="0">
                <a:latin typeface="Tempus Sans ITC" panose="04020404030D07020202" pitchFamily="82" charset="0"/>
                <a:ea typeface="Times New Roman" panose="02020603050405020304" pitchFamily="18" charset="0"/>
              </a:rPr>
              <a:t>adalah</a:t>
            </a:r>
            <a:r>
              <a:rPr lang="en-US" dirty="0" smtClean="0">
                <a:latin typeface="Tempus Sans ITC" panose="04020404030D07020202" pitchFamily="82" charset="0"/>
                <a:ea typeface="Times New Roman" panose="02020603050405020304" pitchFamily="18" charset="0"/>
              </a:rPr>
              <a:t> generator VAR yang </a:t>
            </a:r>
            <a:r>
              <a:rPr lang="en-US" dirty="0" err="1" smtClean="0">
                <a:latin typeface="Tempus Sans ITC" panose="04020404030D07020202" pitchFamily="82" charset="0"/>
                <a:ea typeface="Times New Roman" panose="02020603050405020304" pitchFamily="18" charset="0"/>
              </a:rPr>
              <a:t>mensuplai</a:t>
            </a:r>
            <a:r>
              <a:rPr lang="en-US" dirty="0" smtClean="0">
                <a:latin typeface="Tempus Sans ITC" panose="04020404030D07020202" pitchFamily="82" charset="0"/>
                <a:ea typeface="Times New Roman" panose="02020603050405020304" pitchFamily="18" charset="0"/>
              </a:rPr>
              <a:t> lagging </a:t>
            </a:r>
            <a:r>
              <a:rPr lang="en-US" dirty="0" err="1" smtClean="0">
                <a:latin typeface="Tempus Sans ITC" panose="04020404030D07020202" pitchFamily="82" charset="0"/>
                <a:ea typeface="Times New Roman" panose="02020603050405020304" pitchFamily="18" charset="0"/>
              </a:rPr>
              <a:t>vars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kvars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sistem</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dapat</a:t>
            </a:r>
            <a:r>
              <a:rPr lang="en-US" dirty="0" smtClean="0">
                <a:latin typeface="Tempus Sans ITC" panose="04020404030D07020202" pitchFamily="82" charset="0"/>
                <a:ea typeface="Times New Roman" panose="02020603050405020304" pitchFamily="18" charset="0"/>
              </a:rPr>
              <a:t> pula </a:t>
            </a:r>
            <a:r>
              <a:rPr lang="en-US" dirty="0" err="1" smtClean="0">
                <a:latin typeface="Tempus Sans ITC" panose="04020404030D07020202" pitchFamily="82" charset="0"/>
                <a:ea typeface="Times New Roman" panose="02020603050405020304" pitchFamily="18" charset="0"/>
              </a:rPr>
              <a:t>disuplai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oleh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mesin-mesin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berputar</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diberikan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eksitasi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lebih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seperti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kondenser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sinkron</a:t>
            </a:r>
            <a:r>
              <a:rPr lang="en-US" dirty="0" smtClean="0">
                <a:latin typeface="Tempus Sans ITC" panose="04020404030D07020202" pitchFamily="82" charset="0"/>
                <a:ea typeface="Times New Roman" panose="02020603050405020304" pitchFamily="18" charset="0"/>
              </a:rPr>
              <a:t>. </a:t>
            </a:r>
            <a:endParaRPr lang="en-US" b="1"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600777" y="1536174"/>
            <a:ext cx="8086023" cy="1938992"/>
          </a:xfrm>
          <a:prstGeom prst="rect">
            <a:avLst/>
          </a:prstGeom>
        </p:spPr>
        <p:txBody>
          <a:bodyPr wrap="square">
            <a:spAutoFit/>
          </a:bodyPr>
          <a:lstStyle/>
          <a:p>
            <a:pPr algn="just">
              <a:spcAft>
                <a:spcPts val="0"/>
              </a:spcAft>
            </a:pPr>
            <a:r>
              <a:rPr lang="en-US" dirty="0" err="1">
                <a:latin typeface="Tempus Sans ITC" panose="04020404030D07020202" pitchFamily="82" charset="0"/>
                <a:ea typeface="Times New Roman" panose="02020603050405020304" pitchFamily="18" charset="0"/>
              </a:rPr>
              <a:t>Pengaruh</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ini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telah</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diperlihatkan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dalam</a:t>
            </a:r>
            <a:r>
              <a:rPr lang="en-US" dirty="0">
                <a:latin typeface="Tempus Sans ITC" panose="04020404030D07020202" pitchFamily="82" charset="0"/>
                <a:ea typeface="Times New Roman" panose="02020603050405020304" pitchFamily="18" charset="0"/>
              </a:rPr>
              <a:t> </a:t>
            </a:r>
            <a:r>
              <a:rPr lang="en-US" i="1" dirty="0" err="1">
                <a:solidFill>
                  <a:srgbClr val="FF0000"/>
                </a:solidFill>
                <a:latin typeface="Tempus Sans ITC" panose="04020404030D07020202" pitchFamily="82" charset="0"/>
                <a:ea typeface="Times New Roman" panose="02020603050405020304" pitchFamily="18" charset="0"/>
              </a:rPr>
              <a:t>gambar</a:t>
            </a:r>
            <a:r>
              <a:rPr lang="en-US" i="1" dirty="0">
                <a:solidFill>
                  <a:srgbClr val="FF0000"/>
                </a:solidFill>
                <a:latin typeface="Tempus Sans ITC" panose="04020404030D07020202" pitchFamily="82" charset="0"/>
                <a:ea typeface="Times New Roman" panose="02020603050405020304" pitchFamily="18" charset="0"/>
              </a:rPr>
              <a:t> 8.13 (</a:t>
            </a:r>
            <a:r>
              <a:rPr lang="en-US" i="1" dirty="0" err="1">
                <a:solidFill>
                  <a:srgbClr val="FF0000"/>
                </a:solidFill>
                <a:latin typeface="Tempus Sans ITC" panose="04020404030D07020202" pitchFamily="82" charset="0"/>
                <a:ea typeface="Times New Roman" panose="02020603050405020304" pitchFamily="18" charset="0"/>
              </a:rPr>
              <a:t>proteksi</a:t>
            </a:r>
            <a:r>
              <a:rPr lang="en-US" i="1" dirty="0">
                <a:solidFill>
                  <a:srgbClr val="FF0000"/>
                </a:solidFill>
                <a:latin typeface="Tempus Sans ITC" panose="04020404030D07020202" pitchFamily="82" charset="0"/>
                <a:ea typeface="Times New Roman" panose="02020603050405020304" pitchFamily="18" charset="0"/>
              </a:rPr>
              <a:t> generator).</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Kondenser</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sinkron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memberikan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kendali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variabel</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tetapi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biaya</a:t>
            </a:r>
            <a:r>
              <a:rPr lang="en-US" dirty="0">
                <a:latin typeface="Tempus Sans ITC" panose="04020404030D07020202" pitchFamily="82" charset="0"/>
                <a:ea typeface="Times New Roman" panose="02020603050405020304" pitchFamily="18" charset="0"/>
              </a:rPr>
              <a:t> yang </a:t>
            </a:r>
            <a:r>
              <a:rPr lang="en-US" dirty="0" err="1">
                <a:latin typeface="Tempus Sans ITC" panose="04020404030D07020202" pitchFamily="82" charset="0"/>
                <a:ea typeface="Times New Roman" panose="02020603050405020304" pitchFamily="18" charset="0"/>
              </a:rPr>
              <a:t>dibutuhkan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relatif</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tinggi</a:t>
            </a:r>
            <a:r>
              <a:rPr lang="en-US" dirty="0">
                <a:latin typeface="Tempus Sans ITC" panose="04020404030D07020202" pitchFamily="82" charset="0"/>
                <a:ea typeface="Times New Roman" panose="02020603050405020304" pitchFamily="18" charset="0"/>
              </a:rPr>
              <a:t>. Bank </a:t>
            </a:r>
            <a:r>
              <a:rPr lang="en-US" dirty="0" err="1">
                <a:latin typeface="Tempus Sans ITC" panose="04020404030D07020202" pitchFamily="82" charset="0"/>
                <a:ea typeface="Times New Roman" panose="02020603050405020304" pitchFamily="18" charset="0"/>
              </a:rPr>
              <a:t>kapasitor</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tetap</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atau</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dapat</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dilepas</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Kapasitor</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tetap</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dihubungkan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ke</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sistem</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tetap</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terhubung</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untuk</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waktu</a:t>
            </a:r>
            <a:r>
              <a:rPr lang="en-US" dirty="0">
                <a:latin typeface="Tempus Sans ITC" panose="04020404030D07020202" pitchFamily="82" charset="0"/>
                <a:ea typeface="Times New Roman" panose="02020603050405020304" pitchFamily="18" charset="0"/>
              </a:rPr>
              <a:t> yang lama. </a:t>
            </a:r>
            <a:r>
              <a:rPr lang="en-US" dirty="0" err="1">
                <a:latin typeface="Tempus Sans ITC" panose="04020404030D07020202" pitchFamily="82" charset="0"/>
                <a:ea typeface="Times New Roman" panose="02020603050405020304" pitchFamily="18" charset="0"/>
              </a:rPr>
              <a:t>Kapasitor</a:t>
            </a:r>
            <a:r>
              <a:rPr lang="en-US" dirty="0">
                <a:latin typeface="Tempus Sans ITC" panose="04020404030D07020202" pitchFamily="82" charset="0"/>
                <a:ea typeface="Times New Roman" panose="02020603050405020304" pitchFamily="18" charset="0"/>
              </a:rPr>
              <a:t> switch </a:t>
            </a:r>
            <a:r>
              <a:rPr lang="en-US" dirty="0" err="1">
                <a:latin typeface="Tempus Sans ITC" panose="04020404030D07020202" pitchFamily="82" charset="0"/>
                <a:ea typeface="Times New Roman" panose="02020603050405020304" pitchFamily="18" charset="0"/>
              </a:rPr>
              <a:t>dapat</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tetap</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terhubung</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atau</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dilepas</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dari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sistem</a:t>
            </a:r>
            <a:r>
              <a:rPr lang="en-US" dirty="0">
                <a:latin typeface="Tempus Sans ITC" panose="04020404030D07020202" pitchFamily="82" charset="0"/>
                <a:ea typeface="Times New Roman" panose="02020603050405020304" pitchFamily="18" charset="0"/>
              </a:rPr>
              <a:t>, yang </a:t>
            </a:r>
            <a:r>
              <a:rPr lang="en-US" dirty="0" err="1">
                <a:latin typeface="Tempus Sans ITC" panose="04020404030D07020202" pitchFamily="82" charset="0"/>
                <a:ea typeface="Times New Roman" panose="02020603050405020304" pitchFamily="18" charset="0"/>
              </a:rPr>
              <a:t>tergantung</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pada</a:t>
            </a:r>
            <a:r>
              <a:rPr lang="en-US" dirty="0">
                <a:latin typeface="Tempus Sans ITC" panose="04020404030D07020202" pitchFamily="82" charset="0"/>
                <a:ea typeface="Times New Roman" panose="02020603050405020304" pitchFamily="18" charset="0"/>
              </a:rPr>
              <a:t> level </a:t>
            </a:r>
            <a:r>
              <a:rPr lang="en-US" dirty="0" err="1">
                <a:latin typeface="Tempus Sans ITC" panose="04020404030D07020202" pitchFamily="82" charset="0"/>
                <a:ea typeface="Times New Roman" panose="02020603050405020304" pitchFamily="18" charset="0"/>
              </a:rPr>
              <a:t>tegangan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pengaturan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tegangan</a:t>
            </a:r>
            <a:r>
              <a:rPr lang="en-US" dirty="0">
                <a:latin typeface="Tempus Sans ITC" panose="04020404030D07020202" pitchFamily="82" charset="0"/>
                <a:ea typeface="Times New Roman" panose="02020603050405020304" pitchFamily="18" charset="0"/>
              </a:rPr>
              <a:t>.</a:t>
            </a:r>
            <a:endParaRPr lang="en-US" b="1" dirty="0">
              <a:latin typeface="Times New Roman" panose="02020603050405020304" pitchFamily="18" charset="0"/>
              <a:ea typeface="Times New Roman" panose="02020603050405020304" pitchFamily="18" charset="0"/>
            </a:endParaRPr>
          </a:p>
        </p:txBody>
      </p:sp>
      <p:sp>
        <p:nvSpPr>
          <p:cNvPr id="6" name="Rectangle 5"/>
          <p:cNvSpPr/>
          <p:nvPr/>
        </p:nvSpPr>
        <p:spPr>
          <a:xfrm>
            <a:off x="304800" y="3733800"/>
            <a:ext cx="3688830" cy="400110"/>
          </a:xfrm>
          <a:prstGeom prst="rect">
            <a:avLst/>
          </a:prstGeom>
        </p:spPr>
        <p:txBody>
          <a:bodyPr wrap="none">
            <a:spAutoFit/>
          </a:bodyPr>
          <a:lstStyle/>
          <a:p>
            <a:pPr algn="just">
              <a:spcAft>
                <a:spcPts val="0"/>
              </a:spcAft>
            </a:pPr>
            <a:r>
              <a:rPr lang="en-US" b="1" dirty="0" smtClean="0">
                <a:latin typeface="Tempus Sans ITC" panose="04020404030D07020202" pitchFamily="82" charset="0"/>
                <a:ea typeface="Times New Roman" panose="02020603050405020304" pitchFamily="18" charset="0"/>
              </a:rPr>
              <a:t>8. 26. 2  </a:t>
            </a:r>
            <a:r>
              <a:rPr lang="en-US" b="1" dirty="0" err="1" smtClean="0">
                <a:latin typeface="Tempus Sans ITC" panose="04020404030D07020202" pitchFamily="82" charset="0"/>
                <a:ea typeface="Times New Roman" panose="02020603050405020304" pitchFamily="18" charset="0"/>
              </a:rPr>
              <a:t>proteksi</a:t>
            </a:r>
            <a:r>
              <a:rPr lang="en-US" b="1" dirty="0" smtClean="0">
                <a:latin typeface="Tempus Sans ITC" panose="04020404030D07020202" pitchFamily="82" charset="0"/>
                <a:ea typeface="Times New Roman" panose="02020603050405020304" pitchFamily="18" charset="0"/>
              </a:rPr>
              <a:t> </a:t>
            </a:r>
            <a:r>
              <a:rPr lang="en-US" b="1" dirty="0" err="1" smtClean="0">
                <a:latin typeface="Tempus Sans ITC" panose="04020404030D07020202" pitchFamily="82" charset="0"/>
                <a:ea typeface="Times New Roman" panose="02020603050405020304" pitchFamily="18" charset="0"/>
              </a:rPr>
              <a:t>kapasitor</a:t>
            </a:r>
            <a:r>
              <a:rPr lang="en-US" b="1" dirty="0" smtClean="0">
                <a:latin typeface="Tempus Sans ITC" panose="04020404030D07020202" pitchFamily="82" charset="0"/>
                <a:ea typeface="Times New Roman" panose="02020603050405020304" pitchFamily="18" charset="0"/>
              </a:rPr>
              <a:t> shunt</a:t>
            </a:r>
            <a:endParaRPr lang="en-US" b="1"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631257" y="4236581"/>
            <a:ext cx="8046720" cy="1323439"/>
          </a:xfrm>
          <a:prstGeom prst="rect">
            <a:avLst/>
          </a:prstGeom>
        </p:spPr>
        <p:txBody>
          <a:bodyPr wrap="square">
            <a:spAutoFit/>
          </a:bodyPr>
          <a:lstStyle/>
          <a:p>
            <a:r>
              <a:rPr lang="en-US" dirty="0" err="1">
                <a:latin typeface="Tempus Sans ITC" panose="04020404030D07020202" pitchFamily="82" charset="0"/>
                <a:ea typeface="Times New Roman" panose="02020603050405020304" pitchFamily="18" charset="0"/>
                <a:cs typeface="Times New Roman" panose="02020603050405020304" pitchFamily="18" charset="0"/>
              </a:rPr>
              <a:t>Proteksi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utama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dari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suatu</a:t>
            </a:r>
            <a:r>
              <a:rPr lang="en-US" dirty="0">
                <a:latin typeface="Tempus Sans ITC" panose="04020404030D07020202" pitchFamily="82" charset="0"/>
                <a:ea typeface="Times New Roman" panose="02020603050405020304" pitchFamily="18" charset="0"/>
                <a:cs typeface="Times New Roman" panose="02020603050405020304" pitchFamily="18" charset="0"/>
              </a:rPr>
              <a:t> bank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Kapasitor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adalah</a:t>
            </a:r>
            <a:r>
              <a:rPr lang="en-US" dirty="0">
                <a:latin typeface="Tempus Sans ITC" panose="04020404030D07020202" pitchFamily="82" charset="0"/>
                <a:ea typeface="Times New Roman" panose="02020603050405020304" pitchFamily="18" charset="0"/>
                <a:cs typeface="Times New Roman" panose="02020603050405020304" pitchFamily="18" charset="0"/>
              </a:rPr>
              <a:t> Fuse, yang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merupakan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bagiana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desain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dari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Kapasitor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dipasang</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sebagai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bagain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dari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Kapasitor</a:t>
            </a:r>
            <a:r>
              <a:rPr lang="en-US" dirty="0">
                <a:latin typeface="Tempus Sans ITC" panose="04020404030D07020202" pitchFamily="82" charset="0"/>
                <a:ea typeface="Times New Roman" panose="02020603050405020304" pitchFamily="18" charset="0"/>
                <a:cs typeface="Times New Roman" panose="02020603050405020304" pitchFamily="18" charset="0"/>
              </a:rPr>
              <a:t>. Fuse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ini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sebagai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proteksi</a:t>
            </a:r>
            <a:r>
              <a:rPr lang="en-US" dirty="0">
                <a:latin typeface="Tempus Sans ITC" panose="04020404030D07020202" pitchFamily="82" charset="0"/>
                <a:ea typeface="Times New Roman" panose="02020603050405020304" pitchFamily="18" charset="0"/>
                <a:cs typeface="Times New Roman" panose="02020603050405020304" pitchFamily="18" charset="0"/>
              </a:rPr>
              <a:t> individual,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tetapi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bila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beberapa</a:t>
            </a:r>
            <a:r>
              <a:rPr lang="en-US" dirty="0">
                <a:latin typeface="Tempus Sans ITC" panose="04020404030D07020202" pitchFamily="82" charset="0"/>
                <a:ea typeface="Times New Roman" panose="02020603050405020304" pitchFamily="18" charset="0"/>
                <a:cs typeface="Times New Roman" panose="02020603050405020304" pitchFamily="18" charset="0"/>
              </a:rPr>
              <a:t> Fuse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terbuka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kerusakan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dapat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terjadi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Kapasitor</a:t>
            </a:r>
            <a:r>
              <a:rPr lang="en-US" dirty="0">
                <a:latin typeface="Tempus Sans ITC" panose="04020404030D07020202" pitchFamily="82" charset="0"/>
                <a:ea typeface="Times New Roman" panose="02020603050405020304" pitchFamily="18" charset="0"/>
                <a:cs typeface="Times New Roman" panose="02020603050405020304" pitchFamily="18" charset="0"/>
              </a:rPr>
              <a:t> lain. </a:t>
            </a:r>
            <a:endParaRPr lang="en-US" dirty="0"/>
          </a:p>
        </p:txBody>
      </p:sp>
    </p:spTree>
    <p:extLst>
      <p:ext uri="{BB962C8B-B14F-4D97-AF65-F5344CB8AC3E}">
        <p14:creationId xmlns:p14="http://schemas.microsoft.com/office/powerpoint/2010/main" val="4277141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9B3A9D-032B-4DCC-A65F-FC665CF0DEBF}" type="datetime1">
              <a:rPr lang="en-US" altLang="id-ID" smtClean="0"/>
              <a:t>5/15/2017</a:t>
            </a:fld>
            <a:endParaRPr lang="en-US" altLang="id-ID"/>
          </a:p>
        </p:txBody>
      </p:sp>
      <p:sp>
        <p:nvSpPr>
          <p:cNvPr id="14" name="Slide Number Placeholder 5"/>
          <p:cNvSpPr>
            <a:spLocks noGrp="1"/>
          </p:cNvSpPr>
          <p:nvPr>
            <p:ph type="sldNum" sz="quarter" idx="12"/>
          </p:nvPr>
        </p:nvSpPr>
        <p:spPr/>
        <p:txBody>
          <a:bodyPr/>
          <a:lstStyle/>
          <a:p>
            <a:fld id="{6327F420-0876-47D2-BCF7-4C0241A6D078}" type="slidenum">
              <a:rPr lang="en-US" altLang="id-ID"/>
              <a:pPr/>
              <a:t>26</a:t>
            </a:fld>
            <a:endParaRPr lang="en-US" altLang="id-ID"/>
          </a:p>
        </p:txBody>
      </p:sp>
      <p:sp>
        <p:nvSpPr>
          <p:cNvPr id="131074" name="Rectangle 2"/>
          <p:cNvSpPr>
            <a:spLocks noChangeArrowheads="1"/>
          </p:cNvSpPr>
          <p:nvPr/>
        </p:nvSpPr>
        <p:spPr bwMode="auto">
          <a:xfrm>
            <a:off x="117475" y="152400"/>
            <a:ext cx="69072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_tradnl" altLang="id-ID" b="1">
                <a:solidFill>
                  <a:schemeClr val="accent2"/>
                </a:solidFill>
              </a:rPr>
              <a:t>LANJUTAN  TATANAMA DAN NOMOR PERALATAN</a:t>
            </a:r>
            <a:r>
              <a:rPr lang="en-US" altLang="id-ID">
                <a:solidFill>
                  <a:schemeClr val="accent2"/>
                </a:solidFill>
              </a:rPr>
              <a:t> </a:t>
            </a:r>
          </a:p>
        </p:txBody>
      </p:sp>
      <p:sp>
        <p:nvSpPr>
          <p:cNvPr id="131075" name="Rectangle 3"/>
          <p:cNvSpPr>
            <a:spLocks noChangeArrowheads="1"/>
          </p:cNvSpPr>
          <p:nvPr/>
        </p:nvSpPr>
        <p:spPr bwMode="auto">
          <a:xfrm>
            <a:off x="103188" y="609600"/>
            <a:ext cx="8736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ltLang="id-ID">
                <a:solidFill>
                  <a:schemeClr val="accent2"/>
                </a:solidFill>
              </a:rPr>
              <a:t>Nomor peralatan yang sering digunakan diberikan dalam daftar berikut ini</a:t>
            </a:r>
            <a:r>
              <a:rPr lang="en-US" altLang="id-ID">
                <a:solidFill>
                  <a:schemeClr val="accent2"/>
                </a:solidFill>
              </a:rPr>
              <a:t> </a:t>
            </a:r>
          </a:p>
        </p:txBody>
      </p:sp>
      <p:sp>
        <p:nvSpPr>
          <p:cNvPr id="131076" name="Rectangle 4"/>
          <p:cNvSpPr>
            <a:spLocks noChangeArrowheads="1"/>
          </p:cNvSpPr>
          <p:nvPr/>
        </p:nvSpPr>
        <p:spPr bwMode="auto">
          <a:xfrm>
            <a:off x="457200" y="1066800"/>
            <a:ext cx="2430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ltLang="id-ID"/>
              <a:t>1     Master element</a:t>
            </a:r>
            <a:r>
              <a:rPr lang="en-US" altLang="id-ID"/>
              <a:t> </a:t>
            </a:r>
          </a:p>
        </p:txBody>
      </p:sp>
      <p:sp>
        <p:nvSpPr>
          <p:cNvPr id="131077" name="Rectangle 5"/>
          <p:cNvSpPr>
            <a:spLocks noChangeArrowheads="1"/>
          </p:cNvSpPr>
          <p:nvPr/>
        </p:nvSpPr>
        <p:spPr bwMode="auto">
          <a:xfrm>
            <a:off x="457200" y="1447800"/>
            <a:ext cx="49212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ltLang="id-ID"/>
              <a:t>2     Time delay starting atau closing relay</a:t>
            </a:r>
            <a:r>
              <a:rPr lang="en-US" altLang="id-ID"/>
              <a:t> </a:t>
            </a:r>
          </a:p>
        </p:txBody>
      </p:sp>
      <p:sp>
        <p:nvSpPr>
          <p:cNvPr id="131078" name="Rectangle 6"/>
          <p:cNvSpPr>
            <a:spLocks noChangeArrowheads="1"/>
          </p:cNvSpPr>
          <p:nvPr/>
        </p:nvSpPr>
        <p:spPr bwMode="auto">
          <a:xfrm>
            <a:off x="457200" y="1889125"/>
            <a:ext cx="4360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ltLang="id-ID"/>
              <a:t>3     Checking atau interlocking relay</a:t>
            </a:r>
            <a:r>
              <a:rPr lang="en-US" altLang="id-ID"/>
              <a:t> </a:t>
            </a:r>
          </a:p>
        </p:txBody>
      </p:sp>
      <p:sp>
        <p:nvSpPr>
          <p:cNvPr id="131079" name="Rectangle 7"/>
          <p:cNvSpPr>
            <a:spLocks noChangeArrowheads="1"/>
          </p:cNvSpPr>
          <p:nvPr/>
        </p:nvSpPr>
        <p:spPr bwMode="auto">
          <a:xfrm>
            <a:off x="457200" y="2286000"/>
            <a:ext cx="2419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ltLang="id-ID"/>
              <a:t>21     Distance relay</a:t>
            </a:r>
            <a:r>
              <a:rPr lang="en-US" altLang="id-ID"/>
              <a:t> </a:t>
            </a:r>
          </a:p>
        </p:txBody>
      </p:sp>
      <p:sp>
        <p:nvSpPr>
          <p:cNvPr id="131080" name="Rectangle 8"/>
          <p:cNvSpPr>
            <a:spLocks noChangeArrowheads="1"/>
          </p:cNvSpPr>
          <p:nvPr/>
        </p:nvSpPr>
        <p:spPr bwMode="auto">
          <a:xfrm>
            <a:off x="430213" y="2727325"/>
            <a:ext cx="29987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ltLang="id-ID"/>
              <a:t>26     Undervoltage relay</a:t>
            </a:r>
            <a:r>
              <a:rPr lang="en-US" altLang="id-ID"/>
              <a:t> </a:t>
            </a:r>
          </a:p>
        </p:txBody>
      </p:sp>
      <p:sp>
        <p:nvSpPr>
          <p:cNvPr id="131081" name="Rectangle 9"/>
          <p:cNvSpPr>
            <a:spLocks noChangeArrowheads="1"/>
          </p:cNvSpPr>
          <p:nvPr/>
        </p:nvSpPr>
        <p:spPr bwMode="auto">
          <a:xfrm>
            <a:off x="419100" y="3108325"/>
            <a:ext cx="6210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ltLang="id-ID"/>
              <a:t>50     Instantaneous overcurrent atau rate of rise relay</a:t>
            </a:r>
            <a:r>
              <a:rPr lang="en-US" altLang="id-ID"/>
              <a:t> </a:t>
            </a:r>
          </a:p>
        </p:txBody>
      </p:sp>
      <p:sp>
        <p:nvSpPr>
          <p:cNvPr id="131082" name="Rectangle 10"/>
          <p:cNvSpPr>
            <a:spLocks noChangeArrowheads="1"/>
          </p:cNvSpPr>
          <p:nvPr/>
        </p:nvSpPr>
        <p:spPr bwMode="auto">
          <a:xfrm>
            <a:off x="457200" y="3505200"/>
            <a:ext cx="281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ltLang="id-ID"/>
              <a:t>52     Ac circuit breaker</a:t>
            </a:r>
            <a:r>
              <a:rPr lang="en-US" altLang="id-ID"/>
              <a:t> </a:t>
            </a:r>
          </a:p>
        </p:txBody>
      </p:sp>
      <p:sp>
        <p:nvSpPr>
          <p:cNvPr id="131083" name="Rectangle 11"/>
          <p:cNvSpPr>
            <a:spLocks noChangeArrowheads="1"/>
          </p:cNvSpPr>
          <p:nvPr/>
        </p:nvSpPr>
        <p:spPr bwMode="auto">
          <a:xfrm>
            <a:off x="457200" y="3946525"/>
            <a:ext cx="39322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ltLang="id-ID"/>
              <a:t>87     Differential protective relay</a:t>
            </a:r>
            <a:r>
              <a:rPr lang="en-US" altLang="id-ID"/>
              <a:t> </a:t>
            </a:r>
          </a:p>
        </p:txBody>
      </p:sp>
      <p:sp>
        <p:nvSpPr>
          <p:cNvPr id="131084" name="Rectangle 12"/>
          <p:cNvSpPr>
            <a:spLocks noChangeArrowheads="1"/>
          </p:cNvSpPr>
          <p:nvPr/>
        </p:nvSpPr>
        <p:spPr bwMode="auto">
          <a:xfrm>
            <a:off x="457200" y="4343400"/>
            <a:ext cx="3590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ltLang="id-ID"/>
              <a:t>90     Voltage directional relay</a:t>
            </a:r>
            <a:r>
              <a:rPr lang="en-US" altLang="id-ID"/>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31074"/>
                                        </p:tgtEl>
                                        <p:attrNameLst>
                                          <p:attrName>style.visibility</p:attrName>
                                        </p:attrNameLst>
                                      </p:cBhvr>
                                      <p:to>
                                        <p:strVal val="visible"/>
                                      </p:to>
                                    </p:set>
                                    <p:anim calcmode="lin" valueType="num">
                                      <p:cBhvr>
                                        <p:cTn id="7" dur="1000" fill="hold"/>
                                        <p:tgtEl>
                                          <p:spTgt spid="131074"/>
                                        </p:tgtEl>
                                        <p:attrNameLst>
                                          <p:attrName>ppt_x</p:attrName>
                                        </p:attrNameLst>
                                      </p:cBhvr>
                                      <p:tavLst>
                                        <p:tav tm="0">
                                          <p:val>
                                            <p:strVal val="#ppt_x-.2"/>
                                          </p:val>
                                        </p:tav>
                                        <p:tav tm="100000">
                                          <p:val>
                                            <p:strVal val="#ppt_x"/>
                                          </p:val>
                                        </p:tav>
                                      </p:tavLst>
                                    </p:anim>
                                    <p:anim calcmode="lin" valueType="num">
                                      <p:cBhvr>
                                        <p:cTn id="8" dur="1000" fill="hold"/>
                                        <p:tgtEl>
                                          <p:spTgt spid="13107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107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131075"/>
                                        </p:tgtEl>
                                        <p:attrNameLst>
                                          <p:attrName>style.visibility</p:attrName>
                                        </p:attrNameLst>
                                      </p:cBhvr>
                                      <p:to>
                                        <p:strVal val="visible"/>
                                      </p:to>
                                    </p:set>
                                    <p:animEffect transition="in" filter="wheel(4)">
                                      <p:cBhvr>
                                        <p:cTn id="14" dur="2000"/>
                                        <p:tgtEl>
                                          <p:spTgt spid="13107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31076"/>
                                        </p:tgtEl>
                                        <p:attrNameLst>
                                          <p:attrName>style.visibility</p:attrName>
                                        </p:attrNameLst>
                                      </p:cBhvr>
                                      <p:to>
                                        <p:strVal val="visible"/>
                                      </p:to>
                                    </p:set>
                                    <p:anim calcmode="lin" valueType="num">
                                      <p:cBhvr>
                                        <p:cTn id="19" dur="1000" fill="hold"/>
                                        <p:tgtEl>
                                          <p:spTgt spid="131076"/>
                                        </p:tgtEl>
                                        <p:attrNameLst>
                                          <p:attrName>ppt_x</p:attrName>
                                        </p:attrNameLst>
                                      </p:cBhvr>
                                      <p:tavLst>
                                        <p:tav tm="0">
                                          <p:val>
                                            <p:strVal val="#ppt_x-.2"/>
                                          </p:val>
                                        </p:tav>
                                        <p:tav tm="100000">
                                          <p:val>
                                            <p:strVal val="#ppt_x"/>
                                          </p:val>
                                        </p:tav>
                                      </p:tavLst>
                                    </p:anim>
                                    <p:anim calcmode="lin" valueType="num">
                                      <p:cBhvr>
                                        <p:cTn id="20" dur="1000" fill="hold"/>
                                        <p:tgtEl>
                                          <p:spTgt spid="13107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3107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6" fill="hold" grpId="0" nodeType="clickEffect">
                                  <p:stCondLst>
                                    <p:cond delay="0"/>
                                  </p:stCondLst>
                                  <p:childTnLst>
                                    <p:set>
                                      <p:cBhvr>
                                        <p:cTn id="25" dur="1" fill="hold">
                                          <p:stCondLst>
                                            <p:cond delay="0"/>
                                          </p:stCondLst>
                                        </p:cTn>
                                        <p:tgtEl>
                                          <p:spTgt spid="131077"/>
                                        </p:tgtEl>
                                        <p:attrNameLst>
                                          <p:attrName>style.visibility</p:attrName>
                                        </p:attrNameLst>
                                      </p:cBhvr>
                                      <p:to>
                                        <p:strVal val="visible"/>
                                      </p:to>
                                    </p:set>
                                    <p:animEffect transition="in" filter="strips(downRight)">
                                      <p:cBhvr>
                                        <p:cTn id="26" dur="500"/>
                                        <p:tgtEl>
                                          <p:spTgt spid="13107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6" fill="hold" grpId="0" nodeType="clickEffect">
                                  <p:stCondLst>
                                    <p:cond delay="0"/>
                                  </p:stCondLst>
                                  <p:childTnLst>
                                    <p:set>
                                      <p:cBhvr>
                                        <p:cTn id="30" dur="1" fill="hold">
                                          <p:stCondLst>
                                            <p:cond delay="0"/>
                                          </p:stCondLst>
                                        </p:cTn>
                                        <p:tgtEl>
                                          <p:spTgt spid="131078"/>
                                        </p:tgtEl>
                                        <p:attrNameLst>
                                          <p:attrName>style.visibility</p:attrName>
                                        </p:attrNameLst>
                                      </p:cBhvr>
                                      <p:to>
                                        <p:strVal val="visible"/>
                                      </p:to>
                                    </p:set>
                                    <p:animEffect transition="in" filter="strips(downRight)">
                                      <p:cBhvr>
                                        <p:cTn id="31" dur="500"/>
                                        <p:tgtEl>
                                          <p:spTgt spid="13107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4" presetClass="entr" presetSubtype="0" accel="100000" fill="hold" grpId="0" nodeType="clickEffect">
                                  <p:stCondLst>
                                    <p:cond delay="0"/>
                                  </p:stCondLst>
                                  <p:childTnLst>
                                    <p:set>
                                      <p:cBhvr>
                                        <p:cTn id="35" dur="1" fill="hold">
                                          <p:stCondLst>
                                            <p:cond delay="0"/>
                                          </p:stCondLst>
                                        </p:cTn>
                                        <p:tgtEl>
                                          <p:spTgt spid="131079"/>
                                        </p:tgtEl>
                                        <p:attrNameLst>
                                          <p:attrName>style.visibility</p:attrName>
                                        </p:attrNameLst>
                                      </p:cBhvr>
                                      <p:to>
                                        <p:strVal val="visible"/>
                                      </p:to>
                                    </p:set>
                                    <p:anim calcmode="lin" valueType="num">
                                      <p:cBhvr>
                                        <p:cTn id="36" dur="500" fill="hold"/>
                                        <p:tgtEl>
                                          <p:spTgt spid="131079"/>
                                        </p:tgtEl>
                                        <p:attrNameLst>
                                          <p:attrName>ppt_w</p:attrName>
                                        </p:attrNameLst>
                                      </p:cBhvr>
                                      <p:tavLst>
                                        <p:tav tm="0">
                                          <p:val>
                                            <p:strVal val="#ppt_w*0.05"/>
                                          </p:val>
                                        </p:tav>
                                        <p:tav tm="100000">
                                          <p:val>
                                            <p:strVal val="#ppt_w"/>
                                          </p:val>
                                        </p:tav>
                                      </p:tavLst>
                                    </p:anim>
                                    <p:anim calcmode="lin" valueType="num">
                                      <p:cBhvr>
                                        <p:cTn id="37" dur="500" fill="hold"/>
                                        <p:tgtEl>
                                          <p:spTgt spid="131079"/>
                                        </p:tgtEl>
                                        <p:attrNameLst>
                                          <p:attrName>ppt_h</p:attrName>
                                        </p:attrNameLst>
                                      </p:cBhvr>
                                      <p:tavLst>
                                        <p:tav tm="0">
                                          <p:val>
                                            <p:strVal val="#ppt_h"/>
                                          </p:val>
                                        </p:tav>
                                        <p:tav tm="100000">
                                          <p:val>
                                            <p:strVal val="#ppt_h"/>
                                          </p:val>
                                        </p:tav>
                                      </p:tavLst>
                                    </p:anim>
                                    <p:anim calcmode="lin" valueType="num">
                                      <p:cBhvr>
                                        <p:cTn id="38" dur="500" fill="hold"/>
                                        <p:tgtEl>
                                          <p:spTgt spid="131079"/>
                                        </p:tgtEl>
                                        <p:attrNameLst>
                                          <p:attrName>ppt_x</p:attrName>
                                        </p:attrNameLst>
                                      </p:cBhvr>
                                      <p:tavLst>
                                        <p:tav tm="0">
                                          <p:val>
                                            <p:strVal val="#ppt_x-.2"/>
                                          </p:val>
                                        </p:tav>
                                        <p:tav tm="100000">
                                          <p:val>
                                            <p:strVal val="#ppt_x"/>
                                          </p:val>
                                        </p:tav>
                                      </p:tavLst>
                                    </p:anim>
                                    <p:anim calcmode="lin" valueType="num">
                                      <p:cBhvr>
                                        <p:cTn id="39" dur="500" fill="hold"/>
                                        <p:tgtEl>
                                          <p:spTgt spid="131079"/>
                                        </p:tgtEl>
                                        <p:attrNameLst>
                                          <p:attrName>ppt_y</p:attrName>
                                        </p:attrNameLst>
                                      </p:cBhvr>
                                      <p:tavLst>
                                        <p:tav tm="0">
                                          <p:val>
                                            <p:strVal val="#ppt_y"/>
                                          </p:val>
                                        </p:tav>
                                        <p:tav tm="100000">
                                          <p:val>
                                            <p:strVal val="#ppt_y"/>
                                          </p:val>
                                        </p:tav>
                                      </p:tavLst>
                                    </p:anim>
                                    <p:animEffect transition="in" filter="fade">
                                      <p:cBhvr>
                                        <p:cTn id="40" dur="500"/>
                                        <p:tgtEl>
                                          <p:spTgt spid="13107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0" presetClass="entr" presetSubtype="0" fill="hold" grpId="0" nodeType="clickEffect">
                                  <p:stCondLst>
                                    <p:cond delay="0"/>
                                  </p:stCondLst>
                                  <p:childTnLst>
                                    <p:set>
                                      <p:cBhvr>
                                        <p:cTn id="44" dur="1" fill="hold">
                                          <p:stCondLst>
                                            <p:cond delay="0"/>
                                          </p:stCondLst>
                                        </p:cTn>
                                        <p:tgtEl>
                                          <p:spTgt spid="131080"/>
                                        </p:tgtEl>
                                        <p:attrNameLst>
                                          <p:attrName>style.visibility</p:attrName>
                                        </p:attrNameLst>
                                      </p:cBhvr>
                                      <p:to>
                                        <p:strVal val="visible"/>
                                      </p:to>
                                    </p:set>
                                    <p:animEffect transition="in" filter="wedge">
                                      <p:cBhvr>
                                        <p:cTn id="45" dur="2000"/>
                                        <p:tgtEl>
                                          <p:spTgt spid="13108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9" presetClass="entr" presetSubtype="0" fill="hold" grpId="0" nodeType="clickEffect">
                                  <p:stCondLst>
                                    <p:cond delay="0"/>
                                  </p:stCondLst>
                                  <p:childTnLst>
                                    <p:set>
                                      <p:cBhvr>
                                        <p:cTn id="49" dur="1" fill="hold">
                                          <p:stCondLst>
                                            <p:cond delay="0"/>
                                          </p:stCondLst>
                                        </p:cTn>
                                        <p:tgtEl>
                                          <p:spTgt spid="131081"/>
                                        </p:tgtEl>
                                        <p:attrNameLst>
                                          <p:attrName>style.visibility</p:attrName>
                                        </p:attrNameLst>
                                      </p:cBhvr>
                                      <p:to>
                                        <p:strVal val="visible"/>
                                      </p:to>
                                    </p:set>
                                    <p:anim calcmode="lin" valueType="num">
                                      <p:cBhvr>
                                        <p:cTn id="50" dur="1000" fill="hold"/>
                                        <p:tgtEl>
                                          <p:spTgt spid="131081"/>
                                        </p:tgtEl>
                                        <p:attrNameLst>
                                          <p:attrName>ppt_x</p:attrName>
                                        </p:attrNameLst>
                                      </p:cBhvr>
                                      <p:tavLst>
                                        <p:tav tm="0">
                                          <p:val>
                                            <p:strVal val="#ppt_x-.2"/>
                                          </p:val>
                                        </p:tav>
                                        <p:tav tm="100000">
                                          <p:val>
                                            <p:strVal val="#ppt_x"/>
                                          </p:val>
                                        </p:tav>
                                      </p:tavLst>
                                    </p:anim>
                                    <p:anim calcmode="lin" valueType="num">
                                      <p:cBhvr>
                                        <p:cTn id="51" dur="1000" fill="hold"/>
                                        <p:tgtEl>
                                          <p:spTgt spid="131081"/>
                                        </p:tgtEl>
                                        <p:attrNameLst>
                                          <p:attrName>ppt_y</p:attrName>
                                        </p:attrNameLst>
                                      </p:cBhvr>
                                      <p:tavLst>
                                        <p:tav tm="0">
                                          <p:val>
                                            <p:strVal val="#ppt_y"/>
                                          </p:val>
                                        </p:tav>
                                        <p:tav tm="100000">
                                          <p:val>
                                            <p:strVal val="#ppt_y"/>
                                          </p:val>
                                        </p:tav>
                                      </p:tavLst>
                                    </p:anim>
                                    <p:animEffect transition="in" filter="wipe(right)" prLst="gradientSize: 0.1">
                                      <p:cBhvr>
                                        <p:cTn id="52" dur="1000"/>
                                        <p:tgtEl>
                                          <p:spTgt spid="13108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131082"/>
                                        </p:tgtEl>
                                        <p:attrNameLst>
                                          <p:attrName>style.visibility</p:attrName>
                                        </p:attrNameLst>
                                      </p:cBhvr>
                                      <p:to>
                                        <p:strVal val="visible"/>
                                      </p:to>
                                    </p:set>
                                    <p:animEffect transition="in" filter="strips(downRight)">
                                      <p:cBhvr>
                                        <p:cTn id="57" dur="500"/>
                                        <p:tgtEl>
                                          <p:spTgt spid="13108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9" presetClass="entr" presetSubtype="0" fill="hold" grpId="0" nodeType="clickEffect">
                                  <p:stCondLst>
                                    <p:cond delay="0"/>
                                  </p:stCondLst>
                                  <p:childTnLst>
                                    <p:set>
                                      <p:cBhvr>
                                        <p:cTn id="61" dur="1" fill="hold">
                                          <p:stCondLst>
                                            <p:cond delay="0"/>
                                          </p:stCondLst>
                                        </p:cTn>
                                        <p:tgtEl>
                                          <p:spTgt spid="131083"/>
                                        </p:tgtEl>
                                        <p:attrNameLst>
                                          <p:attrName>style.visibility</p:attrName>
                                        </p:attrNameLst>
                                      </p:cBhvr>
                                      <p:to>
                                        <p:strVal val="visible"/>
                                      </p:to>
                                    </p:set>
                                    <p:anim calcmode="lin" valueType="num">
                                      <p:cBhvr>
                                        <p:cTn id="62" dur="1000" fill="hold"/>
                                        <p:tgtEl>
                                          <p:spTgt spid="131083"/>
                                        </p:tgtEl>
                                        <p:attrNameLst>
                                          <p:attrName>ppt_x</p:attrName>
                                        </p:attrNameLst>
                                      </p:cBhvr>
                                      <p:tavLst>
                                        <p:tav tm="0">
                                          <p:val>
                                            <p:strVal val="#ppt_x-.2"/>
                                          </p:val>
                                        </p:tav>
                                        <p:tav tm="100000">
                                          <p:val>
                                            <p:strVal val="#ppt_x"/>
                                          </p:val>
                                        </p:tav>
                                      </p:tavLst>
                                    </p:anim>
                                    <p:anim calcmode="lin" valueType="num">
                                      <p:cBhvr>
                                        <p:cTn id="63" dur="1000" fill="hold"/>
                                        <p:tgtEl>
                                          <p:spTgt spid="131083"/>
                                        </p:tgtEl>
                                        <p:attrNameLst>
                                          <p:attrName>ppt_y</p:attrName>
                                        </p:attrNameLst>
                                      </p:cBhvr>
                                      <p:tavLst>
                                        <p:tav tm="0">
                                          <p:val>
                                            <p:strVal val="#ppt_y"/>
                                          </p:val>
                                        </p:tav>
                                        <p:tav tm="100000">
                                          <p:val>
                                            <p:strVal val="#ppt_y"/>
                                          </p:val>
                                        </p:tav>
                                      </p:tavLst>
                                    </p:anim>
                                    <p:animEffect transition="in" filter="wipe(right)" prLst="gradientSize: 0.1">
                                      <p:cBhvr>
                                        <p:cTn id="64" dur="1000"/>
                                        <p:tgtEl>
                                          <p:spTgt spid="131083"/>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55" presetClass="entr" presetSubtype="0" fill="hold" grpId="0" nodeType="clickEffect">
                                  <p:stCondLst>
                                    <p:cond delay="0"/>
                                  </p:stCondLst>
                                  <p:childTnLst>
                                    <p:set>
                                      <p:cBhvr>
                                        <p:cTn id="68" dur="1" fill="hold">
                                          <p:stCondLst>
                                            <p:cond delay="0"/>
                                          </p:stCondLst>
                                        </p:cTn>
                                        <p:tgtEl>
                                          <p:spTgt spid="131084"/>
                                        </p:tgtEl>
                                        <p:attrNameLst>
                                          <p:attrName>style.visibility</p:attrName>
                                        </p:attrNameLst>
                                      </p:cBhvr>
                                      <p:to>
                                        <p:strVal val="visible"/>
                                      </p:to>
                                    </p:set>
                                    <p:anim calcmode="lin" valueType="num">
                                      <p:cBhvr>
                                        <p:cTn id="69" dur="1000" fill="hold"/>
                                        <p:tgtEl>
                                          <p:spTgt spid="131084"/>
                                        </p:tgtEl>
                                        <p:attrNameLst>
                                          <p:attrName>ppt_w</p:attrName>
                                        </p:attrNameLst>
                                      </p:cBhvr>
                                      <p:tavLst>
                                        <p:tav tm="0">
                                          <p:val>
                                            <p:strVal val="#ppt_w*0.70"/>
                                          </p:val>
                                        </p:tav>
                                        <p:tav tm="100000">
                                          <p:val>
                                            <p:strVal val="#ppt_w"/>
                                          </p:val>
                                        </p:tav>
                                      </p:tavLst>
                                    </p:anim>
                                    <p:anim calcmode="lin" valueType="num">
                                      <p:cBhvr>
                                        <p:cTn id="70" dur="1000" fill="hold"/>
                                        <p:tgtEl>
                                          <p:spTgt spid="131084"/>
                                        </p:tgtEl>
                                        <p:attrNameLst>
                                          <p:attrName>ppt_h</p:attrName>
                                        </p:attrNameLst>
                                      </p:cBhvr>
                                      <p:tavLst>
                                        <p:tav tm="0">
                                          <p:val>
                                            <p:strVal val="#ppt_h"/>
                                          </p:val>
                                        </p:tav>
                                        <p:tav tm="100000">
                                          <p:val>
                                            <p:strVal val="#ppt_h"/>
                                          </p:val>
                                        </p:tav>
                                      </p:tavLst>
                                    </p:anim>
                                    <p:animEffect transition="in" filter="fade">
                                      <p:cBhvr>
                                        <p:cTn id="71" dur="1000"/>
                                        <p:tgtEl>
                                          <p:spTgt spid="131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p:bldP spid="131075" grpId="0"/>
      <p:bldP spid="131076" grpId="0"/>
      <p:bldP spid="131077" grpId="0"/>
      <p:bldP spid="131078" grpId="0"/>
      <p:bldP spid="131079" grpId="0"/>
      <p:bldP spid="131080" grpId="0"/>
      <p:bldP spid="131081" grpId="0"/>
      <p:bldP spid="131082" grpId="0"/>
      <p:bldP spid="131083" grpId="0"/>
      <p:bldP spid="131084" grpId="0"/>
    </p:bld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260</a:t>
            </a:fld>
            <a:endParaRPr lang="en-US" altLang="id-ID"/>
          </a:p>
        </p:txBody>
      </p:sp>
      <p:sp>
        <p:nvSpPr>
          <p:cNvPr id="2" name="Rectangle 1"/>
          <p:cNvSpPr/>
          <p:nvPr/>
        </p:nvSpPr>
        <p:spPr>
          <a:xfrm>
            <a:off x="304800" y="304800"/>
            <a:ext cx="8534400" cy="1631216"/>
          </a:xfrm>
          <a:prstGeom prst="rect">
            <a:avLst/>
          </a:prstGeom>
        </p:spPr>
        <p:txBody>
          <a:bodyPr wrap="square">
            <a:spAutoFit/>
          </a:bodyPr>
          <a:lstStyle/>
          <a:p>
            <a:pPr algn="just">
              <a:spcAft>
                <a:spcPts val="0"/>
              </a:spcAft>
            </a:pPr>
            <a:r>
              <a:rPr lang="en-US" dirty="0" err="1" smtClean="0">
                <a:latin typeface="Tempus Sans ITC" panose="04020404030D07020202" pitchFamily="82" charset="0"/>
                <a:ea typeface="Times New Roman" panose="02020603050405020304" pitchFamily="18" charset="0"/>
              </a:rPr>
              <a:t>Oleh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karena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itu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diperlukan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tambahan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atau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proteksi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cadangan</a:t>
            </a:r>
            <a:r>
              <a:rPr lang="en-US" dirty="0" smtClean="0">
                <a:latin typeface="Tempus Sans ITC" panose="04020404030D07020202" pitchFamily="82" charset="0"/>
                <a:ea typeface="Times New Roman" panose="02020603050405020304" pitchFamily="18" charset="0"/>
              </a:rPr>
              <a:t> fuse </a:t>
            </a:r>
            <a:r>
              <a:rPr lang="en-US" dirty="0" err="1" smtClean="0">
                <a:latin typeface="Tempus Sans ITC" panose="04020404030D07020202" pitchFamily="82" charset="0"/>
                <a:ea typeface="Times New Roman" panose="02020603050405020304" pitchFamily="18" charset="0"/>
              </a:rPr>
              <a:t>fasa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atau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lebih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fasa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tanah</a:t>
            </a:r>
            <a:r>
              <a:rPr lang="en-US" dirty="0" smtClean="0">
                <a:latin typeface="Tempus Sans ITC" panose="04020404030D07020202" pitchFamily="82" charset="0"/>
                <a:ea typeface="Times New Roman" panose="02020603050405020304" pitchFamily="18" charset="0"/>
              </a:rPr>
              <a:t> (51,51N) </a:t>
            </a:r>
            <a:r>
              <a:rPr lang="en-US" dirty="0" err="1" smtClean="0">
                <a:latin typeface="Tempus Sans ITC" panose="04020404030D07020202" pitchFamily="82" charset="0"/>
                <a:ea typeface="Times New Roman" panose="02020603050405020304" pitchFamily="18" charset="0"/>
              </a:rPr>
              <a:t>antara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sistem</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bank </a:t>
            </a:r>
            <a:r>
              <a:rPr lang="en-US" dirty="0" err="1" smtClean="0">
                <a:latin typeface="Tempus Sans ITC" panose="04020404030D07020202" pitchFamily="82" charset="0"/>
                <a:ea typeface="Times New Roman" panose="02020603050405020304" pitchFamily="18" charset="0"/>
              </a:rPr>
              <a:t>kapasitor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memberikan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proteksi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bank. </a:t>
            </a:r>
            <a:r>
              <a:rPr lang="en-US" dirty="0" err="1" smtClean="0">
                <a:latin typeface="Tempus Sans ITC" panose="04020404030D07020202" pitchFamily="82" charset="0"/>
                <a:ea typeface="Times New Roman" panose="02020603050405020304" pitchFamily="18" charset="0"/>
              </a:rPr>
              <a:t>Proteksi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ketidakseimbangan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ground </a:t>
            </a:r>
            <a:r>
              <a:rPr lang="en-US" dirty="0" err="1" smtClean="0">
                <a:latin typeface="Tempus Sans ITC" panose="04020404030D07020202" pitchFamily="82" charset="0"/>
                <a:ea typeface="Times New Roman" panose="02020603050405020304" pitchFamily="18" charset="0"/>
              </a:rPr>
              <a:t>netral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ditanahkan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dimana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skema</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dipakai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tergantung</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bagaimana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cara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pentanahan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hubungan</a:t>
            </a:r>
            <a:r>
              <a:rPr lang="en-US" dirty="0" smtClean="0">
                <a:latin typeface="Tempus Sans ITC" panose="04020404030D07020202" pitchFamily="82" charset="0"/>
                <a:ea typeface="Times New Roman" panose="02020603050405020304" pitchFamily="18" charset="0"/>
              </a:rPr>
              <a:t> bank </a:t>
            </a:r>
            <a:r>
              <a:rPr lang="en-US" dirty="0" err="1" smtClean="0">
                <a:latin typeface="Tempus Sans ITC" panose="04020404030D07020202" pitchFamily="82" charset="0"/>
                <a:ea typeface="Times New Roman" panose="02020603050405020304" pitchFamily="18" charset="0"/>
              </a:rPr>
              <a:t>kapasitor</a:t>
            </a:r>
            <a:r>
              <a:rPr lang="en-US" cap="all" dirty="0" smtClean="0">
                <a:latin typeface="Tempus Sans ITC" panose="04020404030D07020202" pitchFamily="82" charset="0"/>
                <a:ea typeface="Times New Roman" panose="02020603050405020304" pitchFamily="18" charset="0"/>
              </a:rPr>
              <a:t>.</a:t>
            </a:r>
            <a:endParaRPr lang="en-US"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304800" y="2038161"/>
            <a:ext cx="8534400" cy="1015663"/>
          </a:xfrm>
          <a:prstGeom prst="rect">
            <a:avLst/>
          </a:prstGeom>
        </p:spPr>
        <p:txBody>
          <a:bodyPr wrap="square">
            <a:spAutoFit/>
          </a:bodyPr>
          <a:lstStyle/>
          <a:p>
            <a:pPr algn="just">
              <a:spcAft>
                <a:spcPts val="0"/>
              </a:spcAft>
            </a:pPr>
            <a:r>
              <a:rPr lang="en-US" dirty="0" smtClean="0">
                <a:latin typeface="Tempus Sans ITC" panose="04020404030D07020202" pitchFamily="82" charset="0"/>
                <a:ea typeface="Times New Roman" panose="02020603050405020304" pitchFamily="18" charset="0"/>
              </a:rPr>
              <a:t>Group </a:t>
            </a:r>
            <a:r>
              <a:rPr lang="en-US" dirty="0" err="1" smtClean="0">
                <a:latin typeface="Tempus Sans ITC" panose="04020404030D07020202" pitchFamily="82" charset="0"/>
                <a:ea typeface="Times New Roman" panose="02020603050405020304" pitchFamily="18" charset="0"/>
              </a:rPr>
              <a:t>kapasitor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dapat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dihubungkan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dalam</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hubungan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wyei</a:t>
            </a:r>
            <a:r>
              <a:rPr lang="en-US" dirty="0" smtClean="0">
                <a:latin typeface="Tempus Sans ITC" panose="04020404030D07020202" pitchFamily="82" charset="0"/>
                <a:ea typeface="Times New Roman" panose="02020603050405020304" pitchFamily="18" charset="0"/>
              </a:rPr>
              <a:t> - </a:t>
            </a:r>
            <a:r>
              <a:rPr lang="en-US" dirty="0" err="1" smtClean="0">
                <a:latin typeface="Tempus Sans ITC" panose="04020404030D07020202" pitchFamily="82" charset="0"/>
                <a:ea typeface="Times New Roman" panose="02020603050405020304" pitchFamily="18" charset="0"/>
              </a:rPr>
              <a:t>tunggal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baik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ditanahkan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maupun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tidak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ditanahkan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wyei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ganda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ditanahkan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maupun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tidak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ditanahkan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atau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hubungan</a:t>
            </a:r>
            <a:r>
              <a:rPr lang="en-US" dirty="0" smtClean="0">
                <a:latin typeface="Tempus Sans ITC" panose="04020404030D07020202" pitchFamily="82" charset="0"/>
                <a:ea typeface="Times New Roman" panose="02020603050405020304" pitchFamily="18" charset="0"/>
              </a:rPr>
              <a:t> delta. </a:t>
            </a:r>
            <a:endParaRPr lang="en-US" b="1"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342498" y="3155969"/>
            <a:ext cx="8344301" cy="1631216"/>
          </a:xfrm>
          <a:prstGeom prst="rect">
            <a:avLst/>
          </a:prstGeom>
        </p:spPr>
        <p:txBody>
          <a:bodyPr wrap="square">
            <a:spAutoFit/>
          </a:bodyPr>
          <a:lstStyle/>
          <a:p>
            <a:pPr algn="just">
              <a:spcAft>
                <a:spcPts val="0"/>
              </a:spcAft>
            </a:pPr>
            <a:r>
              <a:rPr lang="en-US" dirty="0" err="1">
                <a:latin typeface="Tempus Sans ITC" panose="04020404030D07020202" pitchFamily="82" charset="0"/>
                <a:ea typeface="Times New Roman" panose="02020603050405020304" pitchFamily="18" charset="0"/>
              </a:rPr>
              <a:t>Untuk</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hubungan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wyei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tunggal</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tidak</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ditanahkan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dapat</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digunakan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rele</a:t>
            </a:r>
            <a:r>
              <a:rPr lang="en-US" dirty="0">
                <a:latin typeface="Tempus Sans ITC" panose="04020404030D07020202" pitchFamily="82" charset="0"/>
                <a:ea typeface="Times New Roman" panose="02020603050405020304" pitchFamily="18" charset="0"/>
              </a:rPr>
              <a:t> 59G </a:t>
            </a:r>
            <a:r>
              <a:rPr lang="en-US" dirty="0" err="1">
                <a:latin typeface="Tempus Sans ITC" panose="04020404030D07020202" pitchFamily="82" charset="0"/>
                <a:ea typeface="Times New Roman" panose="02020603050405020304" pitchFamily="18" charset="0"/>
              </a:rPr>
              <a:t>membentang</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pada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sekunder</a:t>
            </a:r>
            <a:r>
              <a:rPr lang="en-US" dirty="0">
                <a:latin typeface="Tempus Sans ITC" panose="04020404030D07020202" pitchFamily="82" charset="0"/>
                <a:ea typeface="Times New Roman" panose="02020603050405020304" pitchFamily="18" charset="0"/>
              </a:rPr>
              <a:t> delta </a:t>
            </a:r>
            <a:r>
              <a:rPr lang="en-US" dirty="0" err="1">
                <a:latin typeface="Tempus Sans ITC" panose="04020404030D07020202" pitchFamily="82" charset="0"/>
                <a:ea typeface="Times New Roman" panose="02020603050405020304" pitchFamily="18" charset="0"/>
              </a:rPr>
              <a:t>terbuka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dari</a:t>
            </a:r>
            <a:r>
              <a:rPr lang="en-US" dirty="0">
                <a:latin typeface="Tempus Sans ITC" panose="04020404030D07020202" pitchFamily="82" charset="0"/>
                <a:ea typeface="Times New Roman" panose="02020603050405020304" pitchFamily="18" charset="0"/>
              </a:rPr>
              <a:t> VT </a:t>
            </a:r>
            <a:r>
              <a:rPr lang="en-US" dirty="0" err="1">
                <a:latin typeface="Tempus Sans ITC" panose="04020404030D07020202" pitchFamily="82" charset="0"/>
                <a:ea typeface="Times New Roman" panose="02020603050405020304" pitchFamily="18" charset="0"/>
              </a:rPr>
              <a:t>menghubungkan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fasa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ke</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tanah</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Untuk</a:t>
            </a:r>
            <a:r>
              <a:rPr lang="en-US" dirty="0">
                <a:latin typeface="Tempus Sans ITC" panose="04020404030D07020202" pitchFamily="82" charset="0"/>
                <a:ea typeface="Times New Roman" panose="02020603050405020304" pitchFamily="18" charset="0"/>
              </a:rPr>
              <a:t> bank </a:t>
            </a:r>
            <a:r>
              <a:rPr lang="en-US" dirty="0" err="1">
                <a:latin typeface="Tempus Sans ITC" panose="04020404030D07020202" pitchFamily="82" charset="0"/>
                <a:ea typeface="Times New Roman" panose="02020603050405020304" pitchFamily="18" charset="0"/>
              </a:rPr>
              <a:t>kapasitor</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hubungan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wyei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ganda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tanpa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ditanahkan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sebuah</a:t>
            </a:r>
            <a:r>
              <a:rPr lang="en-US" dirty="0">
                <a:latin typeface="Tempus Sans ITC" panose="04020404030D07020202" pitchFamily="82" charset="0"/>
                <a:ea typeface="Times New Roman" panose="02020603050405020304" pitchFamily="18" charset="0"/>
              </a:rPr>
              <a:t> VT </a:t>
            </a:r>
            <a:r>
              <a:rPr lang="en-US" dirty="0" err="1">
                <a:latin typeface="Tempus Sans ITC" panose="04020404030D07020202" pitchFamily="82" charset="0"/>
                <a:ea typeface="Times New Roman" panose="02020603050405020304" pitchFamily="18" charset="0"/>
              </a:rPr>
              <a:t>atau</a:t>
            </a:r>
            <a:r>
              <a:rPr lang="en-US" dirty="0">
                <a:latin typeface="Tempus Sans ITC" panose="04020404030D07020202" pitchFamily="82" charset="0"/>
                <a:ea typeface="Times New Roman" panose="02020603050405020304" pitchFamily="18" charset="0"/>
              </a:rPr>
              <a:t> CT </a:t>
            </a:r>
            <a:r>
              <a:rPr lang="en-US" dirty="0" err="1">
                <a:latin typeface="Tempus Sans ITC" panose="04020404030D07020202" pitchFamily="82" charset="0"/>
                <a:ea typeface="Times New Roman" panose="02020603050405020304" pitchFamily="18" charset="0"/>
              </a:rPr>
              <a:t>antara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kedua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netral</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dengan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sebuah</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sekunder</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rele</a:t>
            </a:r>
            <a:r>
              <a:rPr lang="en-US" dirty="0">
                <a:latin typeface="Tempus Sans ITC" panose="04020404030D07020202" pitchFamily="82" charset="0"/>
                <a:ea typeface="Times New Roman" panose="02020603050405020304" pitchFamily="18" charset="0"/>
              </a:rPr>
              <a:t> 59 </a:t>
            </a:r>
            <a:r>
              <a:rPr lang="en-US" dirty="0" err="1">
                <a:latin typeface="Tempus Sans ITC" panose="04020404030D07020202" pitchFamily="82" charset="0"/>
                <a:ea typeface="Times New Roman" panose="02020603050405020304" pitchFamily="18" charset="0"/>
              </a:rPr>
              <a:t>atau</a:t>
            </a:r>
            <a:r>
              <a:rPr lang="en-US" dirty="0">
                <a:latin typeface="Tempus Sans ITC" panose="04020404030D07020202" pitchFamily="82" charset="0"/>
                <a:ea typeface="Times New Roman" panose="02020603050405020304" pitchFamily="18" charset="0"/>
              </a:rPr>
              <a:t> 51 </a:t>
            </a:r>
            <a:r>
              <a:rPr lang="en-US" dirty="0" err="1">
                <a:latin typeface="Tempus Sans ITC" panose="04020404030D07020202" pitchFamily="82" charset="0"/>
                <a:ea typeface="Times New Roman" panose="02020603050405020304" pitchFamily="18" charset="0"/>
              </a:rPr>
              <a:t>memberikan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keseimbangan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proteksi</a:t>
            </a:r>
            <a:r>
              <a:rPr lang="en-US" dirty="0">
                <a:latin typeface="Tempus Sans ITC" panose="04020404030D07020202" pitchFamily="82" charset="0"/>
                <a:ea typeface="Times New Roman" panose="02020603050405020304" pitchFamily="18" charset="0"/>
              </a:rPr>
              <a:t> yang </a:t>
            </a:r>
            <a:r>
              <a:rPr lang="en-US" dirty="0" err="1">
                <a:latin typeface="Tempus Sans ITC" panose="04020404030D07020202" pitchFamily="82" charset="0"/>
                <a:ea typeface="Times New Roman" panose="02020603050405020304" pitchFamily="18" charset="0"/>
              </a:rPr>
              <a:t>baik</a:t>
            </a:r>
            <a:r>
              <a:rPr lang="en-US" dirty="0">
                <a:latin typeface="Tempus Sans ITC" panose="04020404030D07020202" pitchFamily="82" charset="0"/>
                <a:ea typeface="Times New Roman" panose="02020603050405020304" pitchFamily="18" charset="0"/>
              </a:rPr>
              <a:t>.</a:t>
            </a:r>
            <a:endParaRPr lang="en-US"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2044404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261</a:t>
            </a:fld>
            <a:endParaRPr lang="en-US" altLang="id-ID"/>
          </a:p>
        </p:txBody>
      </p:sp>
      <p:sp>
        <p:nvSpPr>
          <p:cNvPr id="2" name="Rectangle 1"/>
          <p:cNvSpPr/>
          <p:nvPr/>
        </p:nvSpPr>
        <p:spPr>
          <a:xfrm>
            <a:off x="457200" y="381000"/>
            <a:ext cx="8305800" cy="1938992"/>
          </a:xfrm>
          <a:prstGeom prst="rect">
            <a:avLst/>
          </a:prstGeom>
        </p:spPr>
        <p:txBody>
          <a:bodyPr wrap="square">
            <a:spAutoFit/>
          </a:bodyPr>
          <a:lstStyle/>
          <a:p>
            <a:pPr algn="just">
              <a:spcAft>
                <a:spcPts val="0"/>
              </a:spcAft>
            </a:pP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bank </a:t>
            </a:r>
            <a:r>
              <a:rPr lang="en-US" dirty="0" err="1" smtClean="0">
                <a:latin typeface="Tempus Sans ITC" panose="04020404030D07020202" pitchFamily="82" charset="0"/>
                <a:ea typeface="Times New Roman" panose="02020603050405020304" pitchFamily="18" charset="0"/>
              </a:rPr>
              <a:t>kapasitor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wyei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ditanahkan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sebuah</a:t>
            </a:r>
            <a:r>
              <a:rPr lang="en-US" dirty="0" smtClean="0">
                <a:latin typeface="Tempus Sans ITC" panose="04020404030D07020202" pitchFamily="82" charset="0"/>
                <a:ea typeface="Times New Roman" panose="02020603050405020304" pitchFamily="18" charset="0"/>
              </a:rPr>
              <a:t> CT </a:t>
            </a:r>
            <a:r>
              <a:rPr lang="en-US" dirty="0" err="1" smtClean="0">
                <a:latin typeface="Tempus Sans ITC" panose="04020404030D07020202" pitchFamily="82" charset="0"/>
                <a:ea typeface="Times New Roman" panose="02020603050405020304" pitchFamily="18" charset="0"/>
              </a:rPr>
              <a:t>netral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dengan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suatu</a:t>
            </a:r>
            <a:r>
              <a:rPr lang="en-US" dirty="0" smtClean="0">
                <a:latin typeface="Tempus Sans ITC" panose="04020404030D07020202" pitchFamily="82" charset="0"/>
                <a:ea typeface="Times New Roman" panose="02020603050405020304" pitchFamily="18" charset="0"/>
              </a:rPr>
              <a:t> resistor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tegangan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lebih</a:t>
            </a:r>
            <a:r>
              <a:rPr lang="en-US" dirty="0" smtClean="0">
                <a:latin typeface="Tempus Sans ITC" panose="04020404030D07020202" pitchFamily="82" charset="0"/>
                <a:ea typeface="Times New Roman" panose="02020603050405020304" pitchFamily="18" charset="0"/>
              </a:rPr>
              <a:t> 59G </a:t>
            </a:r>
            <a:r>
              <a:rPr lang="en-US" dirty="0" err="1" smtClean="0">
                <a:latin typeface="Tempus Sans ITC" panose="04020404030D07020202" pitchFamily="82" charset="0"/>
                <a:ea typeface="Times New Roman" panose="02020603050405020304" pitchFamily="18" charset="0"/>
              </a:rPr>
              <a:t>memberikan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proteksi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tidak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seimbang</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Skema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lainnya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diskusi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lebih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lengkap</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diberikan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IEEE </a:t>
            </a:r>
            <a:r>
              <a:rPr lang="en-US" dirty="0" err="1" smtClean="0">
                <a:latin typeface="Tempus Sans ITC" panose="04020404030D07020202" pitchFamily="82" charset="0"/>
                <a:ea typeface="Times New Roman" panose="02020603050405020304" pitchFamily="18" charset="0"/>
              </a:rPr>
              <a:t>standar</a:t>
            </a:r>
            <a:r>
              <a:rPr lang="en-US" dirty="0" smtClean="0">
                <a:latin typeface="Tempus Sans ITC" panose="04020404030D07020202" pitchFamily="82" charset="0"/>
                <a:ea typeface="Times New Roman" panose="02020603050405020304" pitchFamily="18" charset="0"/>
              </a:rPr>
              <a:t> C37.99-1980.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terhubung</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sirkit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netral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tidak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sensitif</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terhadap</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harmonisa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a:t>
            </a:r>
            <a:r>
              <a:rPr lang="en-US" dirty="0" smtClean="0">
                <a:latin typeface="Tempus Sans ITC" panose="04020404030D07020202" pitchFamily="82" charset="0"/>
                <a:ea typeface="Times New Roman" panose="02020603050405020304" pitchFamily="18" charset="0"/>
              </a:rPr>
              <a:t> 3, </a:t>
            </a:r>
            <a:r>
              <a:rPr lang="en-US" dirty="0" err="1" smtClean="0">
                <a:latin typeface="Tempus Sans ITC" panose="04020404030D07020202" pitchFamily="82" charset="0"/>
                <a:ea typeface="Times New Roman" panose="02020603050405020304" pitchFamily="18" charset="0"/>
              </a:rPr>
              <a:t>atau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digunakan</a:t>
            </a:r>
            <a:r>
              <a:rPr lang="en-US" dirty="0" smtClean="0">
                <a:latin typeface="Tempus Sans ITC" panose="04020404030D07020202" pitchFamily="82" charset="0"/>
                <a:ea typeface="Times New Roman" panose="02020603050405020304" pitchFamily="18" charset="0"/>
              </a:rPr>
              <a:t> filter </a:t>
            </a:r>
            <a:r>
              <a:rPr lang="en-US" dirty="0" err="1" smtClean="0">
                <a:latin typeface="Tempus Sans ITC" panose="04020404030D07020202" pitchFamily="82" charset="0"/>
                <a:ea typeface="Times New Roman" panose="02020603050405020304" pitchFamily="18" charset="0"/>
              </a:rPr>
              <a:t>sebagai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kuantitas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harmonik</a:t>
            </a:r>
            <a:r>
              <a:rPr lang="en-US" dirty="0" smtClean="0">
                <a:latin typeface="Tempus Sans ITC" panose="04020404030D07020202" pitchFamily="82" charset="0"/>
                <a:ea typeface="Times New Roman" panose="02020603050405020304" pitchFamily="18" charset="0"/>
              </a:rPr>
              <a:t> normal </a:t>
            </a:r>
            <a:r>
              <a:rPr lang="en-US" dirty="0" err="1" smtClean="0">
                <a:latin typeface="Tempus Sans ITC" panose="04020404030D07020202" pitchFamily="82" charset="0"/>
                <a:ea typeface="Times New Roman" panose="02020603050405020304" pitchFamily="18" charset="0"/>
              </a:rPr>
              <a:t>mungkin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dapat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orde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magnitud</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sebagaimana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kuantitas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ringan</a:t>
            </a:r>
            <a:r>
              <a:rPr lang="en-US" dirty="0" smtClean="0">
                <a:latin typeface="Tempus Sans ITC" panose="04020404030D07020202" pitchFamily="82" charset="0"/>
                <a:ea typeface="Times New Roman" panose="02020603050405020304" pitchFamily="18" charset="0"/>
              </a:rPr>
              <a:t>.</a:t>
            </a:r>
            <a:endParaRPr lang="en-US" b="1" dirty="0" smtClean="0">
              <a:latin typeface="Times New Roman" panose="02020603050405020304" pitchFamily="18" charset="0"/>
              <a:ea typeface="Times New Roman" panose="02020603050405020304" pitchFamily="18" charset="0"/>
            </a:endParaRPr>
          </a:p>
        </p:txBody>
      </p:sp>
      <p:sp>
        <p:nvSpPr>
          <p:cNvPr id="3" name="Rectangle 2"/>
          <p:cNvSpPr/>
          <p:nvPr/>
        </p:nvSpPr>
        <p:spPr>
          <a:xfrm>
            <a:off x="457200" y="2895600"/>
            <a:ext cx="8229600" cy="1938992"/>
          </a:xfrm>
          <a:prstGeom prst="rect">
            <a:avLst/>
          </a:prstGeom>
        </p:spPr>
        <p:txBody>
          <a:bodyPr wrap="square">
            <a:spAutoFit/>
          </a:bodyPr>
          <a:lstStyle/>
          <a:p>
            <a:pPr algn="just">
              <a:spcAft>
                <a:spcPts val="600"/>
              </a:spcAft>
            </a:pPr>
            <a:r>
              <a:rPr lang="en-US" dirty="0">
                <a:latin typeface="Tempus Sans ITC" panose="04020404030D07020202" pitchFamily="82" charset="0"/>
                <a:ea typeface="Times New Roman" panose="02020603050405020304" pitchFamily="18" charset="0"/>
              </a:rPr>
              <a:t>Proses </a:t>
            </a:r>
            <a:r>
              <a:rPr lang="en-US" dirty="0" err="1">
                <a:latin typeface="Tempus Sans ITC" panose="04020404030D07020202" pitchFamily="82" charset="0"/>
                <a:ea typeface="Times New Roman" panose="02020603050405020304" pitchFamily="18" charset="0"/>
              </a:rPr>
              <a:t>energise</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deenergise</a:t>
            </a:r>
            <a:r>
              <a:rPr lang="en-US" dirty="0">
                <a:latin typeface="Tempus Sans ITC" panose="04020404030D07020202" pitchFamily="82" charset="0"/>
                <a:ea typeface="Times New Roman" panose="02020603050405020304" pitchFamily="18" charset="0"/>
              </a:rPr>
              <a:t> bank </a:t>
            </a:r>
            <a:r>
              <a:rPr lang="en-US" dirty="0" err="1">
                <a:latin typeface="Tempus Sans ITC" panose="04020404030D07020202" pitchFamily="82" charset="0"/>
                <a:ea typeface="Times New Roman" panose="02020603050405020304" pitchFamily="18" charset="0"/>
              </a:rPr>
              <a:t>kapasitor</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dapat</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menimbulkan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tegangan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lebih</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sehingga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perhatian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hal</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ini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harus</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diberikan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terutama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dalam</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penggunaan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pemutus</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atau</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peralatan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pensaklaran</a:t>
            </a:r>
            <a:r>
              <a:rPr lang="en-US" dirty="0">
                <a:latin typeface="Tempus Sans ITC" panose="04020404030D07020202" pitchFamily="82" charset="0"/>
                <a:ea typeface="Times New Roman" panose="02020603050405020304" pitchFamily="18" charset="0"/>
              </a:rPr>
              <a:t> lain </a:t>
            </a:r>
            <a:r>
              <a:rPr lang="en-US" dirty="0" err="1">
                <a:latin typeface="Tempus Sans ITC" panose="04020404030D07020202" pitchFamily="82" charset="0"/>
                <a:ea typeface="Times New Roman" panose="02020603050405020304" pitchFamily="18" charset="0"/>
              </a:rPr>
              <a:t>dan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pada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rele</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setingnya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Transien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dengan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magnitud</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frekuensi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tinggi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dapat</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terjadi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apabila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dilakukan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pensaklaran</a:t>
            </a:r>
            <a:r>
              <a:rPr lang="en-US" dirty="0">
                <a:latin typeface="Tempus Sans ITC" panose="04020404030D07020202" pitchFamily="82" charset="0"/>
                <a:ea typeface="Times New Roman" panose="02020603050405020304" pitchFamily="18" charset="0"/>
              </a:rPr>
              <a:t> bank back to back, </a:t>
            </a:r>
            <a:r>
              <a:rPr lang="en-US" dirty="0" err="1">
                <a:latin typeface="Tempus Sans ITC" panose="04020404030D07020202" pitchFamily="82" charset="0"/>
                <a:ea typeface="Times New Roman" panose="02020603050405020304" pitchFamily="18" charset="0"/>
              </a:rPr>
              <a:t>yaitu</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suatu</a:t>
            </a:r>
            <a:r>
              <a:rPr lang="en-US" dirty="0">
                <a:latin typeface="Tempus Sans ITC" panose="04020404030D07020202" pitchFamily="82" charset="0"/>
                <a:ea typeface="Times New Roman" panose="02020603050405020304" pitchFamily="18" charset="0"/>
              </a:rPr>
              <a:t> bank </a:t>
            </a:r>
            <a:r>
              <a:rPr lang="en-US" dirty="0" err="1">
                <a:latin typeface="Tempus Sans ITC" panose="04020404030D07020202" pitchFamily="82" charset="0"/>
                <a:ea typeface="Times New Roman" panose="02020603050405020304" pitchFamily="18" charset="0"/>
              </a:rPr>
              <a:t>kapasitor</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dihubungkan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ke</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sistem</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didekat</a:t>
            </a:r>
            <a:r>
              <a:rPr lang="en-US" dirty="0">
                <a:latin typeface="Tempus Sans ITC" panose="04020404030D07020202" pitchFamily="82" charset="0"/>
                <a:ea typeface="Times New Roman" panose="02020603050405020304" pitchFamily="18" charset="0"/>
              </a:rPr>
              <a:t> bank </a:t>
            </a:r>
            <a:r>
              <a:rPr lang="en-US" dirty="0" err="1">
                <a:latin typeface="Tempus Sans ITC" panose="04020404030D07020202" pitchFamily="82" charset="0"/>
                <a:ea typeface="Times New Roman" panose="02020603050405020304" pitchFamily="18" charset="0"/>
              </a:rPr>
              <a:t>kapasitor</a:t>
            </a:r>
            <a:r>
              <a:rPr lang="en-US" dirty="0">
                <a:latin typeface="Tempus Sans ITC" panose="04020404030D07020202" pitchFamily="82" charset="0"/>
                <a:ea typeface="Times New Roman" panose="02020603050405020304" pitchFamily="18" charset="0"/>
              </a:rPr>
              <a:t> yang </a:t>
            </a:r>
            <a:r>
              <a:rPr lang="en-US" dirty="0" err="1">
                <a:latin typeface="Tempus Sans ITC" panose="04020404030D07020202" pitchFamily="82" charset="0"/>
                <a:ea typeface="Times New Roman" panose="02020603050405020304" pitchFamily="18" charset="0"/>
              </a:rPr>
              <a:t>telah</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energise</a:t>
            </a:r>
            <a:r>
              <a:rPr lang="en-US" dirty="0">
                <a:latin typeface="Tempus Sans ITC" panose="04020404030D07020202" pitchFamily="82" charset="0"/>
                <a:ea typeface="Times New Roman" panose="02020603050405020304" pitchFamily="18" charset="0"/>
              </a:rPr>
              <a:t>.</a:t>
            </a:r>
            <a:endParaRPr lang="en-US"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24643694"/>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231822"/>
            <a:ext cx="750777" cy="1593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674872" rIns="674872" bIns="674872" numCol="1" anchor="ctr" anchorCtr="0" compatLnSpc="1">
            <a:prstTxWarp prst="textNoShape">
              <a:avLst/>
            </a:prstTxWarp>
            <a:spAutoFit/>
          </a:bodyPr>
          <a:lstStyle/>
          <a:p>
            <a:endParaRPr lang="id-ID" sz="1500"/>
          </a:p>
        </p:txBody>
      </p:sp>
      <p:pic>
        <p:nvPicPr>
          <p:cNvPr id="2052" name="Picture 4" descr="KIF_1664"/>
          <p:cNvPicPr>
            <a:picLocks noChangeAspect="1" noChangeArrowheads="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194619" y="773842"/>
            <a:ext cx="8591035" cy="498363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528252" y="1591401"/>
            <a:ext cx="8200400" cy="2331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1549400" algn="l"/>
              </a:tabLst>
              <a:defRPr>
                <a:solidFill>
                  <a:schemeClr val="tx1"/>
                </a:solidFill>
                <a:latin typeface="Arial" panose="020B0604020202020204" pitchFamily="34" charset="0"/>
              </a:defRPr>
            </a:lvl1pPr>
            <a:lvl2pPr eaLnBrk="0" fontAlgn="base" hangingPunct="0">
              <a:spcBef>
                <a:spcPct val="0"/>
              </a:spcBef>
              <a:spcAft>
                <a:spcPct val="0"/>
              </a:spcAft>
              <a:tabLst>
                <a:tab pos="1549400" algn="l"/>
              </a:tabLst>
              <a:defRPr>
                <a:solidFill>
                  <a:schemeClr val="tx1"/>
                </a:solidFill>
                <a:latin typeface="Arial" panose="020B0604020202020204" pitchFamily="34" charset="0"/>
              </a:defRPr>
            </a:lvl2pPr>
            <a:lvl3pPr eaLnBrk="0" fontAlgn="base" hangingPunct="0">
              <a:spcBef>
                <a:spcPct val="0"/>
              </a:spcBef>
              <a:spcAft>
                <a:spcPct val="0"/>
              </a:spcAft>
              <a:tabLst>
                <a:tab pos="1549400" algn="l"/>
              </a:tabLst>
              <a:defRPr>
                <a:solidFill>
                  <a:schemeClr val="tx1"/>
                </a:solidFill>
                <a:latin typeface="Arial" panose="020B0604020202020204" pitchFamily="34" charset="0"/>
              </a:defRPr>
            </a:lvl3pPr>
            <a:lvl4pPr eaLnBrk="0" fontAlgn="base" hangingPunct="0">
              <a:spcBef>
                <a:spcPct val="0"/>
              </a:spcBef>
              <a:spcAft>
                <a:spcPct val="0"/>
              </a:spcAft>
              <a:tabLst>
                <a:tab pos="1549400" algn="l"/>
              </a:tabLst>
              <a:defRPr>
                <a:solidFill>
                  <a:schemeClr val="tx1"/>
                </a:solidFill>
                <a:latin typeface="Arial" panose="020B0604020202020204" pitchFamily="34" charset="0"/>
              </a:defRPr>
            </a:lvl4pPr>
            <a:lvl5pPr eaLnBrk="0" fontAlgn="base" hangingPunct="0">
              <a:spcBef>
                <a:spcPct val="0"/>
              </a:spcBef>
              <a:spcAft>
                <a:spcPct val="0"/>
              </a:spcAft>
              <a:tabLst>
                <a:tab pos="1549400" algn="l"/>
              </a:tabLst>
              <a:defRPr>
                <a:solidFill>
                  <a:schemeClr val="tx1"/>
                </a:solidFill>
                <a:latin typeface="Arial" panose="020B0604020202020204" pitchFamily="34" charset="0"/>
              </a:defRPr>
            </a:lvl5pPr>
            <a:lvl6pPr eaLnBrk="0" fontAlgn="base" hangingPunct="0">
              <a:spcBef>
                <a:spcPct val="0"/>
              </a:spcBef>
              <a:spcAft>
                <a:spcPct val="0"/>
              </a:spcAft>
              <a:tabLst>
                <a:tab pos="1549400" algn="l"/>
              </a:tabLst>
              <a:defRPr>
                <a:solidFill>
                  <a:schemeClr val="tx1"/>
                </a:solidFill>
                <a:latin typeface="Arial" panose="020B0604020202020204" pitchFamily="34" charset="0"/>
              </a:defRPr>
            </a:lvl6pPr>
            <a:lvl7pPr eaLnBrk="0" fontAlgn="base" hangingPunct="0">
              <a:spcBef>
                <a:spcPct val="0"/>
              </a:spcBef>
              <a:spcAft>
                <a:spcPct val="0"/>
              </a:spcAft>
              <a:tabLst>
                <a:tab pos="1549400" algn="l"/>
              </a:tabLst>
              <a:defRPr>
                <a:solidFill>
                  <a:schemeClr val="tx1"/>
                </a:solidFill>
                <a:latin typeface="Arial" panose="020B0604020202020204" pitchFamily="34" charset="0"/>
              </a:defRPr>
            </a:lvl7pPr>
            <a:lvl8pPr eaLnBrk="0" fontAlgn="base" hangingPunct="0">
              <a:spcBef>
                <a:spcPct val="0"/>
              </a:spcBef>
              <a:spcAft>
                <a:spcPct val="0"/>
              </a:spcAft>
              <a:tabLst>
                <a:tab pos="1549400" algn="l"/>
              </a:tabLst>
              <a:defRPr>
                <a:solidFill>
                  <a:schemeClr val="tx1"/>
                </a:solidFill>
                <a:latin typeface="Arial" panose="020B0604020202020204" pitchFamily="34" charset="0"/>
              </a:defRPr>
            </a:lvl8pPr>
            <a:lvl9pPr eaLnBrk="0" fontAlgn="base" hangingPunct="0">
              <a:spcBef>
                <a:spcPct val="0"/>
              </a:spcBef>
              <a:spcAft>
                <a:spcPct val="0"/>
              </a:spcAft>
              <a:tabLst>
                <a:tab pos="1549400" algn="l"/>
              </a:tabLst>
              <a:defRPr>
                <a:solidFill>
                  <a:schemeClr val="tx1"/>
                </a:solidFill>
                <a:latin typeface="Arial" panose="020B0604020202020204" pitchFamily="34" charset="0"/>
              </a:defRPr>
            </a:lvl9pPr>
          </a:lstStyle>
          <a:p>
            <a:pPr defTabSz="685800">
              <a:tabLst>
                <a:tab pos="1162050" algn="l"/>
              </a:tabLst>
            </a:pPr>
            <a:r>
              <a:rPr lang="id-ID" altLang="id-ID" sz="7200" b="1" dirty="0">
                <a:solidFill>
                  <a:srgbClr val="800080"/>
                </a:solidFill>
                <a:latin typeface="Bradley Hand ITC" panose="03070402050302030203" pitchFamily="66" charset="0"/>
                <a:ea typeface="Times New Roman" panose="02020603050405020304" pitchFamily="18" charset="0"/>
              </a:rPr>
              <a:t>RE</a:t>
            </a:r>
            <a:r>
              <a:rPr lang="id-ID" altLang="id-ID" sz="7200" b="1" dirty="0">
                <a:solidFill>
                  <a:srgbClr val="FF6600"/>
                </a:solidFill>
                <a:latin typeface="Bradley Hand ITC" panose="03070402050302030203" pitchFamily="66" charset="0"/>
                <a:ea typeface="Times New Roman" panose="02020603050405020304" pitchFamily="18" charset="0"/>
              </a:rPr>
              <a:t>LE</a:t>
            </a:r>
            <a:r>
              <a:rPr lang="id-ID" altLang="id-ID" sz="7200" b="1" dirty="0">
                <a:latin typeface="Bradley Hand ITC" panose="03070402050302030203" pitchFamily="66" charset="0"/>
                <a:ea typeface="Times New Roman" panose="02020603050405020304" pitchFamily="18" charset="0"/>
              </a:rPr>
              <a:t> P</a:t>
            </a:r>
            <a:r>
              <a:rPr lang="id-ID" altLang="id-ID" sz="7200" b="1" dirty="0">
                <a:solidFill>
                  <a:srgbClr val="FF00FF"/>
                </a:solidFill>
                <a:latin typeface="Bradley Hand ITC" panose="03070402050302030203" pitchFamily="66" charset="0"/>
                <a:ea typeface="Times New Roman" panose="02020603050405020304" pitchFamily="18" charset="0"/>
              </a:rPr>
              <a:t>RO</a:t>
            </a:r>
            <a:r>
              <a:rPr lang="id-ID" altLang="id-ID" sz="7200" b="1" dirty="0">
                <a:solidFill>
                  <a:srgbClr val="333399"/>
                </a:solidFill>
                <a:latin typeface="Bradley Hand ITC" panose="03070402050302030203" pitchFamily="66" charset="0"/>
                <a:ea typeface="Times New Roman" panose="02020603050405020304" pitchFamily="18" charset="0"/>
              </a:rPr>
              <a:t>TE</a:t>
            </a:r>
            <a:r>
              <a:rPr lang="id-ID" altLang="id-ID" sz="7200" b="1" dirty="0">
                <a:solidFill>
                  <a:srgbClr val="0000FF"/>
                </a:solidFill>
                <a:latin typeface="Bradley Hand ITC" panose="03070402050302030203" pitchFamily="66" charset="0"/>
                <a:ea typeface="Times New Roman" panose="02020603050405020304" pitchFamily="18" charset="0"/>
              </a:rPr>
              <a:t>KS</a:t>
            </a:r>
            <a:r>
              <a:rPr lang="id-ID" altLang="id-ID" sz="7200" b="1" dirty="0">
                <a:latin typeface="Bradley Hand ITC" panose="03070402050302030203" pitchFamily="66" charset="0"/>
                <a:ea typeface="Times New Roman" panose="02020603050405020304" pitchFamily="18" charset="0"/>
              </a:rPr>
              <a:t>I</a:t>
            </a:r>
            <a:endParaRPr lang="id-ID" altLang="id-ID" sz="2100" dirty="0"/>
          </a:p>
          <a:p>
            <a:pPr defTabSz="685800">
              <a:tabLst>
                <a:tab pos="1162050" algn="l"/>
              </a:tabLst>
            </a:pPr>
            <a:r>
              <a:rPr lang="id-ID" altLang="id-ID" sz="3000" b="1" i="1" dirty="0">
                <a:solidFill>
                  <a:srgbClr val="0000FF"/>
                </a:solidFill>
                <a:latin typeface="Bradley Hand ITC" panose="03070402050302030203" pitchFamily="66" charset="0"/>
                <a:ea typeface="Times New Roman" panose="02020603050405020304" pitchFamily="18" charset="0"/>
              </a:rPr>
              <a:t>PRINSIP DAN APLIKASI</a:t>
            </a:r>
            <a:endParaRPr lang="id-ID" altLang="id-ID" sz="1500" dirty="0"/>
          </a:p>
          <a:p>
            <a:pPr defTabSz="685800">
              <a:tabLst>
                <a:tab pos="1162050" algn="l"/>
              </a:tabLst>
            </a:pPr>
            <a:r>
              <a:rPr lang="id-ID" altLang="id-ID" sz="1500" b="1" dirty="0">
                <a:latin typeface="Matura MT Script Capitals" panose="03020802060602070202" pitchFamily="66" charset="0"/>
                <a:ea typeface="Times New Roman" panose="02020603050405020304" pitchFamily="18" charset="0"/>
              </a:rPr>
              <a:t>	</a:t>
            </a:r>
            <a:endParaRPr lang="id-ID" altLang="id-ID" sz="900" dirty="0"/>
          </a:p>
          <a:p>
            <a:pPr defTabSz="685800">
              <a:tabLst>
                <a:tab pos="1162050" algn="l"/>
              </a:tabLst>
            </a:pPr>
            <a:r>
              <a:rPr lang="id-ID" altLang="id-ID" sz="1650" b="1" i="1" dirty="0">
                <a:solidFill>
                  <a:srgbClr val="0000FF"/>
                </a:solidFill>
                <a:latin typeface="Bradley Hand ITC" panose="03070402050302030203" pitchFamily="66" charset="0"/>
                <a:ea typeface="Times New Roman" panose="02020603050405020304" pitchFamily="18" charset="0"/>
                <a:cs typeface="Times New Roman" panose="02020603050405020304" pitchFamily="18" charset="0"/>
              </a:rPr>
              <a:t/>
            </a:r>
            <a:br>
              <a:rPr lang="id-ID" altLang="id-ID" sz="1650" b="1" i="1" dirty="0">
                <a:solidFill>
                  <a:srgbClr val="0000FF"/>
                </a:solidFill>
                <a:latin typeface="Bradley Hand ITC" panose="03070402050302030203" pitchFamily="66" charset="0"/>
                <a:ea typeface="Times New Roman" panose="02020603050405020304" pitchFamily="18" charset="0"/>
                <a:cs typeface="Times New Roman" panose="02020603050405020304" pitchFamily="18" charset="0"/>
              </a:rPr>
            </a:br>
            <a:endParaRPr lang="id-ID" altLang="id-ID" sz="1350" dirty="0"/>
          </a:p>
        </p:txBody>
      </p:sp>
      <p:sp>
        <p:nvSpPr>
          <p:cNvPr id="9" name="Rectangle 8"/>
          <p:cNvSpPr/>
          <p:nvPr/>
        </p:nvSpPr>
        <p:spPr>
          <a:xfrm>
            <a:off x="3048876" y="5875091"/>
            <a:ext cx="2882520" cy="369332"/>
          </a:xfrm>
          <a:prstGeom prst="rect">
            <a:avLst/>
          </a:prstGeom>
        </p:spPr>
        <p:txBody>
          <a:bodyPr wrap="none">
            <a:spAutoFit/>
          </a:bodyPr>
          <a:lstStyle/>
          <a:p>
            <a:pPr eaLnBrk="0" hangingPunct="0">
              <a:tabLst>
                <a:tab pos="1162050" algn="l"/>
              </a:tabLst>
            </a:pPr>
            <a:r>
              <a:rPr lang="id-ID" altLang="id-ID" sz="1800" b="1" i="1" dirty="0">
                <a:solidFill>
                  <a:srgbClr val="FF0000"/>
                </a:solidFill>
                <a:latin typeface="Bradley Hand ITC" panose="03070402050302030203" pitchFamily="66" charset="0"/>
                <a:ea typeface="Times New Roman" panose="02020603050405020304" pitchFamily="18" charset="0"/>
              </a:rPr>
              <a:t>HENDRA MARTA YUDHA</a:t>
            </a:r>
            <a:endParaRPr lang="id-ID" altLang="id-ID" sz="900" dirty="0"/>
          </a:p>
        </p:txBody>
      </p:sp>
      <p:sp>
        <p:nvSpPr>
          <p:cNvPr id="2" name="Slide Number Placeholder 1"/>
          <p:cNvSpPr>
            <a:spLocks noGrp="1"/>
          </p:cNvSpPr>
          <p:nvPr>
            <p:ph type="sldNum" sz="quarter" idx="12"/>
          </p:nvPr>
        </p:nvSpPr>
        <p:spPr/>
        <p:txBody>
          <a:bodyPr/>
          <a:lstStyle/>
          <a:p>
            <a:fld id="{B66C6673-D28C-4D6C-89DB-5AF224FB7E85}" type="slidenum">
              <a:rPr lang="en-US" altLang="id-ID" smtClean="0"/>
              <a:pPr/>
              <a:t>262</a:t>
            </a:fld>
            <a:endParaRPr lang="en-US" altLang="id-ID"/>
          </a:p>
        </p:txBody>
      </p:sp>
      <p:sp>
        <p:nvSpPr>
          <p:cNvPr id="3" name="Date Placeholder 2"/>
          <p:cNvSpPr>
            <a:spLocks noGrp="1"/>
          </p:cNvSpPr>
          <p:nvPr>
            <p:ph type="dt" sz="half" idx="10"/>
          </p:nvPr>
        </p:nvSpPr>
        <p:spPr/>
        <p:txBody>
          <a:bodyPr/>
          <a:lstStyle/>
          <a:p>
            <a:fld id="{AA979DDF-A59B-44BC-B64D-9FF8C03BDF29}" type="datetime1">
              <a:rPr lang="en-US" altLang="id-ID" smtClean="0"/>
              <a:t>5/15/2017</a:t>
            </a:fld>
            <a:endParaRPr lang="en-US" altLang="id-ID"/>
          </a:p>
        </p:txBody>
      </p:sp>
    </p:spTree>
    <p:extLst>
      <p:ext uri="{BB962C8B-B14F-4D97-AF65-F5344CB8AC3E}">
        <p14:creationId xmlns:p14="http://schemas.microsoft.com/office/powerpoint/2010/main" val="647274074"/>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263</a:t>
            </a:fld>
            <a:endParaRPr lang="en-US" altLang="id-ID"/>
          </a:p>
        </p:txBody>
      </p:sp>
      <p:sp>
        <p:nvSpPr>
          <p:cNvPr id="2" name="Rectangle 1"/>
          <p:cNvSpPr/>
          <p:nvPr/>
        </p:nvSpPr>
        <p:spPr>
          <a:xfrm>
            <a:off x="2209800" y="152400"/>
            <a:ext cx="4572000" cy="707886"/>
          </a:xfrm>
          <a:prstGeom prst="rect">
            <a:avLst/>
          </a:prstGeom>
        </p:spPr>
        <p:txBody>
          <a:bodyPr>
            <a:spAutoFit/>
          </a:bodyPr>
          <a:lstStyle/>
          <a:p>
            <a:pPr algn="ctr">
              <a:spcAft>
                <a:spcPts val="0"/>
              </a:spcAft>
            </a:pPr>
            <a:r>
              <a:rPr lang="id-ID" b="1" cap="all" dirty="0">
                <a:latin typeface="Tempus Sans ITC" panose="04020404030D07020202" pitchFamily="82" charset="0"/>
                <a:ea typeface="Times New Roman" panose="02020603050405020304" pitchFamily="18" charset="0"/>
              </a:rPr>
              <a:t>BAB 9</a:t>
            </a:r>
            <a:endParaRPr lang="en-US" sz="1800" b="1" cap="all" dirty="0">
              <a:latin typeface="Times New Roman" panose="02020603050405020304" pitchFamily="18" charset="0"/>
              <a:ea typeface="Times New Roman" panose="02020603050405020304" pitchFamily="18" charset="0"/>
            </a:endParaRPr>
          </a:p>
          <a:p>
            <a:pPr algn="ctr">
              <a:spcAft>
                <a:spcPts val="0"/>
              </a:spcAft>
            </a:pPr>
            <a:r>
              <a:rPr lang="id-ID" b="1" cap="all" dirty="0">
                <a:latin typeface="Tempus Sans ITC" panose="04020404030D07020202" pitchFamily="82" charset="0"/>
                <a:ea typeface="Times New Roman" panose="02020603050405020304" pitchFamily="18" charset="0"/>
              </a:rPr>
              <a:t>PROTEKSI MOTOR</a:t>
            </a:r>
            <a:endParaRPr lang="en-US" sz="1800" b="1" cap="all"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304800" y="860286"/>
            <a:ext cx="2627642" cy="400110"/>
          </a:xfrm>
          <a:prstGeom prst="rect">
            <a:avLst/>
          </a:prstGeom>
        </p:spPr>
        <p:txBody>
          <a:bodyPr wrap="none">
            <a:spAutoFit/>
          </a:bodyPr>
          <a:lstStyle/>
          <a:p>
            <a:pPr>
              <a:spcAft>
                <a:spcPts val="0"/>
              </a:spcAft>
            </a:pPr>
            <a:r>
              <a:rPr lang="id-ID" b="1" cap="all" dirty="0">
                <a:latin typeface="Tempus Sans ITC" panose="04020404030D07020202" pitchFamily="82" charset="0"/>
                <a:ea typeface="Times New Roman" panose="02020603050405020304" pitchFamily="18" charset="0"/>
              </a:rPr>
              <a:t>9. 1  PENDAHULUAN</a:t>
            </a:r>
            <a:endParaRPr lang="en-US" b="1" cap="all"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533400" y="1260396"/>
            <a:ext cx="8229600" cy="1938992"/>
          </a:xfrm>
          <a:prstGeom prst="rect">
            <a:avLst/>
          </a:prstGeom>
        </p:spPr>
        <p:txBody>
          <a:bodyPr wrap="square">
            <a:spAutoFit/>
          </a:bodyPr>
          <a:lstStyle/>
          <a:p>
            <a:pPr algn="just">
              <a:spcAft>
                <a:spcPts val="0"/>
              </a:spcAft>
            </a:pPr>
            <a:r>
              <a:rPr lang="id-ID" dirty="0" smtClean="0">
                <a:latin typeface="Tempus Sans ITC" panose="04020404030D07020202" pitchFamily="82" charset="0"/>
                <a:ea typeface="Times New Roman" panose="02020603050405020304" pitchFamily="18" charset="0"/>
              </a:rPr>
              <a:t>Proteksi motor sangat variatif dan sedikit berbeda dengan proteksi peralatan sistem tenaga lainnya. Hal ini disebabkan sangat variatifnya ukuran, jenis dan aplikasi motor. Proteksi sangat tergantung dari seberapa berharganya motor tersebut, yang umumnya sangat erat kaitannya dengan ukuran motor.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bab</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dikemukakan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beberpa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jenis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proteksi</a:t>
            </a:r>
            <a:r>
              <a:rPr lang="en-US" dirty="0" smtClean="0">
                <a:latin typeface="Tempus Sans ITC" panose="04020404030D07020202" pitchFamily="82" charset="0"/>
                <a:ea typeface="Times New Roman" panose="02020603050405020304" pitchFamily="18" charset="0"/>
              </a:rPr>
              <a:t> motor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aplikasinya</a:t>
            </a:r>
            <a:r>
              <a:rPr lang="en-US" dirty="0" smtClean="0">
                <a:latin typeface="Tempus Sans ITC" panose="04020404030D07020202" pitchFamily="82" charset="0"/>
                <a:ea typeface="Times New Roman" panose="02020603050405020304" pitchFamily="18" charset="0"/>
              </a:rPr>
              <a:t>. </a:t>
            </a:r>
            <a:endParaRPr lang="en-US" b="1"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533400" y="3429000"/>
            <a:ext cx="8153400" cy="2246769"/>
          </a:xfrm>
          <a:prstGeom prst="rect">
            <a:avLst/>
          </a:prstGeom>
        </p:spPr>
        <p:txBody>
          <a:bodyPr wrap="square">
            <a:spAutoFit/>
          </a:bodyPr>
          <a:lstStyle/>
          <a:p>
            <a:pPr algn="just">
              <a:spcAft>
                <a:spcPts val="0"/>
              </a:spcAft>
            </a:pPr>
            <a:r>
              <a:rPr lang="en-US" dirty="0" err="1">
                <a:latin typeface="Tempus Sans ITC" panose="04020404030D07020202" pitchFamily="82" charset="0"/>
                <a:ea typeface="Times New Roman" panose="02020603050405020304" pitchFamily="18" charset="0"/>
              </a:rPr>
              <a:t>Diskusi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dilakukan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untuk</a:t>
            </a:r>
            <a:r>
              <a:rPr lang="en-US" dirty="0">
                <a:latin typeface="Tempus Sans ITC" panose="04020404030D07020202" pitchFamily="82" charset="0"/>
                <a:ea typeface="Times New Roman" panose="02020603050405020304" pitchFamily="18" charset="0"/>
              </a:rPr>
              <a:t> motor-motor yang </a:t>
            </a:r>
            <a:r>
              <a:rPr lang="en-US" dirty="0" err="1">
                <a:latin typeface="Tempus Sans ITC" panose="04020404030D07020202" pitchFamily="82" charset="0"/>
                <a:ea typeface="Times New Roman" panose="02020603050405020304" pitchFamily="18" charset="0"/>
              </a:rPr>
              <a:t>pensaklarannya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dilakukan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dengan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pemutus</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tenaga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kontaktor</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atau</a:t>
            </a:r>
            <a:r>
              <a:rPr lang="en-US" dirty="0">
                <a:latin typeface="Tempus Sans ITC" panose="04020404030D07020202" pitchFamily="82" charset="0"/>
                <a:ea typeface="Times New Roman" panose="02020603050405020304" pitchFamily="18" charset="0"/>
              </a:rPr>
              <a:t> starter, </a:t>
            </a:r>
            <a:r>
              <a:rPr lang="en-US" dirty="0" err="1">
                <a:latin typeface="Tempus Sans ITC" panose="04020404030D07020202" pitchFamily="82" charset="0"/>
                <a:ea typeface="Times New Roman" panose="02020603050405020304" pitchFamily="18" charset="0"/>
              </a:rPr>
              <a:t>dan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proteksi</a:t>
            </a:r>
            <a:r>
              <a:rPr lang="en-US" dirty="0">
                <a:latin typeface="Tempus Sans ITC" panose="04020404030D07020202" pitchFamily="82" charset="0"/>
                <a:ea typeface="Times New Roman" panose="02020603050405020304" pitchFamily="18" charset="0"/>
              </a:rPr>
              <a:t> yang </a:t>
            </a:r>
            <a:r>
              <a:rPr lang="en-US" dirty="0" err="1">
                <a:latin typeface="Tempus Sans ITC" panose="04020404030D07020202" pitchFamily="82" charset="0"/>
                <a:ea typeface="Times New Roman" panose="02020603050405020304" pitchFamily="18" charset="0"/>
              </a:rPr>
              <a:t>dipergunakan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terpisah</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dari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peralatan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tersebut</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dan</a:t>
            </a:r>
            <a:r>
              <a:rPr lang="en-US" dirty="0">
                <a:latin typeface="Tempus Sans ITC" panose="04020404030D07020202" pitchFamily="82" charset="0"/>
                <a:ea typeface="Times New Roman" panose="02020603050405020304" pitchFamily="18" charset="0"/>
              </a:rPr>
              <a:t> motor </a:t>
            </a:r>
            <a:r>
              <a:rPr lang="en-US" dirty="0" err="1">
                <a:latin typeface="Tempus Sans ITC" panose="04020404030D07020202" pitchFamily="82" charset="0"/>
                <a:ea typeface="Times New Roman" panose="02020603050405020304" pitchFamily="18" charset="0"/>
              </a:rPr>
              <a:t>itu</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sendiri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Artinya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proteksi</a:t>
            </a:r>
            <a:r>
              <a:rPr lang="en-US" dirty="0">
                <a:latin typeface="Tempus Sans ITC" panose="04020404030D07020202" pitchFamily="82" charset="0"/>
                <a:ea typeface="Times New Roman" panose="02020603050405020304" pitchFamily="18" charset="0"/>
              </a:rPr>
              <a:t> yang </a:t>
            </a:r>
            <a:r>
              <a:rPr lang="en-US" dirty="0" err="1">
                <a:latin typeface="Tempus Sans ITC" panose="04020404030D07020202" pitchFamily="82" charset="0"/>
                <a:ea typeface="Times New Roman" panose="02020603050405020304" pitchFamily="18" charset="0"/>
              </a:rPr>
              <a:t>akan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dibicarakan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adalah</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proteksi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bagi</a:t>
            </a:r>
            <a:r>
              <a:rPr lang="en-US" dirty="0">
                <a:latin typeface="Tempus Sans ITC" panose="04020404030D07020202" pitchFamily="82" charset="0"/>
                <a:ea typeface="Times New Roman" panose="02020603050405020304" pitchFamily="18" charset="0"/>
              </a:rPr>
              <a:t> motor-motor </a:t>
            </a:r>
            <a:r>
              <a:rPr lang="en-US" dirty="0" err="1">
                <a:latin typeface="Tempus Sans ITC" panose="04020404030D07020202" pitchFamily="82" charset="0"/>
                <a:ea typeface="Times New Roman" panose="02020603050405020304" pitchFamily="18" charset="0"/>
              </a:rPr>
              <a:t>dengan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tegangan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masukkan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mulai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dari</a:t>
            </a:r>
            <a:r>
              <a:rPr lang="en-US" dirty="0">
                <a:latin typeface="Tempus Sans ITC" panose="04020404030D07020202" pitchFamily="82" charset="0"/>
                <a:ea typeface="Times New Roman" panose="02020603050405020304" pitchFamily="18" charset="0"/>
              </a:rPr>
              <a:t> 480 </a:t>
            </a:r>
            <a:r>
              <a:rPr lang="en-US" dirty="0" err="1">
                <a:latin typeface="Tempus Sans ITC" panose="04020404030D07020202" pitchFamily="82" charset="0"/>
                <a:ea typeface="Times New Roman" panose="02020603050405020304" pitchFamily="18" charset="0"/>
              </a:rPr>
              <a:t>sampai</a:t>
            </a:r>
            <a:r>
              <a:rPr lang="en-US" dirty="0">
                <a:latin typeface="Tempus Sans ITC" panose="04020404030D07020202" pitchFamily="82" charset="0"/>
                <a:ea typeface="Times New Roman" panose="02020603050405020304" pitchFamily="18" charset="0"/>
              </a:rPr>
              <a:t> 600 volt </a:t>
            </a:r>
            <a:r>
              <a:rPr lang="en-US" dirty="0" err="1">
                <a:latin typeface="Tempus Sans ITC" panose="04020404030D07020202" pitchFamily="82" charset="0"/>
                <a:ea typeface="Times New Roman" panose="02020603050405020304" pitchFamily="18" charset="0"/>
              </a:rPr>
              <a:t>atau</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lebih</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Tidak</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termasuk</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untuk</a:t>
            </a:r>
            <a:r>
              <a:rPr lang="en-US" dirty="0">
                <a:latin typeface="Tempus Sans ITC" panose="04020404030D07020202" pitchFamily="82" charset="0"/>
                <a:ea typeface="Times New Roman" panose="02020603050405020304" pitchFamily="18" charset="0"/>
              </a:rPr>
              <a:t> motor-motor yang </a:t>
            </a:r>
            <a:r>
              <a:rPr lang="en-US" dirty="0" err="1">
                <a:latin typeface="Tempus Sans ITC" panose="04020404030D07020202" pitchFamily="82" charset="0"/>
                <a:ea typeface="Times New Roman" panose="02020603050405020304" pitchFamily="18" charset="0"/>
              </a:rPr>
              <a:t>proteksinya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merupakan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bagian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dari</a:t>
            </a:r>
            <a:r>
              <a:rPr lang="en-US" dirty="0">
                <a:latin typeface="Tempus Sans ITC" panose="04020404030D07020202" pitchFamily="82" charset="0"/>
                <a:ea typeface="Times New Roman" panose="02020603050405020304" pitchFamily="18" charset="0"/>
              </a:rPr>
              <a:t> motor </a:t>
            </a:r>
            <a:r>
              <a:rPr lang="en-US" dirty="0" err="1">
                <a:latin typeface="Tempus Sans ITC" panose="04020404030D07020202" pitchFamily="82" charset="0"/>
                <a:ea typeface="Times New Roman" panose="02020603050405020304" pitchFamily="18" charset="0"/>
              </a:rPr>
              <a:t>tersebut</a:t>
            </a:r>
            <a:r>
              <a:rPr lang="en-US" dirty="0">
                <a:latin typeface="Tempus Sans ITC" panose="04020404030D07020202" pitchFamily="82" charset="0"/>
                <a:ea typeface="Times New Roman" panose="02020603050405020304" pitchFamily="18" charset="0"/>
              </a:rPr>
              <a:t>.</a:t>
            </a:r>
            <a:endParaRPr lang="en-US"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94933783"/>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264</a:t>
            </a:fld>
            <a:endParaRPr lang="en-US" altLang="id-ID"/>
          </a:p>
        </p:txBody>
      </p:sp>
      <p:sp>
        <p:nvSpPr>
          <p:cNvPr id="2" name="Rectangle 1"/>
          <p:cNvSpPr/>
          <p:nvPr/>
        </p:nvSpPr>
        <p:spPr>
          <a:xfrm>
            <a:off x="228600" y="304800"/>
            <a:ext cx="6019800" cy="400110"/>
          </a:xfrm>
          <a:prstGeom prst="rect">
            <a:avLst/>
          </a:prstGeom>
        </p:spPr>
        <p:txBody>
          <a:bodyPr wrap="square">
            <a:spAutoFit/>
          </a:bodyPr>
          <a:lstStyle/>
          <a:p>
            <a:pPr>
              <a:spcAft>
                <a:spcPts val="0"/>
              </a:spcAft>
            </a:pPr>
            <a:r>
              <a:rPr lang="it-IT" b="1" cap="all" dirty="0">
                <a:latin typeface="Tempus Sans ITC" panose="04020404030D07020202" pitchFamily="82" charset="0"/>
                <a:ea typeface="Times New Roman" panose="02020603050405020304" pitchFamily="18" charset="0"/>
              </a:rPr>
              <a:t>9. 2  POTENSI-POTENSI BAHAYA PADA MOTOR</a:t>
            </a:r>
            <a:endParaRPr lang="en-US"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381000" y="838200"/>
            <a:ext cx="8458200" cy="4093428"/>
          </a:xfrm>
          <a:prstGeom prst="rect">
            <a:avLst/>
          </a:prstGeom>
        </p:spPr>
        <p:txBody>
          <a:bodyPr wrap="square">
            <a:spAutoFit/>
          </a:bodyPr>
          <a:lstStyle/>
          <a:p>
            <a:pPr algn="just">
              <a:spcAft>
                <a:spcPts val="0"/>
              </a:spcAft>
            </a:pPr>
            <a:r>
              <a:rPr lang="it-IT" dirty="0" smtClean="0">
                <a:latin typeface="Tempus Sans ITC" panose="04020404030D07020202" pitchFamily="82" charset="0"/>
                <a:ea typeface="Times New Roman" panose="02020603050405020304" pitchFamily="18" charset="0"/>
              </a:rPr>
              <a:t>Potensi-potensi bahaya yang umum diperhatikan, antara lain:</a:t>
            </a:r>
            <a:endParaRPr lang="en-US"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457200" algn="l"/>
              </a:tabLst>
            </a:pPr>
            <a:r>
              <a:rPr lang="es-ES_tradnl" dirty="0" err="1" smtClean="0">
                <a:latin typeface="Tempus Sans ITC" panose="04020404030D07020202" pitchFamily="82" charset="0"/>
                <a:ea typeface="Times New Roman" panose="02020603050405020304" pitchFamily="18" charset="0"/>
              </a:rPr>
              <a:t>Gangguan</a:t>
            </a:r>
            <a:r>
              <a:rPr lang="es-ES_tradnl" dirty="0" smtClean="0">
                <a:latin typeface="Tempus Sans ITC" panose="04020404030D07020202" pitchFamily="82" charset="0"/>
                <a:ea typeface="Times New Roman" panose="02020603050405020304" pitchFamily="18" charset="0"/>
              </a:rPr>
              <a:t>	- </a:t>
            </a:r>
            <a:r>
              <a:rPr lang="es-ES_tradnl" dirty="0" err="1" smtClean="0">
                <a:latin typeface="Tempus Sans ITC" panose="04020404030D07020202" pitchFamily="82" charset="0"/>
                <a:ea typeface="Times New Roman" panose="02020603050405020304" pitchFamily="18" charset="0"/>
              </a:rPr>
              <a:t>phasa</a:t>
            </a:r>
            <a:r>
              <a:rPr lang="es-ES_tradnl" dirty="0" smtClean="0">
                <a:latin typeface="Tempus Sans ITC" panose="04020404030D07020202" pitchFamily="82" charset="0"/>
                <a:ea typeface="Times New Roman" panose="02020603050405020304" pitchFamily="18" charset="0"/>
              </a:rPr>
              <a:t> dan </a:t>
            </a:r>
            <a:r>
              <a:rPr lang="es-ES_tradnl" dirty="0" err="1" smtClean="0">
                <a:latin typeface="Tempus Sans ITC" panose="04020404030D07020202" pitchFamily="82" charset="0"/>
                <a:ea typeface="Times New Roman" panose="02020603050405020304" pitchFamily="18" charset="0"/>
              </a:rPr>
              <a:t>atau</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tanah</a:t>
            </a:r>
            <a:r>
              <a:rPr lang="es-ES_tradnl" dirty="0" smtClean="0">
                <a:latin typeface="Tempus Sans ITC" panose="04020404030D07020202" pitchFamily="82" charset="0"/>
                <a:ea typeface="Times New Roman" panose="02020603050405020304" pitchFamily="18" charset="0"/>
              </a:rPr>
              <a:t>.</a:t>
            </a:r>
            <a:endParaRPr lang="en-US"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457200" algn="l"/>
              </a:tabLst>
            </a:pPr>
            <a:r>
              <a:rPr lang="en-US" dirty="0" err="1" smtClean="0">
                <a:latin typeface="Tempus Sans ITC" panose="04020404030D07020202" pitchFamily="82" charset="0"/>
                <a:ea typeface="Times New Roman" panose="02020603050405020304" pitchFamily="18" charset="0"/>
              </a:rPr>
              <a:t>Kerusakan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termis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akibat</a:t>
            </a:r>
            <a:r>
              <a:rPr lang="en-US" dirty="0" smtClean="0">
                <a:latin typeface="Tempus Sans ITC" panose="04020404030D07020202" pitchFamily="82" charset="0"/>
                <a:ea typeface="Times New Roman" panose="02020603050405020304" pitchFamily="18" charset="0"/>
              </a:rPr>
              <a:t> :</a:t>
            </a:r>
            <a:endParaRPr lang="en-US" b="1" dirty="0" smtClean="0">
              <a:latin typeface="Times New Roman" panose="02020603050405020304" pitchFamily="18" charset="0"/>
              <a:ea typeface="Times New Roman" panose="02020603050405020304" pitchFamily="18" charset="0"/>
            </a:endParaRPr>
          </a:p>
          <a:p>
            <a:pPr marL="800100" lvl="1" indent="-342900" algn="just">
              <a:spcAft>
                <a:spcPts val="0"/>
              </a:spcAft>
              <a:buFont typeface="+mj-lt"/>
              <a:buAutoNum type="alphaLcPeriod"/>
              <a:tabLst>
                <a:tab pos="228600" algn="l"/>
                <a:tab pos="685800" algn="l"/>
              </a:tabLst>
            </a:pPr>
            <a:r>
              <a:rPr lang="es-ES_tradnl" dirty="0" smtClean="0">
                <a:latin typeface="Tempus Sans ITC" panose="04020404030D07020202" pitchFamily="82" charset="0"/>
                <a:ea typeface="Times New Roman" panose="02020603050405020304" pitchFamily="18" charset="0"/>
              </a:rPr>
              <a:t>Beban </a:t>
            </a:r>
            <a:r>
              <a:rPr lang="es-ES_tradnl" dirty="0" err="1" smtClean="0">
                <a:latin typeface="Tempus Sans ITC" panose="04020404030D07020202" pitchFamily="82" charset="0"/>
                <a:ea typeface="Times New Roman" panose="02020603050405020304" pitchFamily="18" charset="0"/>
              </a:rPr>
              <a:t>lebih</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kontinyu</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atau</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intermitent</a:t>
            </a:r>
            <a:r>
              <a:rPr lang="es-ES_tradnl" dirty="0" smtClean="0">
                <a:latin typeface="Tempus Sans ITC" panose="04020404030D07020202" pitchFamily="82" charset="0"/>
                <a:ea typeface="Times New Roman" panose="02020603050405020304" pitchFamily="18" charset="0"/>
              </a:rPr>
              <a:t>)</a:t>
            </a:r>
            <a:endParaRPr lang="en-US" b="1" dirty="0" smtClean="0">
              <a:latin typeface="Times New Roman" panose="02020603050405020304" pitchFamily="18" charset="0"/>
              <a:ea typeface="Times New Roman" panose="02020603050405020304" pitchFamily="18" charset="0"/>
            </a:endParaRPr>
          </a:p>
          <a:p>
            <a:pPr marL="800100" lvl="1" indent="-342900" algn="just">
              <a:spcAft>
                <a:spcPts val="0"/>
              </a:spcAft>
              <a:buFont typeface="+mj-lt"/>
              <a:buAutoNum type="alphaLcPeriod"/>
              <a:tabLst>
                <a:tab pos="228600" algn="l"/>
                <a:tab pos="685800" algn="l"/>
              </a:tabLst>
            </a:pPr>
            <a:r>
              <a:rPr lang="en-US" dirty="0" smtClean="0">
                <a:latin typeface="Tempus Sans ITC" panose="04020404030D07020202" pitchFamily="82" charset="0"/>
                <a:ea typeface="Times New Roman" panose="02020603050405020304" pitchFamily="18" charset="0"/>
              </a:rPr>
              <a:t>Rotor </a:t>
            </a:r>
            <a:r>
              <a:rPr lang="en-US" dirty="0" err="1" smtClean="0">
                <a:latin typeface="Tempus Sans ITC" panose="04020404030D07020202" pitchFamily="82" charset="0"/>
                <a:ea typeface="Times New Roman" panose="02020603050405020304" pitchFamily="18" charset="0"/>
              </a:rPr>
              <a:t>terkunci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gagal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asut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atau</a:t>
            </a:r>
            <a:r>
              <a:rPr lang="en-US" dirty="0" smtClean="0">
                <a:latin typeface="Tempus Sans ITC" panose="04020404030D07020202" pitchFamily="82" charset="0"/>
                <a:ea typeface="Times New Roman" panose="02020603050405020304" pitchFamily="18" charset="0"/>
              </a:rPr>
              <a:t> jamming)</a:t>
            </a:r>
            <a:endParaRPr lang="en-US"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startAt="3"/>
              <a:tabLst>
                <a:tab pos="457200" algn="l"/>
              </a:tabLst>
            </a:pPr>
            <a:r>
              <a:rPr lang="en-US" dirty="0" err="1" smtClean="0">
                <a:latin typeface="Tempus Sans ITC" panose="04020404030D07020202" pitchFamily="82" charset="0"/>
                <a:ea typeface="Times New Roman" panose="02020603050405020304" pitchFamily="18" charset="0"/>
              </a:rPr>
              <a:t>Kondisi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tidak</a:t>
            </a:r>
            <a:r>
              <a:rPr lang="en-US" dirty="0" smtClean="0">
                <a:latin typeface="Tempus Sans ITC" panose="04020404030D07020202" pitchFamily="82" charset="0"/>
                <a:ea typeface="Times New Roman" panose="02020603050405020304" pitchFamily="18" charset="0"/>
              </a:rPr>
              <a:t> normal</a:t>
            </a:r>
            <a:endParaRPr lang="en-US" b="1" dirty="0" smtClean="0">
              <a:latin typeface="Times New Roman" panose="02020603050405020304" pitchFamily="18" charset="0"/>
              <a:ea typeface="Times New Roman" panose="02020603050405020304" pitchFamily="18" charset="0"/>
            </a:endParaRPr>
          </a:p>
          <a:p>
            <a:pPr marL="800100" lvl="1" indent="-342900" algn="just">
              <a:spcAft>
                <a:spcPts val="0"/>
              </a:spcAft>
              <a:buFont typeface="+mj-lt"/>
              <a:buAutoNum type="alphaLcPeriod"/>
              <a:tabLst>
                <a:tab pos="228600" algn="l"/>
                <a:tab pos="685800" algn="l"/>
              </a:tabLst>
            </a:pPr>
            <a:r>
              <a:rPr lang="en-US" dirty="0" err="1" smtClean="0">
                <a:latin typeface="Tempus Sans ITC" panose="04020404030D07020202" pitchFamily="82" charset="0"/>
                <a:ea typeface="Times New Roman" panose="02020603050405020304" pitchFamily="18" charset="0"/>
              </a:rPr>
              <a:t>Operasi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tidak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seimbang</a:t>
            </a:r>
            <a:endParaRPr lang="en-US" b="1" dirty="0" smtClean="0">
              <a:latin typeface="Times New Roman" panose="02020603050405020304" pitchFamily="18" charset="0"/>
              <a:ea typeface="Times New Roman" panose="02020603050405020304" pitchFamily="18" charset="0"/>
            </a:endParaRPr>
          </a:p>
          <a:p>
            <a:pPr marL="800100" lvl="1" indent="-342900" algn="just">
              <a:spcAft>
                <a:spcPts val="0"/>
              </a:spcAft>
              <a:buFont typeface="+mj-lt"/>
              <a:buAutoNum type="alphaLcPeriod"/>
              <a:tabLst>
                <a:tab pos="228600" algn="l"/>
                <a:tab pos="685800" algn="l"/>
              </a:tabLst>
            </a:pPr>
            <a:r>
              <a:rPr lang="en-US" dirty="0" err="1" smtClean="0">
                <a:latin typeface="Tempus Sans ITC" panose="04020404030D07020202" pitchFamily="82" charset="0"/>
                <a:ea typeface="Times New Roman" panose="02020603050405020304" pitchFamily="18" charset="0"/>
              </a:rPr>
              <a:t>Tegangan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lebih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tegangan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kurang</a:t>
            </a:r>
            <a:endParaRPr lang="en-US" b="1" dirty="0" smtClean="0">
              <a:latin typeface="Times New Roman" panose="02020603050405020304" pitchFamily="18" charset="0"/>
              <a:ea typeface="Times New Roman" panose="02020603050405020304" pitchFamily="18" charset="0"/>
            </a:endParaRPr>
          </a:p>
          <a:p>
            <a:pPr marL="800100" lvl="1" indent="-342900" algn="just">
              <a:spcAft>
                <a:spcPts val="0"/>
              </a:spcAft>
              <a:buFont typeface="+mj-lt"/>
              <a:buAutoNum type="alphaLcPeriod"/>
              <a:tabLst>
                <a:tab pos="228600" algn="l"/>
                <a:tab pos="685800" algn="l"/>
              </a:tabLst>
            </a:pPr>
            <a:r>
              <a:rPr lang="en-US" dirty="0" err="1" smtClean="0">
                <a:latin typeface="Tempus Sans ITC" panose="04020404030D07020202" pitchFamily="82" charset="0"/>
                <a:ea typeface="Times New Roman" panose="02020603050405020304" pitchFamily="18" charset="0"/>
              </a:rPr>
              <a:t>Pembalikan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phasa</a:t>
            </a:r>
            <a:endParaRPr lang="en-US" b="1" dirty="0" smtClean="0">
              <a:latin typeface="Times New Roman" panose="02020603050405020304" pitchFamily="18" charset="0"/>
              <a:ea typeface="Times New Roman" panose="02020603050405020304" pitchFamily="18" charset="0"/>
            </a:endParaRPr>
          </a:p>
          <a:p>
            <a:pPr marL="800100" lvl="1" indent="-342900" algn="just">
              <a:spcAft>
                <a:spcPts val="0"/>
              </a:spcAft>
              <a:buFont typeface="+mj-lt"/>
              <a:buAutoNum type="alphaLcPeriod"/>
              <a:tabLst>
                <a:tab pos="228600" algn="l"/>
                <a:tab pos="685800" algn="l"/>
              </a:tabLst>
            </a:pPr>
            <a:r>
              <a:rPr lang="en-US" dirty="0" err="1" smtClean="0">
                <a:latin typeface="Tempus Sans ITC" panose="04020404030D07020202" pitchFamily="82" charset="0"/>
                <a:ea typeface="Times New Roman" panose="02020603050405020304" pitchFamily="18" charset="0"/>
              </a:rPr>
              <a:t>Penutupan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balik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kecepatan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tinggi</a:t>
            </a:r>
            <a:r>
              <a:rPr lang="en-US" dirty="0" smtClean="0">
                <a:latin typeface="Tempus Sans ITC" panose="04020404030D07020202" pitchFamily="82" charset="0"/>
                <a:ea typeface="Times New Roman" panose="02020603050405020304" pitchFamily="18" charset="0"/>
              </a:rPr>
              <a:t> (re-energize </a:t>
            </a:r>
            <a:r>
              <a:rPr lang="en-US" dirty="0" err="1" smtClean="0">
                <a:latin typeface="Tempus Sans ITC" panose="04020404030D07020202" pitchFamily="82" charset="0"/>
                <a:ea typeface="Times New Roman" panose="02020603050405020304" pitchFamily="18" charset="0"/>
              </a:rPr>
              <a:t>sewaktu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sedang</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jalan</a:t>
            </a:r>
            <a:r>
              <a:rPr lang="en-US" dirty="0" smtClean="0">
                <a:latin typeface="Tempus Sans ITC" panose="04020404030D07020202" pitchFamily="82" charset="0"/>
                <a:ea typeface="Times New Roman" panose="02020603050405020304" pitchFamily="18" charset="0"/>
              </a:rPr>
              <a:t>)</a:t>
            </a:r>
            <a:endParaRPr lang="en-US" b="1" dirty="0" smtClean="0">
              <a:latin typeface="Times New Roman" panose="02020603050405020304" pitchFamily="18" charset="0"/>
              <a:ea typeface="Times New Roman" panose="02020603050405020304" pitchFamily="18" charset="0"/>
            </a:endParaRPr>
          </a:p>
          <a:p>
            <a:pPr marL="800100" lvl="1" indent="-342900" algn="just">
              <a:spcAft>
                <a:spcPts val="0"/>
              </a:spcAft>
              <a:buFont typeface="+mj-lt"/>
              <a:buAutoNum type="alphaLcPeriod"/>
              <a:tabLst>
                <a:tab pos="228600" algn="l"/>
                <a:tab pos="685800" algn="l"/>
              </a:tabLst>
            </a:pPr>
            <a:r>
              <a:rPr lang="en-US" dirty="0" err="1" smtClean="0">
                <a:latin typeface="Tempus Sans ITC" panose="04020404030D07020202" pitchFamily="82" charset="0"/>
                <a:ea typeface="Times New Roman" panose="02020603050405020304" pitchFamily="18" charset="0"/>
              </a:rPr>
              <a:t>Temperatur</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tidak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lazim</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atau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lingkungan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dingin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panas</a:t>
            </a:r>
            <a:r>
              <a:rPr lang="en-US" dirty="0" smtClean="0">
                <a:latin typeface="Tempus Sans ITC" panose="04020404030D07020202" pitchFamily="82" charset="0"/>
                <a:ea typeface="Times New Roman" panose="02020603050405020304" pitchFamily="18" charset="0"/>
              </a:rPr>
              <a:t>, damp)</a:t>
            </a:r>
            <a:endParaRPr lang="en-US" b="1" dirty="0" smtClean="0">
              <a:latin typeface="Times New Roman" panose="02020603050405020304" pitchFamily="18" charset="0"/>
              <a:ea typeface="Times New Roman" panose="02020603050405020304" pitchFamily="18" charset="0"/>
            </a:endParaRPr>
          </a:p>
          <a:p>
            <a:pPr marL="800100" lvl="1" indent="-342900" algn="just">
              <a:spcAft>
                <a:spcPts val="0"/>
              </a:spcAft>
              <a:buFont typeface="+mj-lt"/>
              <a:buAutoNum type="alphaLcPeriod"/>
              <a:tabLst>
                <a:tab pos="228600" algn="l"/>
                <a:tab pos="685800" algn="l"/>
              </a:tabLst>
            </a:pPr>
            <a:r>
              <a:rPr lang="en-US" dirty="0" err="1" smtClean="0">
                <a:latin typeface="Tempus Sans ITC" panose="04020404030D07020202" pitchFamily="82" charset="0"/>
                <a:ea typeface="Times New Roman" panose="02020603050405020304" pitchFamily="18" charset="0"/>
              </a:rPr>
              <a:t>Urutan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pengasutan</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tidak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lengkap</a:t>
            </a:r>
            <a:r>
              <a:rPr lang="en-US" dirty="0" smtClean="0">
                <a:latin typeface="Tempus Sans ITC" panose="04020404030D07020202" pitchFamily="82" charset="0"/>
                <a:ea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352124" y="5032834"/>
            <a:ext cx="8487076" cy="707886"/>
          </a:xfrm>
          <a:prstGeom prst="rect">
            <a:avLst/>
          </a:prstGeom>
        </p:spPr>
        <p:txBody>
          <a:bodyPr wrap="square">
            <a:spAutoFit/>
          </a:bodyPr>
          <a:lstStyle/>
          <a:p>
            <a:pPr marL="179705" algn="just">
              <a:spcAft>
                <a:spcPts val="600"/>
              </a:spcAft>
            </a:pPr>
            <a:r>
              <a:rPr lang="en-US" dirty="0" err="1" smtClean="0">
                <a:latin typeface="Tempus Sans ITC" panose="04020404030D07020202" pitchFamily="82" charset="0"/>
                <a:ea typeface="Times New Roman" panose="02020603050405020304" pitchFamily="18" charset="0"/>
              </a:rPr>
              <a:t>Potensi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diatas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umumnya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terjadi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motor </a:t>
            </a:r>
            <a:r>
              <a:rPr lang="en-US" dirty="0" err="1" smtClean="0">
                <a:latin typeface="Tempus Sans ITC" panose="04020404030D07020202" pitchFamily="82" charset="0"/>
                <a:ea typeface="Times New Roman" panose="02020603050405020304" pitchFamily="18" charset="0"/>
              </a:rPr>
              <a:t>induksi</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penggunaannya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sangat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umum</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banyak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dipakai</a:t>
            </a:r>
            <a:r>
              <a:rPr lang="en-US" dirty="0" smtClean="0">
                <a:latin typeface="Tempus Sans ITC" panose="04020404030D07020202" pitchFamily="82" charset="0"/>
                <a:ea typeface="Times New Roman" panose="02020603050405020304" pitchFamily="18" charset="0"/>
              </a:rPr>
              <a:t>. </a:t>
            </a:r>
            <a:endParaRPr lang="en-US"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5329542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265</a:t>
            </a:fld>
            <a:endParaRPr lang="en-US" altLang="id-ID"/>
          </a:p>
        </p:txBody>
      </p:sp>
      <p:sp>
        <p:nvSpPr>
          <p:cNvPr id="3" name="Rectangle 2"/>
          <p:cNvSpPr/>
          <p:nvPr/>
        </p:nvSpPr>
        <p:spPr>
          <a:xfrm>
            <a:off x="304800" y="304800"/>
            <a:ext cx="8077200" cy="707886"/>
          </a:xfrm>
          <a:prstGeom prst="rect">
            <a:avLst/>
          </a:prstGeom>
        </p:spPr>
        <p:txBody>
          <a:bodyPr wrap="square">
            <a:spAutoFit/>
          </a:bodyPr>
          <a:lstStyle/>
          <a:p>
            <a:pPr marL="179705" algn="just">
              <a:spcAft>
                <a:spcPts val="600"/>
              </a:spcAft>
            </a:pPr>
            <a:r>
              <a:rPr lang="en-US" dirty="0" err="1">
                <a:latin typeface="Tempus Sans ITC" panose="04020404030D07020202" pitchFamily="82" charset="0"/>
                <a:ea typeface="Times New Roman" panose="02020603050405020304" pitchFamily="18" charset="0"/>
              </a:rPr>
              <a:t>Untuk</a:t>
            </a:r>
            <a:r>
              <a:rPr lang="en-US" dirty="0">
                <a:latin typeface="Tempus Sans ITC" panose="04020404030D07020202" pitchFamily="82" charset="0"/>
                <a:ea typeface="Times New Roman" panose="02020603050405020304" pitchFamily="18" charset="0"/>
              </a:rPr>
              <a:t> motor-motor </a:t>
            </a:r>
            <a:r>
              <a:rPr lang="en-US" dirty="0" err="1">
                <a:latin typeface="Tempus Sans ITC" panose="04020404030D07020202" pitchFamily="82" charset="0"/>
                <a:ea typeface="Times New Roman" panose="02020603050405020304" pitchFamily="18" charset="0"/>
              </a:rPr>
              <a:t>sinkron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potensi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bahaya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tambahan</a:t>
            </a:r>
            <a:r>
              <a:rPr lang="en-US" dirty="0">
                <a:latin typeface="Tempus Sans ITC" panose="04020404030D07020202" pitchFamily="82" charset="0"/>
                <a:ea typeface="Times New Roman" panose="02020603050405020304" pitchFamily="18" charset="0"/>
              </a:rPr>
              <a:t> yang </a:t>
            </a:r>
            <a:r>
              <a:rPr lang="en-US" dirty="0" err="1">
                <a:latin typeface="Tempus Sans ITC" panose="04020404030D07020202" pitchFamily="82" charset="0"/>
                <a:ea typeface="Times New Roman" panose="02020603050405020304" pitchFamily="18" charset="0"/>
              </a:rPr>
              <a:t>mungkin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terjadi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adalah</a:t>
            </a:r>
            <a:r>
              <a:rPr lang="en-US" dirty="0">
                <a:latin typeface="Tempus Sans ITC" panose="04020404030D07020202" pitchFamily="82" charset="0"/>
                <a:ea typeface="Times New Roman" panose="02020603050405020304" pitchFamily="18" charset="0"/>
              </a:rPr>
              <a:t>:</a:t>
            </a:r>
            <a:endParaRPr lang="en-US" b="1" dirty="0">
              <a:latin typeface="Times New Roman" panose="02020603050405020304" pitchFamily="18" charset="0"/>
              <a:ea typeface="Times New Roman" panose="02020603050405020304" pitchFamily="18" charset="0"/>
            </a:endParaRPr>
          </a:p>
        </p:txBody>
      </p:sp>
      <p:sp>
        <p:nvSpPr>
          <p:cNvPr id="6" name="Rectangle 2"/>
          <p:cNvSpPr>
            <a:spLocks noChangeArrowheads="1"/>
          </p:cNvSpPr>
          <p:nvPr/>
        </p:nvSpPr>
        <p:spPr bwMode="auto">
          <a:xfrm>
            <a:off x="685800" y="1047979"/>
            <a:ext cx="503319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457200" algn="l"/>
              </a:tabLst>
              <a:defRPr>
                <a:solidFill>
                  <a:schemeClr val="tx1"/>
                </a:solidFill>
                <a:latin typeface="Arial" panose="020B0604020202020204" pitchFamily="34" charset="0"/>
              </a:defRPr>
            </a:lvl1pPr>
            <a:lvl2pPr eaLnBrk="0" hangingPunct="0">
              <a:tabLst>
                <a:tab pos="457200" algn="l"/>
              </a:tabLst>
              <a:defRPr>
                <a:solidFill>
                  <a:schemeClr val="tx1"/>
                </a:solidFill>
                <a:latin typeface="Arial" panose="020B0604020202020204" pitchFamily="34" charset="0"/>
              </a:defRPr>
            </a:lvl2pPr>
            <a:lvl3pPr eaLnBrk="0" hangingPunct="0">
              <a:tabLst>
                <a:tab pos="457200" algn="l"/>
              </a:tabLst>
              <a:defRPr>
                <a:solidFill>
                  <a:schemeClr val="tx1"/>
                </a:solidFill>
                <a:latin typeface="Arial" panose="020B0604020202020204" pitchFamily="34" charset="0"/>
              </a:defRPr>
            </a:lvl3pPr>
            <a:lvl4pPr eaLnBrk="0" hangingPunct="0">
              <a:tabLst>
                <a:tab pos="457200" algn="l"/>
              </a:tabLst>
              <a:defRPr>
                <a:solidFill>
                  <a:schemeClr val="tx1"/>
                </a:solidFill>
                <a:latin typeface="Arial" panose="020B0604020202020204" pitchFamily="34" charset="0"/>
              </a:defRPr>
            </a:lvl4pPr>
            <a:lvl5pPr eaLnBrk="0" hangingPunct="0">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4.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Kehilangan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eksitasi</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kehilangan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medan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a:t>
            </a:r>
            <a:endParaRPr kumimoji="0" lang="en-US" altLang="en-US"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5.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Operasi</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diluar</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sinkronisasi</a:t>
            </a:r>
            <a:endParaRPr kumimoji="0" lang="en-US" altLang="en-US"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6.</a:t>
            </a:r>
            <a:r>
              <a:rPr kumimoji="0" lang="en-US" altLang="en-US" b="0" i="0" u="none" strike="noStrike" cap="none" normalizeH="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Kehilangan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sinkronisasi</a:t>
            </a:r>
            <a:endParaRPr kumimoji="0" lang="en-US" altLang="en-US" b="0" i="0" u="none" strike="noStrike" cap="none" normalizeH="0" baseline="0" dirty="0" smtClean="0">
              <a:ln>
                <a:noFill/>
              </a:ln>
              <a:solidFill>
                <a:schemeClr val="tx1"/>
              </a:solidFill>
              <a:effectLst/>
            </a:endParaRPr>
          </a:p>
        </p:txBody>
      </p:sp>
      <p:sp>
        <p:nvSpPr>
          <p:cNvPr id="7" name="Rectangle 6"/>
          <p:cNvSpPr/>
          <p:nvPr/>
        </p:nvSpPr>
        <p:spPr>
          <a:xfrm>
            <a:off x="486878" y="2197788"/>
            <a:ext cx="8001000" cy="707886"/>
          </a:xfrm>
          <a:prstGeom prst="rect">
            <a:avLst/>
          </a:prstGeom>
        </p:spPr>
        <p:txBody>
          <a:bodyPr wrap="square">
            <a:spAutoFit/>
          </a:bodyPr>
          <a:lstStyle/>
          <a:p>
            <a:pPr algn="just">
              <a:spcAft>
                <a:spcPts val="0"/>
              </a:spcAft>
            </a:pPr>
            <a:r>
              <a:rPr lang="en-US" dirty="0" err="1" smtClean="0">
                <a:latin typeface="Tempus Sans ITC" panose="04020404030D07020202" pitchFamily="82" charset="0"/>
                <a:ea typeface="Times New Roman" panose="02020603050405020304" pitchFamily="18" charset="0"/>
              </a:rPr>
              <a:t>Potensi-potensi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bahaya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dapat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diklasifikasikan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menurut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asal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sebagai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berikut</a:t>
            </a:r>
            <a:r>
              <a:rPr lang="en-US" dirty="0" smtClean="0">
                <a:latin typeface="Tempus Sans ITC" panose="04020404030D07020202" pitchFamily="82" charset="0"/>
                <a:ea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486878" y="3039821"/>
            <a:ext cx="2425664" cy="400110"/>
          </a:xfrm>
          <a:prstGeom prst="rect">
            <a:avLst/>
          </a:prstGeom>
        </p:spPr>
        <p:txBody>
          <a:bodyPr wrap="none">
            <a:spAutoFit/>
          </a:bodyPr>
          <a:lstStyle/>
          <a:p>
            <a:pPr algn="just">
              <a:spcBef>
                <a:spcPts val="1200"/>
              </a:spcBef>
              <a:spcAft>
                <a:spcPts val="0"/>
              </a:spcAft>
            </a:pPr>
            <a:r>
              <a:rPr lang="en-US" b="1" kern="1600" dirty="0" smtClean="0">
                <a:latin typeface="Tempus Sans ITC" panose="04020404030D07020202" pitchFamily="82" charset="0"/>
              </a:rPr>
              <a:t>A.   </a:t>
            </a:r>
            <a:r>
              <a:rPr lang="en-US" b="1" kern="1600" dirty="0" err="1" smtClean="0">
                <a:latin typeface="Tempus Sans ITC" panose="04020404030D07020202" pitchFamily="82" charset="0"/>
              </a:rPr>
              <a:t>Pengaruh</a:t>
            </a:r>
            <a:r>
              <a:rPr lang="en-US" b="1" kern="1600" dirty="0" smtClean="0">
                <a:latin typeface="Tempus Sans ITC" panose="04020404030D07020202" pitchFamily="82" charset="0"/>
              </a:rPr>
              <a:t> motor</a:t>
            </a:r>
            <a:endParaRPr lang="en-US" sz="2800" b="1" kern="1600" dirty="0">
              <a:effectLst/>
              <a:latin typeface="Arial" panose="020B0604020202020204" pitchFamily="34" charset="0"/>
            </a:endParaRPr>
          </a:p>
        </p:txBody>
      </p:sp>
      <p:sp>
        <p:nvSpPr>
          <p:cNvPr id="9" name="Rectangle 3"/>
          <p:cNvSpPr>
            <a:spLocks noChangeArrowheads="1"/>
          </p:cNvSpPr>
          <p:nvPr/>
        </p:nvSpPr>
        <p:spPr bwMode="auto">
          <a:xfrm>
            <a:off x="533400" y="2514600"/>
            <a:ext cx="5858048" cy="3048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899829" rIns="899829" bIns="899829" numCol="1" anchor="ctr" anchorCtr="0" compatLnSpc="1">
            <a:prstTxWarp prst="textNoShape">
              <a:avLst/>
            </a:prstTxWarp>
            <a:spAutoFit/>
          </a:bodyPr>
          <a:lstStyle>
            <a:lvl1pPr eaLnBrk="0" hangingPunct="0">
              <a:tabLst>
                <a:tab pos="457200" algn="l"/>
              </a:tabLst>
              <a:defRPr>
                <a:solidFill>
                  <a:schemeClr val="tx1"/>
                </a:solidFill>
                <a:latin typeface="Arial" panose="020B0604020202020204" pitchFamily="34" charset="0"/>
              </a:defRPr>
            </a:lvl1pPr>
            <a:lvl2pPr eaLnBrk="0" hangingPunct="0">
              <a:tabLst>
                <a:tab pos="457200" algn="l"/>
              </a:tabLst>
              <a:defRPr>
                <a:solidFill>
                  <a:schemeClr val="tx1"/>
                </a:solidFill>
                <a:latin typeface="Arial" panose="020B0604020202020204" pitchFamily="34" charset="0"/>
              </a:defRPr>
            </a:lvl2pPr>
            <a:lvl3pPr eaLnBrk="0" hangingPunct="0">
              <a:tabLst>
                <a:tab pos="457200" algn="l"/>
              </a:tabLst>
              <a:defRPr>
                <a:solidFill>
                  <a:schemeClr val="tx1"/>
                </a:solidFill>
                <a:latin typeface="Arial" panose="020B0604020202020204" pitchFamily="34" charset="0"/>
              </a:defRPr>
            </a:lvl3pPr>
            <a:lvl4pPr eaLnBrk="0" hangingPunct="0">
              <a:tabLst>
                <a:tab pos="457200" algn="l"/>
              </a:tabLst>
              <a:defRPr>
                <a:solidFill>
                  <a:schemeClr val="tx1"/>
                </a:solidFill>
                <a:latin typeface="Arial" panose="020B0604020202020204" pitchFamily="34" charset="0"/>
              </a:defRPr>
            </a:lvl4pPr>
            <a:lvl5pPr eaLnBrk="0" hangingPunct="0">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1.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Kegagalan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isolasi</a:t>
            </a:r>
            <a:endParaRPr kumimoji="0" lang="en-US" altLang="en-US"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2.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Kegagalan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bearing</a:t>
            </a:r>
            <a:endParaRPr kumimoji="0" lang="en-US" altLang="en-US"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3.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Kegagalan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mekanis</a:t>
            </a:r>
            <a:endParaRPr kumimoji="0" lang="en-US" altLang="en-US"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4.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Untuk</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motor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sinkron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kehilangan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medan</a:t>
            </a:r>
            <a:endParaRPr kumimoji="0" lang="en-US" altLang="en-US" b="0" i="0" u="none" strike="noStrike" cap="none" normalizeH="0" baseline="0" dirty="0" smtClean="0">
              <a:ln>
                <a:noFill/>
              </a:ln>
              <a:solidFill>
                <a:schemeClr val="tx1"/>
              </a:solidFill>
              <a:effectLst/>
            </a:endParaRPr>
          </a:p>
        </p:txBody>
      </p:sp>
      <p:sp>
        <p:nvSpPr>
          <p:cNvPr id="11" name="Rectangle 10"/>
          <p:cNvSpPr/>
          <p:nvPr/>
        </p:nvSpPr>
        <p:spPr>
          <a:xfrm>
            <a:off x="502920" y="4800600"/>
            <a:ext cx="6934200" cy="1631216"/>
          </a:xfrm>
          <a:prstGeom prst="rect">
            <a:avLst/>
          </a:prstGeom>
        </p:spPr>
        <p:txBody>
          <a:bodyPr wrap="square">
            <a:spAutoFit/>
          </a:bodyPr>
          <a:lstStyle/>
          <a:p>
            <a:pPr algn="just">
              <a:spcBef>
                <a:spcPts val="1200"/>
              </a:spcBef>
              <a:spcAft>
                <a:spcPts val="0"/>
              </a:spcAft>
            </a:pPr>
            <a:r>
              <a:rPr lang="en-US" b="1" kern="1600" cap="all" dirty="0">
                <a:latin typeface="Tempus Sans ITC" panose="04020404030D07020202" pitchFamily="82" charset="0"/>
              </a:rPr>
              <a:t>B.  </a:t>
            </a:r>
            <a:r>
              <a:rPr lang="en-US" b="1" kern="1600" cap="all" dirty="0" err="1">
                <a:latin typeface="Tempus Sans ITC" panose="04020404030D07020202" pitchFamily="82" charset="0"/>
              </a:rPr>
              <a:t>Pengaruh</a:t>
            </a:r>
            <a:r>
              <a:rPr lang="en-US" b="1" kern="1600" cap="all" dirty="0">
                <a:latin typeface="Tempus Sans ITC" panose="04020404030D07020202" pitchFamily="82" charset="0"/>
              </a:rPr>
              <a:t> </a:t>
            </a:r>
            <a:r>
              <a:rPr lang="en-US" b="1" kern="1600" cap="all" dirty="0" err="1">
                <a:latin typeface="Tempus Sans ITC" panose="04020404030D07020202" pitchFamily="82" charset="0"/>
              </a:rPr>
              <a:t>beban</a:t>
            </a:r>
            <a:endParaRPr lang="en-US" sz="2800" b="1" kern="1600" cap="all" dirty="0">
              <a:latin typeface="Arial" panose="020B0604020202020204" pitchFamily="34" charset="0"/>
            </a:endParaRPr>
          </a:p>
          <a:p>
            <a:pPr marL="342900" lvl="0" indent="-342900" algn="just">
              <a:spcAft>
                <a:spcPts val="0"/>
              </a:spcAft>
              <a:buFont typeface="+mj-lt"/>
              <a:buAutoNum type="arabicPeriod"/>
              <a:tabLst>
                <a:tab pos="457200" algn="l"/>
              </a:tabLst>
            </a:pPr>
            <a:r>
              <a:rPr lang="es-ES_tradnl" dirty="0" smtClean="0">
                <a:latin typeface="Tempus Sans ITC" panose="04020404030D07020202" pitchFamily="82" charset="0"/>
                <a:ea typeface="Times New Roman" panose="02020603050405020304" pitchFamily="18" charset="0"/>
              </a:rPr>
              <a:t>Beban </a:t>
            </a:r>
            <a:r>
              <a:rPr lang="es-ES_tradnl" dirty="0" err="1" smtClean="0">
                <a:latin typeface="Tempus Sans ITC" panose="04020404030D07020202" pitchFamily="82" charset="0"/>
                <a:ea typeface="Times New Roman" panose="02020603050405020304" pitchFamily="18" charset="0"/>
              </a:rPr>
              <a:t>lebih</a:t>
            </a:r>
            <a:r>
              <a:rPr lang="es-ES_tradnl" dirty="0" smtClean="0">
                <a:latin typeface="Tempus Sans ITC" panose="04020404030D07020202" pitchFamily="82" charset="0"/>
                <a:ea typeface="Times New Roman" panose="02020603050405020304" pitchFamily="18" charset="0"/>
              </a:rPr>
              <a:t> (dan beban </a:t>
            </a:r>
            <a:r>
              <a:rPr lang="es-ES_tradnl" dirty="0" err="1" smtClean="0">
                <a:latin typeface="Tempus Sans ITC" panose="04020404030D07020202" pitchFamily="82" charset="0"/>
                <a:ea typeface="Times New Roman" panose="02020603050405020304" pitchFamily="18" charset="0"/>
              </a:rPr>
              <a:t>berkurang</a:t>
            </a:r>
            <a:r>
              <a:rPr lang="es-ES_tradnl" dirty="0" smtClean="0">
                <a:latin typeface="Tempus Sans ITC" panose="04020404030D07020202" pitchFamily="82" charset="0"/>
                <a:ea typeface="Times New Roman" panose="02020603050405020304" pitchFamily="18" charset="0"/>
              </a:rPr>
              <a:t>)</a:t>
            </a:r>
            <a:endParaRPr lang="en-US"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457200" algn="l"/>
              </a:tabLst>
            </a:pPr>
            <a:r>
              <a:rPr lang="en-US" dirty="0" smtClean="0">
                <a:latin typeface="Tempus Sans ITC" panose="04020404030D07020202" pitchFamily="82" charset="0"/>
                <a:ea typeface="Times New Roman" panose="02020603050405020304" pitchFamily="18" charset="0"/>
              </a:rPr>
              <a:t>Jamming</a:t>
            </a:r>
            <a:endParaRPr lang="en-US"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457200" algn="l"/>
              </a:tabLst>
            </a:pPr>
            <a:r>
              <a:rPr lang="en-US" dirty="0" err="1" smtClean="0">
                <a:latin typeface="Tempus Sans ITC" panose="04020404030D07020202" pitchFamily="82" charset="0"/>
                <a:ea typeface="Times New Roman" panose="02020603050405020304" pitchFamily="18" charset="0"/>
              </a:rPr>
              <a:t>Inersia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tinggi</a:t>
            </a:r>
            <a:r>
              <a:rPr lang="en-US" dirty="0" smtClean="0">
                <a:latin typeface="Tempus Sans ITC" panose="04020404030D07020202" pitchFamily="82" charset="0"/>
                <a:ea typeface="Times New Roman" panose="02020603050405020304" pitchFamily="18" charset="0"/>
              </a:rPr>
              <a:t> (wk</a:t>
            </a:r>
            <a:r>
              <a:rPr lang="en-US" baseline="30000" dirty="0" smtClean="0">
                <a:latin typeface="Tempus Sans ITC" panose="04020404030D07020202" pitchFamily="82" charset="0"/>
                <a:ea typeface="Times New Roman" panose="02020603050405020304" pitchFamily="18" charset="0"/>
              </a:rPr>
              <a:t>2</a:t>
            </a:r>
            <a:r>
              <a:rPr lang="en-US" dirty="0" smtClean="0">
                <a:latin typeface="Tempus Sans ITC" panose="04020404030D07020202" pitchFamily="82" charset="0"/>
                <a:ea typeface="Times New Roman" panose="02020603050405020304" pitchFamily="18" charset="0"/>
              </a:rPr>
              <a:t>)</a:t>
            </a:r>
            <a:endParaRPr lang="en-US" b="1" dirty="0" smtClean="0">
              <a:latin typeface="Times New Roman" panose="02020603050405020304" pitchFamily="18" charset="0"/>
              <a:ea typeface="Times New Roman" panose="02020603050405020304" pitchFamily="18" charset="0"/>
            </a:endParaRPr>
          </a:p>
          <a:p>
            <a:pPr marL="228600" algn="just">
              <a:spcAft>
                <a:spcPts val="0"/>
              </a:spcAft>
            </a:pPr>
            <a:r>
              <a:rPr lang="en-US" cap="all" dirty="0">
                <a:latin typeface="Tempus Sans ITC" panose="04020404030D07020202" pitchFamily="82" charset="0"/>
                <a:ea typeface="Times New Roman" panose="02020603050405020304" pitchFamily="18" charset="0"/>
              </a:rPr>
              <a:t> </a:t>
            </a:r>
            <a:endParaRPr lang="en-US" b="1" cap="all"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73565145"/>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266</a:t>
            </a:fld>
            <a:endParaRPr lang="en-US" altLang="id-ID"/>
          </a:p>
        </p:txBody>
      </p:sp>
      <p:sp>
        <p:nvSpPr>
          <p:cNvPr id="3" name="Rectangle 2"/>
          <p:cNvSpPr/>
          <p:nvPr/>
        </p:nvSpPr>
        <p:spPr>
          <a:xfrm>
            <a:off x="685800" y="533400"/>
            <a:ext cx="6934200" cy="3939540"/>
          </a:xfrm>
          <a:prstGeom prst="rect">
            <a:avLst/>
          </a:prstGeom>
        </p:spPr>
        <p:txBody>
          <a:bodyPr wrap="square">
            <a:spAutoFit/>
          </a:bodyPr>
          <a:lstStyle/>
          <a:p>
            <a:pPr algn="just">
              <a:spcBef>
                <a:spcPts val="1200"/>
              </a:spcBef>
              <a:spcAft>
                <a:spcPts val="0"/>
              </a:spcAft>
            </a:pPr>
            <a:r>
              <a:rPr lang="en-US" b="1" kern="1600" cap="all" dirty="0" smtClean="0">
                <a:latin typeface="Tempus Sans ITC" panose="04020404030D07020202" pitchFamily="82" charset="0"/>
              </a:rPr>
              <a:t>C</a:t>
            </a:r>
            <a:r>
              <a:rPr lang="en-US" b="1" kern="1600" cap="all" dirty="0">
                <a:latin typeface="Tempus Sans ITC" panose="04020404030D07020202" pitchFamily="82" charset="0"/>
              </a:rPr>
              <a:t>.  </a:t>
            </a:r>
            <a:r>
              <a:rPr lang="en-US" b="1" kern="1600" cap="all" dirty="0" err="1">
                <a:latin typeface="Tempus Sans ITC" panose="04020404030D07020202" pitchFamily="82" charset="0"/>
              </a:rPr>
              <a:t>Pengaruh</a:t>
            </a:r>
            <a:r>
              <a:rPr lang="en-US" b="1" kern="1600" cap="all" dirty="0">
                <a:latin typeface="Tempus Sans ITC" panose="04020404030D07020202" pitchFamily="82" charset="0"/>
              </a:rPr>
              <a:t> </a:t>
            </a:r>
            <a:r>
              <a:rPr lang="en-US" b="1" kern="1600" cap="all" dirty="0" err="1">
                <a:latin typeface="Tempus Sans ITC" panose="04020404030D07020202" pitchFamily="82" charset="0"/>
              </a:rPr>
              <a:t>Lingkungan</a:t>
            </a:r>
            <a:endParaRPr lang="en-US" sz="2800" b="1" kern="1600" cap="all" dirty="0">
              <a:latin typeface="Arial" panose="020B0604020202020204" pitchFamily="34" charset="0"/>
            </a:endParaRPr>
          </a:p>
          <a:p>
            <a:pPr marL="342900" lvl="0" indent="-342900" algn="just">
              <a:spcAft>
                <a:spcPts val="0"/>
              </a:spcAft>
              <a:buFont typeface="+mj-lt"/>
              <a:buAutoNum type="arabicPeriod"/>
              <a:tabLst>
                <a:tab pos="457200" algn="l"/>
              </a:tabLst>
            </a:pPr>
            <a:r>
              <a:rPr lang="en-US" dirty="0" err="1" smtClean="0">
                <a:latin typeface="Tempus Sans ITC" panose="04020404030D07020202" pitchFamily="82" charset="0"/>
                <a:ea typeface="Times New Roman" panose="02020603050405020304" pitchFamily="18" charset="0"/>
              </a:rPr>
              <a:t>Temperatur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ambein</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tinggi</a:t>
            </a:r>
            <a:endParaRPr lang="en-US"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228600" algn="l"/>
              </a:tabLst>
            </a:pPr>
            <a:r>
              <a:rPr lang="en-US" dirty="0" smtClean="0">
                <a:latin typeface="Tempus Sans ITC" panose="04020404030D07020202" pitchFamily="82" charset="0"/>
                <a:ea typeface="Times New Roman" panose="02020603050405020304" pitchFamily="18" charset="0"/>
              </a:rPr>
              <a:t>Tingkat </a:t>
            </a:r>
            <a:r>
              <a:rPr lang="en-US" dirty="0" err="1" smtClean="0">
                <a:latin typeface="Tempus Sans ITC" panose="04020404030D07020202" pitchFamily="82" charset="0"/>
                <a:ea typeface="Times New Roman" panose="02020603050405020304" pitchFamily="18" charset="0"/>
              </a:rPr>
              <a:t>kontaminasi</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tinggi</a:t>
            </a:r>
            <a:endParaRPr lang="en-US"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228600" algn="l"/>
              </a:tabLst>
            </a:pPr>
            <a:r>
              <a:rPr lang="en-US" dirty="0" err="1" smtClean="0">
                <a:latin typeface="Tempus Sans ITC" panose="04020404030D07020202" pitchFamily="82" charset="0"/>
                <a:ea typeface="Times New Roman" panose="02020603050405020304" pitchFamily="18" charset="0"/>
              </a:rPr>
              <a:t>Temperatur</a:t>
            </a:r>
            <a:r>
              <a:rPr lang="en-US" dirty="0" smtClean="0">
                <a:latin typeface="Tempus Sans ITC" panose="04020404030D07020202" pitchFamily="82" charset="0"/>
                <a:ea typeface="Times New Roman" panose="02020603050405020304" pitchFamily="18" charset="0"/>
              </a:rPr>
              <a:t> ambient yang </a:t>
            </a:r>
            <a:r>
              <a:rPr lang="en-US" dirty="0" err="1" smtClean="0">
                <a:latin typeface="Tempus Sans ITC" panose="04020404030D07020202" pitchFamily="82" charset="0"/>
                <a:ea typeface="Times New Roman" panose="02020603050405020304" pitchFamily="18" charset="0"/>
              </a:rPr>
              <a:t>terlalu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dinggin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damp</a:t>
            </a:r>
            <a:endParaRPr lang="en-US" b="1" dirty="0" smtClean="0">
              <a:latin typeface="Times New Roman" panose="02020603050405020304" pitchFamily="18" charset="0"/>
              <a:ea typeface="Times New Roman" panose="02020603050405020304" pitchFamily="18" charset="0"/>
            </a:endParaRPr>
          </a:p>
          <a:p>
            <a:pPr marL="228600" algn="just">
              <a:spcAft>
                <a:spcPts val="0"/>
              </a:spcAft>
            </a:pPr>
            <a:r>
              <a:rPr lang="en-US" dirty="0" smtClean="0">
                <a:latin typeface="Tempus Sans ITC" panose="04020404030D07020202" pitchFamily="82" charset="0"/>
                <a:ea typeface="Times New Roman" panose="02020603050405020304" pitchFamily="18" charset="0"/>
              </a:rPr>
              <a:t> </a:t>
            </a:r>
            <a:endParaRPr lang="en-US" b="1" cap="all" dirty="0">
              <a:latin typeface="Times New Roman" panose="02020603050405020304" pitchFamily="18" charset="0"/>
              <a:ea typeface="Times New Roman" panose="02020603050405020304" pitchFamily="18" charset="0"/>
            </a:endParaRPr>
          </a:p>
          <a:p>
            <a:pPr algn="just">
              <a:spcBef>
                <a:spcPts val="1200"/>
              </a:spcBef>
              <a:spcAft>
                <a:spcPts val="0"/>
              </a:spcAft>
            </a:pPr>
            <a:r>
              <a:rPr lang="en-US" b="1" kern="1600" cap="all" dirty="0">
                <a:latin typeface="Tempus Sans ITC" panose="04020404030D07020202" pitchFamily="82" charset="0"/>
              </a:rPr>
              <a:t>D.  </a:t>
            </a:r>
            <a:r>
              <a:rPr lang="en-US" b="1" kern="1600" cap="all" dirty="0" err="1">
                <a:latin typeface="Tempus Sans ITC" panose="04020404030D07020202" pitchFamily="82" charset="0"/>
              </a:rPr>
              <a:t>Pengaruh</a:t>
            </a:r>
            <a:r>
              <a:rPr lang="en-US" b="1" kern="1600" cap="all" dirty="0">
                <a:latin typeface="Tempus Sans ITC" panose="04020404030D07020202" pitchFamily="82" charset="0"/>
              </a:rPr>
              <a:t> </a:t>
            </a:r>
            <a:r>
              <a:rPr lang="en-US" b="1" kern="1600" cap="all" dirty="0" err="1">
                <a:latin typeface="Tempus Sans ITC" panose="04020404030D07020202" pitchFamily="82" charset="0"/>
              </a:rPr>
              <a:t>sumber</a:t>
            </a:r>
            <a:r>
              <a:rPr lang="en-US" b="1" kern="1600" cap="all" dirty="0">
                <a:latin typeface="Tempus Sans ITC" panose="04020404030D07020202" pitchFamily="82" charset="0"/>
              </a:rPr>
              <a:t> </a:t>
            </a:r>
            <a:r>
              <a:rPr lang="en-US" b="1" kern="1600" cap="all" dirty="0" err="1">
                <a:latin typeface="Tempus Sans ITC" panose="04020404030D07020202" pitchFamily="82" charset="0"/>
              </a:rPr>
              <a:t>atau</a:t>
            </a:r>
            <a:r>
              <a:rPr lang="en-US" b="1" kern="1600" cap="all" dirty="0">
                <a:latin typeface="Tempus Sans ITC" panose="04020404030D07020202" pitchFamily="82" charset="0"/>
              </a:rPr>
              <a:t> </a:t>
            </a:r>
            <a:r>
              <a:rPr lang="en-US" b="1" kern="1600" cap="all" dirty="0" err="1">
                <a:latin typeface="Tempus Sans ITC" panose="04020404030D07020202" pitchFamily="82" charset="0"/>
              </a:rPr>
              <a:t>sistem</a:t>
            </a:r>
            <a:endParaRPr lang="en-US" sz="2800" b="1" kern="1600" cap="all" dirty="0">
              <a:latin typeface="Arial" panose="020B0604020202020204" pitchFamily="34" charset="0"/>
            </a:endParaRPr>
          </a:p>
          <a:p>
            <a:pPr marL="342900" lvl="0" indent="-342900" algn="just">
              <a:spcAft>
                <a:spcPts val="0"/>
              </a:spcAft>
              <a:buFont typeface="+mj-lt"/>
              <a:buAutoNum type="arabicPeriod"/>
              <a:tabLst>
                <a:tab pos="457200" algn="l"/>
              </a:tabLst>
            </a:pPr>
            <a:r>
              <a:rPr lang="en-US" dirty="0" err="1" smtClean="0">
                <a:latin typeface="Tempus Sans ITC" panose="04020404030D07020202" pitchFamily="82" charset="0"/>
                <a:ea typeface="Times New Roman" panose="02020603050405020304" pitchFamily="18" charset="0"/>
              </a:rPr>
              <a:t>Kegagalan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phasa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phasa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terbuka</a:t>
            </a:r>
            <a:r>
              <a:rPr lang="en-US" dirty="0" smtClean="0">
                <a:latin typeface="Tempus Sans ITC" panose="04020404030D07020202" pitchFamily="82" charset="0"/>
                <a:ea typeface="Times New Roman" panose="02020603050405020304" pitchFamily="18" charset="0"/>
              </a:rPr>
              <a:t>)</a:t>
            </a:r>
            <a:endParaRPr lang="en-US"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228600" algn="l"/>
              </a:tabLst>
            </a:pPr>
            <a:r>
              <a:rPr lang="en-US" dirty="0" err="1" smtClean="0">
                <a:latin typeface="Tempus Sans ITC" panose="04020404030D07020202" pitchFamily="82" charset="0"/>
                <a:ea typeface="Times New Roman" panose="02020603050405020304" pitchFamily="18" charset="0"/>
              </a:rPr>
              <a:t>Tegangan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lebih</a:t>
            </a:r>
            <a:endParaRPr lang="en-US"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228600" algn="l"/>
              </a:tabLst>
            </a:pPr>
            <a:r>
              <a:rPr lang="en-US" dirty="0" err="1" smtClean="0">
                <a:latin typeface="Tempus Sans ITC" panose="04020404030D07020202" pitchFamily="82" charset="0"/>
                <a:ea typeface="Times New Roman" panose="02020603050405020304" pitchFamily="18" charset="0"/>
              </a:rPr>
              <a:t>Tegangan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kurang</a:t>
            </a:r>
            <a:endParaRPr lang="en-US"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228600" algn="l"/>
              </a:tabLst>
            </a:pPr>
            <a:r>
              <a:rPr lang="en-US" dirty="0" err="1" smtClean="0">
                <a:latin typeface="Tempus Sans ITC" panose="04020404030D07020202" pitchFamily="82" charset="0"/>
                <a:ea typeface="Times New Roman" panose="02020603050405020304" pitchFamily="18" charset="0"/>
              </a:rPr>
              <a:t>Pembalikan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phasa</a:t>
            </a:r>
            <a:endParaRPr lang="en-US"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228600" algn="l"/>
              </a:tabLst>
            </a:pPr>
            <a:r>
              <a:rPr lang="it-IT" dirty="0" smtClean="0">
                <a:latin typeface="Tempus Sans ITC" panose="04020404030D07020202" pitchFamily="82" charset="0"/>
                <a:ea typeface="Times New Roman" panose="02020603050405020304" pitchFamily="18" charset="0"/>
              </a:rPr>
              <a:t>Kondisi kehilangan sinkronisasi akibat gangguan dari sistem</a:t>
            </a:r>
            <a:endParaRPr lang="en-US" b="1" dirty="0" smtClean="0">
              <a:latin typeface="Times New Roman" panose="02020603050405020304" pitchFamily="18" charset="0"/>
              <a:ea typeface="Times New Roman" panose="02020603050405020304" pitchFamily="18" charset="0"/>
            </a:endParaRPr>
          </a:p>
          <a:p>
            <a:pPr marL="228600" algn="just">
              <a:spcAft>
                <a:spcPts val="0"/>
              </a:spcAft>
            </a:pPr>
            <a:r>
              <a:rPr lang="it-IT" dirty="0" smtClean="0">
                <a:latin typeface="Tempus Sans ITC" panose="04020404030D07020202" pitchFamily="82" charset="0"/>
                <a:ea typeface="Times New Roman" panose="02020603050405020304" pitchFamily="18" charset="0"/>
              </a:rPr>
              <a:t> </a:t>
            </a:r>
            <a:endParaRPr lang="en-US" b="1" dirty="0" smtClean="0">
              <a:latin typeface="Times New Roman" panose="02020603050405020304" pitchFamily="18" charset="0"/>
              <a:ea typeface="Times New Roman" panose="02020603050405020304" pitchFamily="18" charset="0"/>
            </a:endParaRPr>
          </a:p>
        </p:txBody>
      </p:sp>
      <p:sp>
        <p:nvSpPr>
          <p:cNvPr id="7" name="Rectangle 6"/>
          <p:cNvSpPr/>
          <p:nvPr/>
        </p:nvSpPr>
        <p:spPr>
          <a:xfrm>
            <a:off x="713072" y="4343400"/>
            <a:ext cx="6934200" cy="1631216"/>
          </a:xfrm>
          <a:prstGeom prst="rect">
            <a:avLst/>
          </a:prstGeom>
        </p:spPr>
        <p:txBody>
          <a:bodyPr wrap="square">
            <a:spAutoFit/>
          </a:bodyPr>
          <a:lstStyle/>
          <a:p>
            <a:pPr algn="just">
              <a:spcBef>
                <a:spcPts val="1200"/>
              </a:spcBef>
              <a:spcAft>
                <a:spcPts val="0"/>
              </a:spcAft>
            </a:pPr>
            <a:r>
              <a:rPr lang="es-ES_tradnl" b="1" kern="1600" cap="all" dirty="0" smtClean="0">
                <a:latin typeface="Tempus Sans ITC" panose="04020404030D07020202" pitchFamily="82" charset="0"/>
              </a:rPr>
              <a:t>E</a:t>
            </a:r>
            <a:r>
              <a:rPr lang="es-ES_tradnl" b="1" kern="1600" cap="all" dirty="0">
                <a:latin typeface="Tempus Sans ITC" panose="04020404030D07020202" pitchFamily="82" charset="0"/>
              </a:rPr>
              <a:t>.  </a:t>
            </a:r>
            <a:r>
              <a:rPr lang="es-ES_tradnl" b="1" kern="1600" cap="all" dirty="0" err="1">
                <a:latin typeface="Tempus Sans ITC" panose="04020404030D07020202" pitchFamily="82" charset="0"/>
              </a:rPr>
              <a:t>Pengaruh</a:t>
            </a:r>
            <a:r>
              <a:rPr lang="es-ES_tradnl" b="1" kern="1600" cap="all" dirty="0">
                <a:latin typeface="Tempus Sans ITC" panose="04020404030D07020202" pitchFamily="82" charset="0"/>
              </a:rPr>
              <a:t> </a:t>
            </a:r>
            <a:r>
              <a:rPr lang="es-ES_tradnl" b="1" kern="1600" cap="all" dirty="0" err="1">
                <a:latin typeface="Tempus Sans ITC" panose="04020404030D07020202" pitchFamily="82" charset="0"/>
              </a:rPr>
              <a:t>operasi</a:t>
            </a:r>
            <a:r>
              <a:rPr lang="es-ES_tradnl" b="1" kern="1600" cap="all" dirty="0">
                <a:latin typeface="Tempus Sans ITC" panose="04020404030D07020202" pitchFamily="82" charset="0"/>
              </a:rPr>
              <a:t> dan </a:t>
            </a:r>
            <a:r>
              <a:rPr lang="es-ES_tradnl" b="1" kern="1600" cap="all" dirty="0" err="1">
                <a:latin typeface="Tempus Sans ITC" panose="04020404030D07020202" pitchFamily="82" charset="0"/>
              </a:rPr>
              <a:t>aplikasi</a:t>
            </a:r>
            <a:endParaRPr lang="en-US" sz="2800" b="1" kern="1600" cap="all" dirty="0">
              <a:latin typeface="Arial" panose="020B0604020202020204" pitchFamily="34" charset="0"/>
            </a:endParaRPr>
          </a:p>
          <a:p>
            <a:pPr marL="342900" lvl="0" indent="-342900" algn="just">
              <a:spcAft>
                <a:spcPts val="0"/>
              </a:spcAft>
              <a:buFont typeface="+mj-lt"/>
              <a:buAutoNum type="arabicPeriod"/>
              <a:tabLst>
                <a:tab pos="457200" algn="l"/>
              </a:tabLst>
            </a:pPr>
            <a:r>
              <a:rPr lang="fi-FI" dirty="0" smtClean="0">
                <a:latin typeface="Tempus Sans ITC" panose="04020404030D07020202" pitchFamily="82" charset="0"/>
                <a:ea typeface="Times New Roman" panose="02020603050405020304" pitchFamily="18" charset="0"/>
              </a:rPr>
              <a:t>Sinkronisasi, penutupan atau penutupan balik phasa</a:t>
            </a:r>
            <a:endParaRPr lang="en-US"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457200" algn="l"/>
              </a:tabLst>
            </a:pPr>
            <a:r>
              <a:rPr lang="en-US" dirty="0" err="1" smtClean="0">
                <a:latin typeface="Tempus Sans ITC" panose="04020404030D07020202" pitchFamily="82" charset="0"/>
                <a:ea typeface="Times New Roman" panose="02020603050405020304" pitchFamily="18" charset="0"/>
              </a:rPr>
              <a:t>Siklus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kerja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tinggi</a:t>
            </a:r>
            <a:endParaRPr lang="en-US"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457200" algn="l"/>
              </a:tabLst>
            </a:pPr>
            <a:r>
              <a:rPr lang="en-US" dirty="0" smtClean="0">
                <a:latin typeface="Tempus Sans ITC" panose="04020404030D07020202" pitchFamily="82" charset="0"/>
                <a:ea typeface="Times New Roman" panose="02020603050405020304" pitchFamily="18" charset="0"/>
              </a:rPr>
              <a:t>Jogging</a:t>
            </a:r>
            <a:endParaRPr lang="en-US"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457200" algn="l"/>
              </a:tabLst>
            </a:pPr>
            <a:r>
              <a:rPr lang="en-US" dirty="0" err="1" smtClean="0">
                <a:latin typeface="Tempus Sans ITC" panose="04020404030D07020202" pitchFamily="82" charset="0"/>
                <a:ea typeface="Times New Roman" panose="02020603050405020304" pitchFamily="18" charset="0"/>
              </a:rPr>
              <a:t>Pembalikan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cepat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atau</a:t>
            </a:r>
            <a:r>
              <a:rPr lang="en-US" dirty="0" smtClean="0">
                <a:latin typeface="Tempus Sans ITC" panose="04020404030D07020202" pitchFamily="82" charset="0"/>
                <a:ea typeface="Times New Roman" panose="02020603050405020304" pitchFamily="18" charset="0"/>
              </a:rPr>
              <a:t> plug</a:t>
            </a:r>
            <a:endParaRPr lang="en-US"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39619564"/>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267</a:t>
            </a:fld>
            <a:endParaRPr lang="en-US" altLang="id-ID"/>
          </a:p>
        </p:txBody>
      </p:sp>
      <p:sp>
        <p:nvSpPr>
          <p:cNvPr id="2" name="Rectangle 1"/>
          <p:cNvSpPr/>
          <p:nvPr/>
        </p:nvSpPr>
        <p:spPr>
          <a:xfrm>
            <a:off x="304800" y="304800"/>
            <a:ext cx="7924800" cy="400110"/>
          </a:xfrm>
          <a:prstGeom prst="rect">
            <a:avLst/>
          </a:prstGeom>
        </p:spPr>
        <p:txBody>
          <a:bodyPr wrap="square">
            <a:spAutoFit/>
          </a:bodyPr>
          <a:lstStyle/>
          <a:p>
            <a:pPr>
              <a:spcAft>
                <a:spcPts val="0"/>
              </a:spcAft>
            </a:pPr>
            <a:r>
              <a:rPr lang="en-US" b="1" cap="all" dirty="0">
                <a:latin typeface="Tempus Sans ITC" panose="04020404030D07020202" pitchFamily="82" charset="0"/>
                <a:ea typeface="Times New Roman" panose="02020603050405020304" pitchFamily="18" charset="0"/>
              </a:rPr>
              <a:t>9. 3  KARAKTERISTIK MOTOR YANG MEMPENGARUHI PROTEKSI</a:t>
            </a:r>
            <a:endParaRPr lang="en-US"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609600" y="741807"/>
            <a:ext cx="7924800" cy="1708160"/>
          </a:xfrm>
          <a:prstGeom prst="rect">
            <a:avLst/>
          </a:prstGeom>
        </p:spPr>
        <p:txBody>
          <a:bodyPr wrap="square">
            <a:spAutoFit/>
          </a:bodyPr>
          <a:lstStyle/>
          <a:p>
            <a:pPr>
              <a:spcAft>
                <a:spcPts val="600"/>
              </a:spcAft>
            </a:pPr>
            <a:r>
              <a:rPr lang="en-US" dirty="0" err="1" smtClean="0">
                <a:latin typeface="Tempus Sans ITC" panose="04020404030D07020202" pitchFamily="82" charset="0"/>
                <a:ea typeface="Times New Roman" panose="02020603050405020304" pitchFamily="18" charset="0"/>
              </a:rPr>
              <a:t>Karakteristik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utama</a:t>
            </a:r>
            <a:r>
              <a:rPr lang="en-US" dirty="0" smtClean="0">
                <a:latin typeface="Tempus Sans ITC" panose="04020404030D07020202" pitchFamily="82" charset="0"/>
                <a:ea typeface="Times New Roman" panose="02020603050405020304" pitchFamily="18" charset="0"/>
              </a:rPr>
              <a:t> motor yang </a:t>
            </a:r>
            <a:r>
              <a:rPr lang="en-US" dirty="0" err="1" smtClean="0">
                <a:latin typeface="Tempus Sans ITC" panose="04020404030D07020202" pitchFamily="82" charset="0"/>
                <a:ea typeface="Times New Roman" panose="02020603050405020304" pitchFamily="18" charset="0"/>
              </a:rPr>
              <a:t>tersedia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dilibatkan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dalam</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proteksi</a:t>
            </a:r>
            <a:r>
              <a:rPr lang="en-US" dirty="0" smtClean="0">
                <a:latin typeface="Tempus Sans ITC" panose="04020404030D07020202" pitchFamily="82" charset="0"/>
                <a:ea typeface="Times New Roman" panose="02020603050405020304" pitchFamily="18" charset="0"/>
              </a:rPr>
              <a:t> motor </a:t>
            </a:r>
            <a:r>
              <a:rPr lang="en-US" dirty="0" err="1" smtClean="0">
                <a:latin typeface="Tempus Sans ITC" panose="04020404030D07020202" pitchFamily="82" charset="0"/>
                <a:ea typeface="Times New Roman" panose="02020603050405020304" pitchFamily="18" charset="0"/>
              </a:rPr>
              <a:t>antara</a:t>
            </a:r>
            <a:r>
              <a:rPr lang="en-US" dirty="0" smtClean="0">
                <a:latin typeface="Tempus Sans ITC" panose="04020404030D07020202" pitchFamily="82" charset="0"/>
                <a:ea typeface="Times New Roman" panose="02020603050405020304" pitchFamily="18" charset="0"/>
              </a:rPr>
              <a:t> lain:</a:t>
            </a:r>
            <a:endParaRPr lang="en-US"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457200" algn="l"/>
              </a:tabLst>
            </a:pPr>
            <a:r>
              <a:rPr lang="en-US" dirty="0" err="1" smtClean="0">
                <a:latin typeface="Tempus Sans ITC" panose="04020404030D07020202" pitchFamily="82" charset="0"/>
                <a:ea typeface="Times New Roman" panose="02020603050405020304" pitchFamily="18" charset="0"/>
              </a:rPr>
              <a:t>Kurva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pengasutan</a:t>
            </a:r>
            <a:endParaRPr lang="en-US"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457200" algn="l"/>
              </a:tabLst>
            </a:pPr>
            <a:r>
              <a:rPr lang="es-ES_tradnl" dirty="0" err="1" smtClean="0">
                <a:latin typeface="Tempus Sans ITC" panose="04020404030D07020202" pitchFamily="82" charset="0"/>
                <a:ea typeface="Times New Roman" panose="02020603050405020304" pitchFamily="18" charset="0"/>
              </a:rPr>
              <a:t>Kurva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kapabilitas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termis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termasuk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batasan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termis</a:t>
            </a:r>
            <a:r>
              <a:rPr lang="es-ES_tradnl" dirty="0" smtClean="0">
                <a:latin typeface="Tempus Sans ITC" panose="04020404030D07020202" pitchFamily="82" charset="0"/>
                <a:ea typeface="Times New Roman" panose="02020603050405020304" pitchFamily="18" charset="0"/>
              </a:rPr>
              <a:t> rotor </a:t>
            </a:r>
            <a:r>
              <a:rPr lang="es-ES_tradnl" dirty="0" err="1" smtClean="0">
                <a:latin typeface="Tempus Sans ITC" panose="04020404030D07020202" pitchFamily="82" charset="0"/>
                <a:ea typeface="Times New Roman" panose="02020603050405020304" pitchFamily="18" charset="0"/>
              </a:rPr>
              <a:t>terkunci</a:t>
            </a:r>
            <a:endParaRPr lang="en-US"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457200" algn="l"/>
              </a:tabLst>
            </a:pPr>
            <a:r>
              <a:rPr lang="en-US" dirty="0" err="1" smtClean="0">
                <a:latin typeface="Tempus Sans ITC" panose="04020404030D07020202" pitchFamily="82" charset="0"/>
                <a:ea typeface="Times New Roman" panose="02020603050405020304" pitchFamily="18" charset="0"/>
              </a:rPr>
              <a:t>Konstanta</a:t>
            </a:r>
            <a:r>
              <a:rPr lang="en-US" dirty="0" smtClean="0">
                <a:latin typeface="Tempus Sans ITC" panose="04020404030D07020202" pitchFamily="82" charset="0"/>
                <a:ea typeface="Times New Roman" panose="02020603050405020304" pitchFamily="18" charset="0"/>
              </a:rPr>
              <a:t> K (r</a:t>
            </a:r>
            <a:r>
              <a:rPr lang="en-US" baseline="-25000" dirty="0" smtClean="0">
                <a:latin typeface="Tempus Sans ITC" panose="04020404030D07020202" pitchFamily="82" charset="0"/>
                <a:ea typeface="Times New Roman" panose="02020603050405020304" pitchFamily="18" charset="0"/>
              </a:rPr>
              <a:t>r2</a:t>
            </a:r>
            <a:r>
              <a:rPr lang="en-US" dirty="0" smtClean="0">
                <a:latin typeface="Tempus Sans ITC" panose="04020404030D07020202" pitchFamily="82" charset="0"/>
                <a:ea typeface="Times New Roman" panose="02020603050405020304" pitchFamily="18" charset="0"/>
              </a:rPr>
              <a:t>/r</a:t>
            </a:r>
            <a:r>
              <a:rPr lang="en-US" baseline="-25000" dirty="0" smtClean="0">
                <a:latin typeface="Tempus Sans ITC" panose="04020404030D07020202" pitchFamily="82" charset="0"/>
                <a:ea typeface="Times New Roman" panose="02020603050405020304" pitchFamily="18" charset="0"/>
              </a:rPr>
              <a:t>r1</a:t>
            </a:r>
            <a:r>
              <a:rPr lang="en-US" dirty="0" smtClean="0">
                <a:latin typeface="Tempus Sans ITC" panose="04020404030D07020202" pitchFamily="82" charset="0"/>
                <a:ea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609600" y="2623234"/>
            <a:ext cx="8153400" cy="2246769"/>
          </a:xfrm>
          <a:prstGeom prst="rect">
            <a:avLst/>
          </a:prstGeom>
        </p:spPr>
        <p:txBody>
          <a:bodyPr wrap="square">
            <a:spAutoFit/>
          </a:bodyPr>
          <a:lstStyle/>
          <a:p>
            <a:r>
              <a:rPr lang="en-US" dirty="0" err="1">
                <a:latin typeface="Tempus Sans ITC" panose="04020404030D07020202" pitchFamily="82" charset="0"/>
                <a:ea typeface="Times New Roman" panose="02020603050405020304" pitchFamily="18" charset="0"/>
                <a:cs typeface="Times New Roman" panose="02020603050405020304" pitchFamily="18" charset="0"/>
              </a:rPr>
              <a:t>Karakteristik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tersebut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umumnya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diperoleh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dari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pabrikasi</a:t>
            </a:r>
            <a:r>
              <a:rPr lang="en-US" dirty="0">
                <a:latin typeface="Tempus Sans ITC" panose="04020404030D07020202" pitchFamily="82" charset="0"/>
                <a:ea typeface="Times New Roman" panose="02020603050405020304" pitchFamily="18" charset="0"/>
                <a:cs typeface="Times New Roman" panose="02020603050405020304" pitchFamily="18" charset="0"/>
              </a:rPr>
              <a:t> motor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merupakan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dasar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dari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aplikasi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proteksi</a:t>
            </a:r>
            <a:r>
              <a:rPr lang="en-US" dirty="0">
                <a:latin typeface="Tempus Sans ITC" panose="04020404030D07020202" pitchFamily="82" charset="0"/>
                <a:ea typeface="Times New Roman" panose="02020603050405020304" pitchFamily="18" charset="0"/>
                <a:cs typeface="Times New Roman" panose="02020603050405020304" pitchFamily="18" charset="0"/>
              </a:rPr>
              <a:t> motor.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Tipikal</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kurva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karakteristik</a:t>
            </a:r>
            <a:r>
              <a:rPr lang="en-US" dirty="0">
                <a:latin typeface="Tempus Sans ITC" panose="04020404030D07020202" pitchFamily="82" charset="0"/>
                <a:ea typeface="Times New Roman" panose="02020603050405020304" pitchFamily="18" charset="0"/>
                <a:cs typeface="Times New Roman" panose="02020603050405020304" pitchFamily="18" charset="0"/>
              </a:rPr>
              <a:t> motor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diberikan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dalam</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Gambar</a:t>
            </a:r>
            <a:r>
              <a:rPr lang="en-US" dirty="0">
                <a:latin typeface="Tempus Sans ITC" panose="04020404030D07020202" pitchFamily="82" charset="0"/>
                <a:ea typeface="Times New Roman" panose="02020603050405020304" pitchFamily="18" charset="0"/>
                <a:cs typeface="Times New Roman" panose="02020603050405020304" pitchFamily="18" charset="0"/>
              </a:rPr>
              <a:t> 9.1.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Kurva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pengasutan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maksimum</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diberikan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dalam</a:t>
            </a:r>
            <a:r>
              <a:rPr lang="en-US" dirty="0">
                <a:latin typeface="Tempus Sans ITC" panose="04020404030D07020202" pitchFamily="82" charset="0"/>
                <a:ea typeface="Times New Roman" panose="02020603050405020304" pitchFamily="18" charset="0"/>
                <a:cs typeface="Times New Roman" panose="02020603050405020304" pitchFamily="18" charset="0"/>
              </a:rPr>
              <a:t> rating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tegangan</a:t>
            </a:r>
            <a:r>
              <a:rPr lang="en-US" dirty="0">
                <a:latin typeface="Tempus Sans ITC" panose="04020404030D07020202" pitchFamily="82" charset="0"/>
                <a:ea typeface="Times New Roman" panose="02020603050405020304" pitchFamily="18" charset="0"/>
                <a:cs typeface="Times New Roman" panose="02020603050405020304" pitchFamily="18" charset="0"/>
              </a:rPr>
              <a:t> motor.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Arus-arus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tegangan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rendah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diberikan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sebelah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kiri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lutut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dirty="0">
                <a:latin typeface="Tempus Sans ITC" panose="04020404030D07020202" pitchFamily="82" charset="0"/>
                <a:ea typeface="Times New Roman" panose="02020603050405020304" pitchFamily="18" charset="0"/>
                <a:cs typeface="Times New Roman" panose="02020603050405020304" pitchFamily="18" charset="0"/>
              </a:rPr>
              <a:t> level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waktu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tinggi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Batasan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termis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diberikan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dalam</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tiga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kurva</a:t>
            </a:r>
            <a:r>
              <a:rPr lang="en-US" dirty="0">
                <a:latin typeface="Tempus Sans ITC" panose="04020404030D07020202" pitchFamily="82" charset="0"/>
                <a:ea typeface="Times New Roman" panose="02020603050405020304" pitchFamily="18" charset="0"/>
                <a:cs typeface="Times New Roman" panose="02020603050405020304" pitchFamily="18" charset="0"/>
              </a:rPr>
              <a:t> yang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berbeda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dalam</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banyak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kasus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kurva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ini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diberikan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bersama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seperti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dalam</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gambar</a:t>
            </a:r>
            <a:r>
              <a:rPr lang="en-US" dirty="0">
                <a:latin typeface="Tempus Sans ITC" panose="04020404030D07020202" pitchFamily="82" charset="0"/>
                <a:ea typeface="Times New Roman" panose="02020603050405020304" pitchFamily="18" charset="0"/>
                <a:cs typeface="Times New Roman" panose="02020603050405020304" pitchFamily="18" charset="0"/>
              </a:rPr>
              <a:t>.</a:t>
            </a:r>
            <a:endParaRPr lang="en-US" dirty="0"/>
          </a:p>
        </p:txBody>
      </p:sp>
      <p:sp>
        <p:nvSpPr>
          <p:cNvPr id="8" name="Rectangle 7"/>
          <p:cNvSpPr/>
          <p:nvPr/>
        </p:nvSpPr>
        <p:spPr>
          <a:xfrm>
            <a:off x="609600" y="4959485"/>
            <a:ext cx="8077200" cy="707886"/>
          </a:xfrm>
          <a:prstGeom prst="rect">
            <a:avLst/>
          </a:prstGeom>
        </p:spPr>
        <p:txBody>
          <a:bodyPr wrap="square">
            <a:spAutoFit/>
          </a:bodyPr>
          <a:lstStyle/>
          <a:p>
            <a:pPr algn="just">
              <a:spcAft>
                <a:spcPts val="0"/>
              </a:spcAft>
            </a:pPr>
            <a:r>
              <a:rPr lang="en-US" dirty="0" err="1" smtClean="0">
                <a:latin typeface="Tempus Sans ITC" panose="04020404030D07020202" pitchFamily="82" charset="0"/>
                <a:ea typeface="Times New Roman" panose="02020603050405020304" pitchFamily="18" charset="0"/>
              </a:rPr>
              <a:t>Batasan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termis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adalah</a:t>
            </a:r>
            <a:r>
              <a:rPr lang="en-US" dirty="0" smtClean="0">
                <a:latin typeface="Tempus Sans ITC" panose="04020404030D07020202" pitchFamily="82" charset="0"/>
                <a:ea typeface="Times New Roman" panose="02020603050405020304" pitchFamily="18" charset="0"/>
              </a:rPr>
              <a:t> zona yang </a:t>
            </a:r>
            <a:r>
              <a:rPr lang="en-US" dirty="0" err="1" smtClean="0">
                <a:latin typeface="Tempus Sans ITC" panose="04020404030D07020202" pitchFamily="82" charset="0"/>
                <a:ea typeface="Times New Roman" panose="02020603050405020304" pitchFamily="18" charset="0"/>
              </a:rPr>
              <a:t>tidak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pasti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dimana</a:t>
            </a:r>
            <a:r>
              <a:rPr lang="en-US" dirty="0" smtClean="0">
                <a:latin typeface="Tempus Sans ITC" panose="04020404030D07020202" pitchFamily="82" charset="0"/>
                <a:ea typeface="Times New Roman" panose="02020603050405020304" pitchFamily="18" charset="0"/>
              </a:rPr>
              <a:t> engineer </a:t>
            </a:r>
            <a:r>
              <a:rPr lang="en-US" dirty="0" err="1" smtClean="0">
                <a:latin typeface="Tempus Sans ITC" panose="04020404030D07020202" pitchFamily="82" charset="0"/>
                <a:ea typeface="Times New Roman" panose="02020603050405020304" pitchFamily="18" charset="0"/>
              </a:rPr>
              <a:t>menginginkan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kurva</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lebih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khusus</a:t>
            </a:r>
            <a:r>
              <a:rPr lang="en-US" dirty="0" smtClean="0">
                <a:latin typeface="Tempus Sans ITC" panose="04020404030D07020202" pitchFamily="82" charset="0"/>
                <a:ea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0904137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268</a:t>
            </a:fld>
            <a:endParaRPr lang="en-US" altLang="id-ID"/>
          </a:p>
        </p:txBody>
      </p:sp>
      <p:pic>
        <p:nvPicPr>
          <p:cNvPr id="2050" name="Picture 2" descr="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4789302"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800600" y="604421"/>
            <a:ext cx="4038600" cy="6001643"/>
          </a:xfrm>
          <a:prstGeom prst="rect">
            <a:avLst/>
          </a:prstGeom>
        </p:spPr>
        <p:txBody>
          <a:bodyPr wrap="square">
            <a:spAutoFit/>
          </a:bodyPr>
          <a:lstStyle/>
          <a:p>
            <a:pPr marL="342900" lvl="0" indent="-342900" algn="just">
              <a:spcAft>
                <a:spcPts val="0"/>
              </a:spcAft>
              <a:buFont typeface="+mj-lt"/>
              <a:buAutoNum type="arabicPeriod"/>
              <a:tabLst>
                <a:tab pos="457200" algn="l"/>
              </a:tabLst>
            </a:pPr>
            <a:r>
              <a:rPr lang="en-US" sz="1600" dirty="0" err="1" smtClean="0">
                <a:latin typeface="Tempus Sans ITC" panose="04020404030D07020202" pitchFamily="82" charset="0"/>
                <a:ea typeface="Times New Roman" panose="02020603050405020304" pitchFamily="18" charset="0"/>
              </a:rPr>
              <a:t>Porsi</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arus</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terbesar</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menunjukkan</a:t>
            </a:r>
            <a:r>
              <a:rPr lang="en-US" sz="1600" dirty="0" smtClean="0">
                <a:latin typeface="Tempus Sans ITC" panose="04020404030D07020202" pitchFamily="82" charset="0"/>
                <a:ea typeface="Times New Roman" panose="02020603050405020304" pitchFamily="18" charset="0"/>
              </a:rPr>
              <a:t> lama </a:t>
            </a:r>
            <a:r>
              <a:rPr lang="en-US" sz="1600" dirty="0" err="1" smtClean="0">
                <a:latin typeface="Tempus Sans ITC" panose="04020404030D07020202" pitchFamily="82" charset="0"/>
                <a:ea typeface="Times New Roman" panose="02020603050405020304" pitchFamily="18" charset="0"/>
              </a:rPr>
              <a:t>waktu</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diizinkannya</a:t>
            </a:r>
            <a:r>
              <a:rPr lang="en-US" sz="1600" dirty="0" smtClean="0">
                <a:latin typeface="Tempus Sans ITC" panose="04020404030D07020202" pitchFamily="82" charset="0"/>
                <a:ea typeface="Times New Roman" panose="02020603050405020304" pitchFamily="18" charset="0"/>
              </a:rPr>
              <a:t> rotor </a:t>
            </a:r>
            <a:r>
              <a:rPr lang="en-US" sz="1600" dirty="0" err="1" smtClean="0">
                <a:latin typeface="Tempus Sans ITC" panose="04020404030D07020202" pitchFamily="82" charset="0"/>
                <a:ea typeface="Times New Roman" panose="02020603050405020304" pitchFamily="18" charset="0"/>
              </a:rPr>
              <a:t>terkunci</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Waktu</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ini</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adalah</a:t>
            </a:r>
            <a:r>
              <a:rPr lang="en-US" sz="1600" dirty="0" smtClean="0">
                <a:latin typeface="Tempus Sans ITC" panose="04020404030D07020202" pitchFamily="82" charset="0"/>
                <a:ea typeface="Times New Roman" panose="02020603050405020304" pitchFamily="18" charset="0"/>
              </a:rPr>
              <a:t> lama </a:t>
            </a:r>
            <a:r>
              <a:rPr lang="en-US" sz="1600" dirty="0" err="1" smtClean="0">
                <a:latin typeface="Tempus Sans ITC" panose="04020404030D07020202" pitchFamily="82" charset="0"/>
                <a:ea typeface="Times New Roman" panose="02020603050405020304" pitchFamily="18" charset="0"/>
              </a:rPr>
              <a:t>waktu</a:t>
            </a:r>
            <a:r>
              <a:rPr lang="en-US" sz="1600" dirty="0" smtClean="0">
                <a:latin typeface="Tempus Sans ITC" panose="04020404030D07020202" pitchFamily="82" charset="0"/>
                <a:ea typeface="Times New Roman" panose="02020603050405020304" pitchFamily="18" charset="0"/>
              </a:rPr>
              <a:t> rotor </a:t>
            </a:r>
            <a:r>
              <a:rPr lang="en-US" sz="1600" dirty="0" err="1" smtClean="0">
                <a:latin typeface="Tempus Sans ITC" panose="04020404030D07020202" pitchFamily="82" charset="0"/>
                <a:ea typeface="Times New Roman" panose="02020603050405020304" pitchFamily="18" charset="0"/>
              </a:rPr>
              <a:t>dapat</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tetap</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berhenti</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setelah</a:t>
            </a:r>
            <a:r>
              <a:rPr lang="en-US" sz="1600" dirty="0" smtClean="0">
                <a:latin typeface="Tempus Sans ITC" panose="04020404030D07020202" pitchFamily="82" charset="0"/>
                <a:ea typeface="Times New Roman" panose="02020603050405020304" pitchFamily="18" charset="0"/>
              </a:rPr>
              <a:t> motor energize </a:t>
            </a:r>
            <a:r>
              <a:rPr lang="en-US" sz="1600" dirty="0" err="1" smtClean="0">
                <a:latin typeface="Tempus Sans ITC" panose="04020404030D07020202" pitchFamily="82" charset="0"/>
                <a:ea typeface="Times New Roman" panose="02020603050405020304" pitchFamily="18" charset="0"/>
              </a:rPr>
              <a:t>sebelum</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terjadi</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kerusakan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termis</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pada</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batang</a:t>
            </a:r>
            <a:r>
              <a:rPr lang="en-US" sz="1600" dirty="0" smtClean="0">
                <a:latin typeface="Tempus Sans ITC" panose="04020404030D07020202" pitchFamily="82" charset="0"/>
                <a:ea typeface="Times New Roman" panose="02020603050405020304" pitchFamily="18" charset="0"/>
              </a:rPr>
              <a:t> rotor, ring </a:t>
            </a:r>
            <a:r>
              <a:rPr lang="en-US" sz="1600" dirty="0" err="1" smtClean="0">
                <a:latin typeface="Tempus Sans ITC" panose="04020404030D07020202" pitchFamily="82" charset="0"/>
                <a:ea typeface="Times New Roman" panose="02020603050405020304" pitchFamily="18" charset="0"/>
              </a:rPr>
              <a:t>penahan</a:t>
            </a:r>
            <a:r>
              <a:rPr lang="en-US" sz="1600" dirty="0" smtClean="0">
                <a:latin typeface="Tempus Sans ITC" panose="04020404030D07020202" pitchFamily="82" charset="0"/>
                <a:ea typeface="Times New Roman" panose="02020603050405020304" pitchFamily="18" charset="0"/>
              </a:rPr>
              <a:t> rotor, </a:t>
            </a:r>
            <a:r>
              <a:rPr lang="en-US" sz="1600" dirty="0" err="1" smtClean="0">
                <a:latin typeface="Tempus Sans ITC" panose="04020404030D07020202" pitchFamily="82" charset="0"/>
                <a:ea typeface="Times New Roman" panose="02020603050405020304" pitchFamily="18" charset="0"/>
              </a:rPr>
              <a:t>atau</a:t>
            </a:r>
            <a:r>
              <a:rPr lang="en-US" sz="1600" dirty="0" smtClean="0">
                <a:latin typeface="Tempus Sans ITC" panose="04020404030D07020202" pitchFamily="82" charset="0"/>
                <a:ea typeface="Times New Roman" panose="02020603050405020304" pitchFamily="18" charset="0"/>
              </a:rPr>
              <a:t> stator, yang </a:t>
            </a:r>
            <a:r>
              <a:rPr lang="en-US" sz="1600" dirty="0" err="1" smtClean="0">
                <a:latin typeface="Tempus Sans ITC" panose="04020404030D07020202" pitchFamily="82" charset="0"/>
                <a:ea typeface="Times New Roman" panose="02020603050405020304" pitchFamily="18" charset="0"/>
              </a:rPr>
              <a:t>merupakan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waktu</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desain</a:t>
            </a:r>
            <a:r>
              <a:rPr lang="en-US" sz="1600" dirty="0" smtClean="0">
                <a:latin typeface="Tempus Sans ITC" panose="04020404030D07020202" pitchFamily="82" charset="0"/>
                <a:ea typeface="Times New Roman" panose="02020603050405020304" pitchFamily="18" charset="0"/>
              </a:rPr>
              <a:t> motor </a:t>
            </a:r>
            <a:r>
              <a:rPr lang="en-US" sz="1600" dirty="0" err="1" smtClean="0">
                <a:latin typeface="Tempus Sans ITC" panose="04020404030D07020202" pitchFamily="82" charset="0"/>
                <a:ea typeface="Times New Roman" panose="02020603050405020304" pitchFamily="18" charset="0"/>
              </a:rPr>
              <a:t>tersebut</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Pada</a:t>
            </a:r>
            <a:r>
              <a:rPr lang="en-US" sz="1600" dirty="0" smtClean="0">
                <a:latin typeface="Tempus Sans ITC" panose="04020404030D07020202" pitchFamily="82" charset="0"/>
                <a:ea typeface="Times New Roman" panose="02020603050405020304" pitchFamily="18" charset="0"/>
              </a:rPr>
              <a:t> motor-motor </a:t>
            </a:r>
            <a:r>
              <a:rPr lang="en-US" sz="1600" dirty="0" err="1" smtClean="0">
                <a:latin typeface="Tempus Sans ITC" panose="04020404030D07020202" pitchFamily="82" charset="0"/>
                <a:ea typeface="Times New Roman" panose="02020603050405020304" pitchFamily="18" charset="0"/>
              </a:rPr>
              <a:t>besar</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batasan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termis</a:t>
            </a:r>
            <a:r>
              <a:rPr lang="en-US" sz="1600" dirty="0" smtClean="0">
                <a:latin typeface="Tempus Sans ITC" panose="04020404030D07020202" pitchFamily="82" charset="0"/>
                <a:ea typeface="Times New Roman" panose="02020603050405020304" pitchFamily="18" charset="0"/>
              </a:rPr>
              <a:t> rotor </a:t>
            </a:r>
            <a:r>
              <a:rPr lang="en-US" sz="1600" dirty="0" err="1" smtClean="0">
                <a:latin typeface="Tempus Sans ITC" panose="04020404030D07020202" pitchFamily="82" charset="0"/>
                <a:ea typeface="Times New Roman" panose="02020603050405020304" pitchFamily="18" charset="0"/>
              </a:rPr>
              <a:t>terkunci</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dapat</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lebih</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singkat</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dari</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waktu</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pengasutan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jadi</a:t>
            </a:r>
            <a:r>
              <a:rPr lang="en-US" sz="1600" dirty="0" smtClean="0">
                <a:latin typeface="Tempus Sans ITC" panose="04020404030D07020202" pitchFamily="82" charset="0"/>
                <a:ea typeface="Times New Roman" panose="02020603050405020304" pitchFamily="18" charset="0"/>
              </a:rPr>
              <a:t> motor-motor </a:t>
            </a:r>
            <a:r>
              <a:rPr lang="en-US" sz="1600" dirty="0" err="1" smtClean="0">
                <a:latin typeface="Tempus Sans ITC" panose="04020404030D07020202" pitchFamily="82" charset="0"/>
                <a:ea typeface="Times New Roman" panose="02020603050405020304" pitchFamily="18" charset="0"/>
              </a:rPr>
              <a:t>ini</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harus</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diasut</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seketika</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untuk</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mengurangi</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kerusakan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termis</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Kurva</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ini</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dibuat</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berdasarkan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arus</a:t>
            </a:r>
            <a:r>
              <a:rPr lang="en-US" sz="1600" dirty="0" smtClean="0">
                <a:latin typeface="Tempus Sans ITC" panose="04020404030D07020202" pitchFamily="82" charset="0"/>
                <a:ea typeface="Times New Roman" panose="02020603050405020304" pitchFamily="18" charset="0"/>
              </a:rPr>
              <a:t> rotor </a:t>
            </a:r>
            <a:r>
              <a:rPr lang="en-US" sz="1600" dirty="0" err="1" smtClean="0">
                <a:latin typeface="Tempus Sans ITC" panose="04020404030D07020202" pitchFamily="82" charset="0"/>
                <a:ea typeface="Times New Roman" panose="02020603050405020304" pitchFamily="18" charset="0"/>
              </a:rPr>
              <a:t>terkunci</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pada</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tegangan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penuh</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terhadap</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arus</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pengasutan</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pada</a:t>
            </a:r>
            <a:r>
              <a:rPr lang="en-US" sz="1600" dirty="0" smtClean="0">
                <a:latin typeface="Tempus Sans ITC" panose="04020404030D07020202" pitchFamily="82" charset="0"/>
                <a:ea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rPr>
              <a:t>tegangan</a:t>
            </a:r>
            <a:r>
              <a:rPr lang="en-US" sz="1600" dirty="0" smtClean="0">
                <a:latin typeface="Tempus Sans ITC" panose="04020404030D07020202" pitchFamily="82" charset="0"/>
                <a:ea typeface="Times New Roman" panose="02020603050405020304" pitchFamily="18" charset="0"/>
              </a:rPr>
              <a:t> minimum yang </a:t>
            </a:r>
            <a:r>
              <a:rPr lang="en-US" sz="1600" dirty="0" err="1" smtClean="0">
                <a:latin typeface="Tempus Sans ITC" panose="04020404030D07020202" pitchFamily="82" charset="0"/>
                <a:ea typeface="Times New Roman" panose="02020603050405020304" pitchFamily="18" charset="0"/>
              </a:rPr>
              <a:t>diizinkan</a:t>
            </a:r>
            <a:r>
              <a:rPr lang="en-US" sz="1600" dirty="0" smtClean="0">
                <a:latin typeface="Tempus Sans ITC" panose="04020404030D07020202" pitchFamily="82" charset="0"/>
                <a:ea typeface="Times New Roman" panose="02020603050405020304" pitchFamily="18" charset="0"/>
              </a:rPr>
              <a:t>.</a:t>
            </a:r>
            <a:endParaRPr lang="en-US" sz="1600"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457200" algn="l"/>
              </a:tabLst>
            </a:pPr>
            <a:r>
              <a:rPr lang="es-ES_tradnl" sz="1600" dirty="0" err="1" smtClean="0">
                <a:latin typeface="Tempus Sans ITC" panose="04020404030D07020202" pitchFamily="82" charset="0"/>
                <a:ea typeface="Times New Roman" panose="02020603050405020304" pitchFamily="18" charset="0"/>
              </a:rPr>
              <a:t>Kurva</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percepatan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batasan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termis</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dibaut</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berdasarkan</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arus</a:t>
            </a:r>
            <a:r>
              <a:rPr lang="es-ES_tradnl" sz="1600" dirty="0" smtClean="0">
                <a:latin typeface="Tempus Sans ITC" panose="04020404030D07020202" pitchFamily="82" charset="0"/>
                <a:ea typeface="Times New Roman" panose="02020603050405020304" pitchFamily="18" charset="0"/>
              </a:rPr>
              <a:t> rotor </a:t>
            </a:r>
            <a:r>
              <a:rPr lang="es-ES_tradnl" sz="1600" dirty="0" err="1" smtClean="0">
                <a:latin typeface="Tempus Sans ITC" panose="04020404030D07020202" pitchFamily="82" charset="0"/>
                <a:ea typeface="Times New Roman" panose="02020603050405020304" pitchFamily="18" charset="0"/>
              </a:rPr>
              <a:t>terhadap</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arus</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torka</a:t>
            </a:r>
            <a:r>
              <a:rPr lang="es-ES_tradnl" sz="1600" dirty="0" smtClean="0">
                <a:latin typeface="Tempus Sans ITC" panose="04020404030D07020202" pitchFamily="82" charset="0"/>
                <a:ea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rPr>
              <a:t>breakdown</a:t>
            </a:r>
            <a:r>
              <a:rPr lang="es-ES_tradnl" sz="1600" dirty="0" smtClean="0">
                <a:latin typeface="Tempus Sans ITC" panose="04020404030D07020202" pitchFamily="82" charset="0"/>
                <a:ea typeface="Times New Roman" panose="02020603050405020304" pitchFamily="18" charset="0"/>
              </a:rPr>
              <a:t> motor, </a:t>
            </a:r>
            <a:r>
              <a:rPr lang="es-ES_tradnl" sz="1600" dirty="0" err="1" smtClean="0">
                <a:latin typeface="Tempus Sans ITC" panose="04020404030D07020202" pitchFamily="82" charset="0"/>
                <a:ea typeface="Times New Roman" panose="02020603050405020304" pitchFamily="18" charset="0"/>
              </a:rPr>
              <a:t>yaitu</a:t>
            </a:r>
            <a:r>
              <a:rPr lang="es-ES_tradnl" sz="1600" dirty="0" smtClean="0">
                <a:latin typeface="Tempus Sans ITC" panose="04020404030D07020202" pitchFamily="82" charset="0"/>
                <a:ea typeface="Times New Roman" panose="02020603050405020304" pitchFamily="18" charset="0"/>
              </a:rPr>
              <a:t> pada 75% </a:t>
            </a:r>
            <a:r>
              <a:rPr lang="es-ES_tradnl" sz="1600" dirty="0" err="1" smtClean="0">
                <a:latin typeface="Tempus Sans ITC" panose="04020404030D07020202" pitchFamily="82" charset="0"/>
                <a:ea typeface="Times New Roman" panose="02020603050405020304" pitchFamily="18" charset="0"/>
              </a:rPr>
              <a:t>kecepatan</a:t>
            </a:r>
            <a:r>
              <a:rPr lang="es-ES_tradnl" sz="1600" dirty="0" smtClean="0">
                <a:latin typeface="Tempus Sans ITC" panose="04020404030D07020202" pitchFamily="82" charset="0"/>
                <a:ea typeface="Times New Roman" panose="02020603050405020304" pitchFamily="18" charset="0"/>
              </a:rPr>
              <a:t> nominal.</a:t>
            </a:r>
            <a:endParaRPr lang="en-US" sz="1600"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457200" algn="l"/>
              </a:tabLst>
            </a:pPr>
            <a:r>
              <a:rPr lang="fi-FI" sz="1600" dirty="0" smtClean="0">
                <a:latin typeface="Tempus Sans ITC" panose="04020404030D07020202" pitchFamily="82" charset="0"/>
                <a:ea typeface="Times New Roman" panose="02020603050405020304" pitchFamily="18" charset="0"/>
              </a:rPr>
              <a:t>Kurva batasan termis operasi atau jalan, merepresentasikan kapasitas beban lebih motor pada saat operasi darurat.</a:t>
            </a:r>
            <a:endParaRPr lang="en-US" sz="16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71104264"/>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269</a:t>
            </a:fld>
            <a:endParaRPr lang="en-US" altLang="id-ID"/>
          </a:p>
        </p:txBody>
      </p:sp>
      <p:sp>
        <p:nvSpPr>
          <p:cNvPr id="2" name="Rectangle 1"/>
          <p:cNvSpPr/>
          <p:nvPr/>
        </p:nvSpPr>
        <p:spPr>
          <a:xfrm>
            <a:off x="304800" y="228600"/>
            <a:ext cx="5715000" cy="400110"/>
          </a:xfrm>
          <a:prstGeom prst="rect">
            <a:avLst/>
          </a:prstGeom>
        </p:spPr>
        <p:txBody>
          <a:bodyPr wrap="square">
            <a:spAutoFit/>
          </a:bodyPr>
          <a:lstStyle/>
          <a:p>
            <a:pPr algn="just">
              <a:spcAft>
                <a:spcPts val="0"/>
              </a:spcAft>
            </a:pPr>
            <a:r>
              <a:rPr lang="es-ES_tradnl" b="1" cap="all" dirty="0">
                <a:latin typeface="Tempus Sans ITC" panose="04020404030D07020202" pitchFamily="82" charset="0"/>
                <a:ea typeface="Times New Roman" panose="02020603050405020304" pitchFamily="18" charset="0"/>
              </a:rPr>
              <a:t>9. 4  RANGKAIAN </a:t>
            </a:r>
            <a:r>
              <a:rPr lang="es-ES_tradnl" b="1" cap="all" dirty="0" err="1">
                <a:latin typeface="Tempus Sans ITC" panose="04020404030D07020202" pitchFamily="82" charset="0"/>
                <a:ea typeface="Times New Roman" panose="02020603050405020304" pitchFamily="18" charset="0"/>
              </a:rPr>
              <a:t>EKIVALEn</a:t>
            </a:r>
            <a:r>
              <a:rPr lang="es-ES_tradnl" b="1" cap="all" dirty="0">
                <a:latin typeface="Tempus Sans ITC" panose="04020404030D07020202" pitchFamily="82" charset="0"/>
                <a:ea typeface="Times New Roman" panose="02020603050405020304" pitchFamily="18" charset="0"/>
              </a:rPr>
              <a:t> MOTOR INDUKSI</a:t>
            </a:r>
            <a:endParaRPr lang="en-US" b="1" cap="all" dirty="0">
              <a:effectLst/>
              <a:latin typeface="Times New Roman" panose="02020603050405020304" pitchFamily="18" charset="0"/>
              <a:ea typeface="Times New Roman" panose="02020603050405020304" pitchFamily="18" charset="0"/>
            </a:endParaRPr>
          </a:p>
        </p:txBody>
      </p:sp>
      <p:sp>
        <p:nvSpPr>
          <p:cNvPr id="3" name="Rectangle 2"/>
          <p:cNvSpPr>
            <a:spLocks noChangeArrowheads="1"/>
          </p:cNvSpPr>
          <p:nvPr/>
        </p:nvSpPr>
        <p:spPr bwMode="auto">
          <a:xfrm>
            <a:off x="609600" y="838200"/>
            <a:ext cx="82296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Sebagai</a:t>
            </a:r>
            <a:r>
              <a:rPr kumimoji="0" lang="es-ES_tradnl"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alat</a:t>
            </a:r>
            <a:r>
              <a:rPr kumimoji="0" lang="es-ES_tradnl"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bantu</a:t>
            </a:r>
            <a:r>
              <a:rPr kumimoji="0" lang="es-ES_tradnl"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untuk</a:t>
            </a:r>
            <a:r>
              <a:rPr kumimoji="0" lang="es-ES_tradnl"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analisis</a:t>
            </a:r>
            <a:r>
              <a:rPr kumimoji="0" lang="es-ES_tradnl"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proteksi</a:t>
            </a:r>
            <a:r>
              <a:rPr kumimoji="0" lang="es-ES_tradnl"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dan </a:t>
            </a:r>
            <a:r>
              <a:rPr kumimoji="0" lang="es-ES_tradnl"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proteksi</a:t>
            </a:r>
            <a:r>
              <a:rPr kumimoji="0" lang="es-ES_tradnl"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motor, </a:t>
            </a:r>
            <a:r>
              <a:rPr kumimoji="0" lang="es-ES_tradnl"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diagram</a:t>
            </a:r>
            <a:r>
              <a:rPr kumimoji="0" lang="es-ES_tradnl"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ekivalen</a:t>
            </a:r>
            <a:r>
              <a:rPr kumimoji="0" lang="es-ES_tradnl"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motor </a:t>
            </a:r>
            <a:r>
              <a:rPr kumimoji="0" lang="es-ES_tradnl"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dapat</a:t>
            </a:r>
            <a:r>
              <a:rPr kumimoji="0" lang="es-ES_tradnl"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disederhanakan</a:t>
            </a:r>
            <a:r>
              <a:rPr kumimoji="0" lang="es-ES_tradnl"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seperti</a:t>
            </a:r>
            <a:r>
              <a:rPr kumimoji="0" lang="es-ES_tradnl"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diberikan</a:t>
            </a:r>
            <a:r>
              <a:rPr kumimoji="0" lang="es-ES_tradnl"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dalam</a:t>
            </a:r>
            <a:r>
              <a:rPr kumimoji="0" lang="es-ES_tradnl"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Gambar 9-2. </a:t>
            </a:r>
            <a:r>
              <a:rPr kumimoji="0" lang="es-ES_tradnl"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Tipikal</a:t>
            </a:r>
            <a:r>
              <a:rPr kumimoji="0" lang="es-ES_tradnl"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harga</a:t>
            </a:r>
            <a:r>
              <a:rPr kumimoji="0" lang="es-ES_tradnl"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parameter</a:t>
            </a:r>
            <a:r>
              <a:rPr kumimoji="0" lang="es-ES_tradnl"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motor </a:t>
            </a:r>
            <a:r>
              <a:rPr kumimoji="0" lang="es-ES_tradnl"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dalam</a:t>
            </a:r>
            <a:r>
              <a:rPr kumimoji="0" lang="es-ES_tradnl"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per-</a:t>
            </a:r>
            <a:r>
              <a:rPr kumimoji="0" lang="es-ES_tradnl"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unit</a:t>
            </a:r>
            <a:r>
              <a:rPr kumimoji="0" lang="es-ES_tradnl"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dengan</a:t>
            </a:r>
            <a:r>
              <a:rPr kumimoji="0" lang="es-ES_tradnl"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dasar</a:t>
            </a:r>
            <a:r>
              <a:rPr kumimoji="0" lang="es-ES_tradnl"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kVA</a:t>
            </a:r>
            <a:r>
              <a:rPr kumimoji="0" lang="es-ES_tradnl"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dan </a:t>
            </a:r>
            <a:r>
              <a:rPr kumimoji="0" lang="es-ES_tradnl"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kV</a:t>
            </a:r>
            <a:r>
              <a:rPr kumimoji="0" lang="es-ES_tradnl"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dasar</a:t>
            </a:r>
            <a:r>
              <a:rPr kumimoji="0" lang="es-ES_tradnl"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motor </a:t>
            </a:r>
            <a:r>
              <a:rPr kumimoji="0" lang="es-ES_tradnl"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adalah</a:t>
            </a:r>
            <a:r>
              <a:rPr kumimoji="0" lang="es-ES_tradnl"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R</a:t>
            </a:r>
            <a:r>
              <a:rPr kumimoji="0" lang="es-ES_tradnl" altLang="en-US" b="0" i="0" u="none" strike="noStrike" cap="none" normalizeH="0" baseline="-30000" dirty="0" err="1" smtClean="0">
                <a:ln>
                  <a:noFill/>
                </a:ln>
                <a:solidFill>
                  <a:schemeClr val="tx1"/>
                </a:solidFill>
                <a:effectLst/>
                <a:latin typeface="Tempus Sans ITC" panose="04020404030D07020202" pitchFamily="82" charset="0"/>
                <a:ea typeface="Times New Roman" panose="02020603050405020304" pitchFamily="18" charset="0"/>
              </a:rPr>
              <a:t>s</a:t>
            </a:r>
            <a:r>
              <a:rPr kumimoji="0" lang="es-ES_tradnl"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dan </a:t>
            </a:r>
            <a:r>
              <a:rPr kumimoji="0" lang="es-ES_tradnl"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R</a:t>
            </a:r>
            <a:r>
              <a:rPr kumimoji="0" lang="es-ES_tradnl" altLang="en-US" b="0" i="0" u="none" strike="noStrike" cap="none" normalizeH="0" baseline="-30000" dirty="0" err="1" smtClean="0">
                <a:ln>
                  <a:noFill/>
                </a:ln>
                <a:solidFill>
                  <a:schemeClr val="tx1"/>
                </a:solidFill>
                <a:effectLst/>
                <a:latin typeface="Tempus Sans ITC" panose="04020404030D07020202" pitchFamily="82" charset="0"/>
                <a:ea typeface="Times New Roman" panose="02020603050405020304" pitchFamily="18" charset="0"/>
              </a:rPr>
              <a:t>r</a:t>
            </a:r>
            <a:r>
              <a:rPr kumimoji="0" lang="es-ES_tradnl"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 0,01 </a:t>
            </a:r>
            <a:r>
              <a:rPr kumimoji="0" lang="es-ES_tradnl"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pu</a:t>
            </a:r>
            <a:r>
              <a:rPr kumimoji="0" lang="es-ES_tradnl"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jX</a:t>
            </a:r>
            <a:r>
              <a:rPr kumimoji="0" lang="es-ES_tradnl" altLang="en-US" b="0" i="0" u="none" strike="noStrike" cap="none" normalizeH="0" baseline="-30000" dirty="0" err="1" smtClean="0">
                <a:ln>
                  <a:noFill/>
                </a:ln>
                <a:solidFill>
                  <a:schemeClr val="tx1"/>
                </a:solidFill>
                <a:effectLst/>
                <a:latin typeface="Tempus Sans ITC" panose="04020404030D07020202" pitchFamily="82" charset="0"/>
                <a:ea typeface="Times New Roman" panose="02020603050405020304" pitchFamily="18" charset="0"/>
              </a:rPr>
              <a:t>m</a:t>
            </a:r>
            <a:r>
              <a:rPr kumimoji="0" lang="es-ES_tradnl"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 0,3 </a:t>
            </a:r>
            <a:r>
              <a:rPr kumimoji="0" lang="es-ES_tradnl"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pu</a:t>
            </a:r>
            <a:r>
              <a:rPr kumimoji="0" lang="es-ES_tradnl"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dan </a:t>
            </a:r>
            <a:r>
              <a:rPr kumimoji="0" lang="es-ES_tradnl"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jX</a:t>
            </a:r>
            <a:r>
              <a:rPr kumimoji="0" lang="es-ES_tradnl"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 </a:t>
            </a:r>
            <a:endParaRPr kumimoji="0" lang="es-ES_tradnl" altLang="en-US"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6" name="Object 5"/>
          <p:cNvGraphicFramePr>
            <a:graphicFrameLocks noChangeAspect="1"/>
          </p:cNvGraphicFramePr>
          <p:nvPr>
            <p:extLst/>
          </p:nvPr>
        </p:nvGraphicFramePr>
        <p:xfrm>
          <a:off x="7300912" y="1724992"/>
          <a:ext cx="319088" cy="436647"/>
        </p:xfrm>
        <a:graphic>
          <a:graphicData uri="http://schemas.openxmlformats.org/presentationml/2006/ole">
            <mc:AlternateContent xmlns:mc="http://schemas.openxmlformats.org/markup-compatibility/2006">
              <mc:Choice xmlns:v="urn:schemas-microsoft-com:vml" Requires="v">
                <p:oleObj spid="_x0000_s59396" name="Equation" r:id="rId3" imgW="279279" imgH="241195" progId="Equation.3">
                  <p:embed/>
                </p:oleObj>
              </mc:Choice>
              <mc:Fallback>
                <p:oleObj name="Equation" r:id="rId3" imgW="279279" imgH="24119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0912" y="1724992"/>
                        <a:ext cx="319088" cy="436647"/>
                      </a:xfrm>
                      <a:prstGeom prst="rect">
                        <a:avLst/>
                      </a:prstGeom>
                      <a:noFill/>
                    </p:spPr>
                  </p:pic>
                </p:oleObj>
              </mc:Fallback>
            </mc:AlternateContent>
          </a:graphicData>
        </a:graphic>
      </p:graphicFrame>
      <p:sp>
        <p:nvSpPr>
          <p:cNvPr id="7" name="Rectangle 3"/>
          <p:cNvSpPr>
            <a:spLocks noChangeArrowheads="1"/>
          </p:cNvSpPr>
          <p:nvPr/>
        </p:nvSpPr>
        <p:spPr bwMode="auto">
          <a:xfrm>
            <a:off x="611204" y="2209800"/>
            <a:ext cx="76945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altLang="en-US" sz="1800"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berdasarkan</a:t>
            </a:r>
            <a:r>
              <a:rPr kumimoji="0" lang="es-ES_tradnl" altLang="en-US" sz="1800"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besaran </a:t>
            </a:r>
            <a:r>
              <a:rPr kumimoji="0" lang="es-ES_tradnl" altLang="en-US" sz="1800"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ini</a:t>
            </a:r>
            <a:r>
              <a:rPr kumimoji="0" lang="es-ES_tradnl" altLang="en-US" sz="1800"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altLang="en-US" sz="1800"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tipikal</a:t>
            </a:r>
            <a:r>
              <a:rPr kumimoji="0" lang="es-ES_tradnl" altLang="en-US" sz="1800"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rotor </a:t>
            </a:r>
            <a:r>
              <a:rPr kumimoji="0" lang="es-ES_tradnl" altLang="en-US" sz="1800"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terkunci</a:t>
            </a:r>
            <a:r>
              <a:rPr kumimoji="0" lang="es-ES_tradnl" altLang="en-US" sz="1800"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altLang="en-US" sz="1800"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atau</a:t>
            </a:r>
            <a:r>
              <a:rPr kumimoji="0" lang="es-ES_tradnl" altLang="en-US" sz="1800"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altLang="en-US" sz="1800"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arus</a:t>
            </a:r>
            <a:r>
              <a:rPr kumimoji="0" lang="es-ES_tradnl" altLang="en-US" sz="1800"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altLang="en-US" sz="1800"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pengasutan</a:t>
            </a:r>
            <a:r>
              <a:rPr kumimoji="0" lang="es-ES_tradnl" altLang="en-US" sz="1800"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s-ES_tradnl" altLang="en-US" sz="1800"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adalah</a:t>
            </a:r>
            <a:r>
              <a:rPr kumimoji="0" lang="es-ES_tradnl" altLang="en-US" sz="1200"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a:t>
            </a:r>
            <a:endParaRPr kumimoji="0" lang="es-ES_tradnl"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7"/>
          <p:cNvSpPr/>
          <p:nvPr/>
        </p:nvSpPr>
        <p:spPr>
          <a:xfrm>
            <a:off x="7645172" y="1764353"/>
            <a:ext cx="1239442" cy="400110"/>
          </a:xfrm>
          <a:prstGeom prst="rect">
            <a:avLst/>
          </a:prstGeom>
        </p:spPr>
        <p:txBody>
          <a:bodyPr wrap="none">
            <a:spAutoFit/>
          </a:bodyPr>
          <a:lstStyle/>
          <a:p>
            <a:r>
              <a:rPr lang="es-ES_tradnl" altLang="en-US" dirty="0">
                <a:latin typeface="Tempus Sans ITC" panose="04020404030D07020202" pitchFamily="82" charset="0"/>
                <a:ea typeface="Times New Roman" panose="02020603050405020304" pitchFamily="18" charset="0"/>
              </a:rPr>
              <a:t>= 0,15 </a:t>
            </a:r>
            <a:r>
              <a:rPr lang="es-ES_tradnl" altLang="en-US" dirty="0" err="1">
                <a:latin typeface="Tempus Sans ITC" panose="04020404030D07020202" pitchFamily="82" charset="0"/>
                <a:ea typeface="Times New Roman" panose="02020603050405020304" pitchFamily="18" charset="0"/>
              </a:rPr>
              <a:t>pu</a:t>
            </a:r>
            <a:r>
              <a:rPr lang="es-ES_tradnl" altLang="en-US" dirty="0">
                <a:latin typeface="Tempus Sans ITC" panose="04020404030D07020202" pitchFamily="82" charset="0"/>
                <a:ea typeface="Times New Roman" panose="02020603050405020304" pitchFamily="18" charset="0"/>
              </a:rPr>
              <a:t>,</a:t>
            </a:r>
            <a:endParaRPr lang="en-US" dirty="0"/>
          </a:p>
        </p:txBody>
      </p:sp>
      <p:graphicFrame>
        <p:nvGraphicFramePr>
          <p:cNvPr id="10" name="Object 9"/>
          <p:cNvGraphicFramePr>
            <a:graphicFrameLocks noChangeAspect="1"/>
          </p:cNvGraphicFramePr>
          <p:nvPr>
            <p:extLst/>
          </p:nvPr>
        </p:nvGraphicFramePr>
        <p:xfrm>
          <a:off x="914399" y="2780444"/>
          <a:ext cx="2483015" cy="572356"/>
        </p:xfrm>
        <a:graphic>
          <a:graphicData uri="http://schemas.openxmlformats.org/presentationml/2006/ole">
            <mc:AlternateContent xmlns:mc="http://schemas.openxmlformats.org/markup-compatibility/2006">
              <mc:Choice xmlns:v="urn:schemas-microsoft-com:vml" Requires="v">
                <p:oleObj spid="_x0000_s59397" name="Equation" r:id="rId5" imgW="1866900" imgH="431800" progId="Equation.3">
                  <p:embed/>
                </p:oleObj>
              </mc:Choice>
              <mc:Fallback>
                <p:oleObj name="Equation" r:id="rId5" imgW="18669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399" y="2780444"/>
                        <a:ext cx="2483015" cy="572356"/>
                      </a:xfrm>
                      <a:prstGeom prst="rect">
                        <a:avLst/>
                      </a:prstGeom>
                      <a:noFill/>
                    </p:spPr>
                  </p:pic>
                </p:oleObj>
              </mc:Fallback>
            </mc:AlternateContent>
          </a:graphicData>
        </a:graphic>
      </p:graphicFrame>
      <p:sp>
        <p:nvSpPr>
          <p:cNvPr id="11" name="Rectangle 10"/>
          <p:cNvSpPr/>
          <p:nvPr/>
        </p:nvSpPr>
        <p:spPr>
          <a:xfrm>
            <a:off x="609600" y="3366167"/>
            <a:ext cx="8229600" cy="1323439"/>
          </a:xfrm>
          <a:prstGeom prst="rect">
            <a:avLst/>
          </a:prstGeom>
        </p:spPr>
        <p:txBody>
          <a:bodyPr wrap="square">
            <a:spAutoFit/>
          </a:bodyPr>
          <a:lstStyle/>
          <a:p>
            <a:pPr algn="just">
              <a:spcAft>
                <a:spcPts val="0"/>
              </a:spcAft>
            </a:pPr>
            <a:r>
              <a:rPr lang="en-US" dirty="0" err="1">
                <a:latin typeface="Tempus Sans ITC" panose="04020404030D07020202" pitchFamily="82" charset="0"/>
                <a:ea typeface="Times New Roman" panose="02020603050405020304" pitchFamily="18" charset="0"/>
              </a:rPr>
              <a:t>Harga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ini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adalah</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harga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simetri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arus</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pengasutan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unsimetri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jauh</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lebih</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besar</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seperti</a:t>
            </a:r>
            <a:r>
              <a:rPr lang="en-US" dirty="0">
                <a:latin typeface="Tempus Sans ITC" panose="04020404030D07020202" pitchFamily="82" charset="0"/>
                <a:ea typeface="Times New Roman" panose="02020603050405020304" pitchFamily="18" charset="0"/>
              </a:rPr>
              <a:t> yang </a:t>
            </a:r>
            <a:r>
              <a:rPr lang="en-US" dirty="0" err="1">
                <a:latin typeface="Tempus Sans ITC" panose="04020404030D07020202" pitchFamily="82" charset="0"/>
                <a:ea typeface="Times New Roman" panose="02020603050405020304" pitchFamily="18" charset="0"/>
              </a:rPr>
              <a:t>diperlihatkan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dalam</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Gambar</a:t>
            </a:r>
            <a:r>
              <a:rPr lang="en-US" dirty="0">
                <a:latin typeface="Tempus Sans ITC" panose="04020404030D07020202" pitchFamily="82" charset="0"/>
                <a:ea typeface="Times New Roman" panose="02020603050405020304" pitchFamily="18" charset="0"/>
              </a:rPr>
              <a:t> 9-1. </a:t>
            </a:r>
            <a:r>
              <a:rPr lang="en-US" dirty="0" err="1">
                <a:latin typeface="Tempus Sans ITC" panose="04020404030D07020202" pitchFamily="82" charset="0"/>
                <a:ea typeface="Times New Roman" panose="02020603050405020304" pitchFamily="18" charset="0"/>
              </a:rPr>
              <a:t>Karena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reaktansi</a:t>
            </a:r>
            <a:r>
              <a:rPr lang="en-US" dirty="0">
                <a:latin typeface="Tempus Sans ITC" panose="04020404030D07020202" pitchFamily="82" charset="0"/>
                <a:ea typeface="Times New Roman" panose="02020603050405020304" pitchFamily="18" charset="0"/>
              </a:rPr>
              <a:t> shunt </a:t>
            </a:r>
            <a:r>
              <a:rPr lang="en-US" dirty="0" err="1">
                <a:latin typeface="Tempus Sans ITC" panose="04020404030D07020202" pitchFamily="82" charset="0"/>
                <a:ea typeface="Times New Roman" panose="02020603050405020304" pitchFamily="18" charset="0"/>
              </a:rPr>
              <a:t>jX</a:t>
            </a:r>
            <a:r>
              <a:rPr lang="en-US" baseline="-25000" dirty="0" err="1">
                <a:latin typeface="Tempus Sans ITC" panose="04020404030D07020202" pitchFamily="82" charset="0"/>
                <a:ea typeface="Times New Roman" panose="02020603050405020304" pitchFamily="18" charset="0"/>
              </a:rPr>
              <a:t>m</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relatif</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lebih</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besar</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dari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impedansi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lainnya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rangkaian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ekivalen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pada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sisi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masukan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dapat</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dikurangi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menjadi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sebagai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berikut</a:t>
            </a:r>
            <a:r>
              <a:rPr lang="en-US" dirty="0">
                <a:latin typeface="Tempus Sans ITC" panose="04020404030D07020202" pitchFamily="82"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p:txBody>
      </p:sp>
      <p:sp>
        <p:nvSpPr>
          <p:cNvPr id="12" name="Rectangle 11"/>
          <p:cNvSpPr/>
          <p:nvPr/>
        </p:nvSpPr>
        <p:spPr>
          <a:xfrm>
            <a:off x="457200" y="4852812"/>
            <a:ext cx="3539752" cy="400110"/>
          </a:xfrm>
          <a:prstGeom prst="rect">
            <a:avLst/>
          </a:prstGeom>
        </p:spPr>
        <p:txBody>
          <a:bodyPr wrap="none">
            <a:spAutoFit/>
          </a:bodyPr>
          <a:lstStyle/>
          <a:p>
            <a:pPr indent="457200" algn="just">
              <a:spcAft>
                <a:spcPts val="0"/>
              </a:spcAft>
            </a:pPr>
            <a:r>
              <a:rPr lang="en-US" dirty="0">
                <a:latin typeface="Tempus Sans ITC" panose="04020404030D07020202" pitchFamily="82" charset="0"/>
                <a:ea typeface="Times New Roman" panose="02020603050405020304" pitchFamily="18" charset="0"/>
              </a:rPr>
              <a:t>Z</a:t>
            </a:r>
            <a:r>
              <a:rPr lang="en-US" baseline="-25000" dirty="0">
                <a:latin typeface="Tempus Sans ITC" panose="04020404030D07020202" pitchFamily="82" charset="0"/>
                <a:ea typeface="Times New Roman" panose="02020603050405020304" pitchFamily="18" charset="0"/>
              </a:rPr>
              <a:t>m1</a:t>
            </a:r>
            <a:r>
              <a:rPr lang="en-US" dirty="0">
                <a:latin typeface="Tempus Sans ITC" panose="04020404030D07020202" pitchFamily="82" charset="0"/>
                <a:ea typeface="Times New Roman" panose="02020603050405020304" pitchFamily="18" charset="0"/>
              </a:rPr>
              <a:t> = Z</a:t>
            </a:r>
            <a:r>
              <a:rPr lang="en-US" baseline="-25000" dirty="0">
                <a:latin typeface="Tempus Sans ITC" panose="04020404030D07020202" pitchFamily="82" charset="0"/>
                <a:ea typeface="Times New Roman" panose="02020603050405020304" pitchFamily="18" charset="0"/>
              </a:rPr>
              <a:t>m2</a:t>
            </a:r>
            <a:r>
              <a:rPr lang="en-US" dirty="0">
                <a:latin typeface="Tempus Sans ITC" panose="04020404030D07020202" pitchFamily="82" charset="0"/>
                <a:ea typeface="Times New Roman" panose="02020603050405020304" pitchFamily="18" charset="0"/>
              </a:rPr>
              <a:t> = 0,144 </a:t>
            </a:r>
            <a:r>
              <a:rPr lang="en-US" dirty="0">
                <a:latin typeface="Tempus Sans ITC" panose="04020404030D07020202" pitchFamily="82" charset="0"/>
                <a:ea typeface="Times New Roman" panose="02020603050405020304" pitchFamily="18" charset="0"/>
                <a:sym typeface="Symbol" panose="05050102010706020507" pitchFamily="18" charset="2"/>
              </a:rPr>
              <a:t></a:t>
            </a:r>
            <a:r>
              <a:rPr lang="en-US" dirty="0">
                <a:latin typeface="Tempus Sans ITC" panose="04020404030D07020202" pitchFamily="82" charset="0"/>
                <a:ea typeface="Times New Roman" panose="02020603050405020304" pitchFamily="18" charset="0"/>
              </a:rPr>
              <a:t>82,39</a:t>
            </a:r>
            <a:r>
              <a:rPr lang="en-US" baseline="30000" dirty="0">
                <a:latin typeface="Tempus Sans ITC" panose="04020404030D07020202" pitchFamily="82" charset="0"/>
                <a:ea typeface="Times New Roman" panose="02020603050405020304" pitchFamily="18" charset="0"/>
              </a:rPr>
              <a:t>0</a:t>
            </a:r>
            <a:endParaRPr lang="en-US" dirty="0">
              <a:effectLst/>
              <a:latin typeface="Times New Roman" panose="02020603050405020304" pitchFamily="18" charset="0"/>
              <a:ea typeface="Times New Roman" panose="02020603050405020304" pitchFamily="18" charset="0"/>
            </a:endParaRPr>
          </a:p>
        </p:txBody>
      </p:sp>
      <p:sp>
        <p:nvSpPr>
          <p:cNvPr id="13" name="Rectangle 12"/>
          <p:cNvSpPr/>
          <p:nvPr/>
        </p:nvSpPr>
        <p:spPr>
          <a:xfrm>
            <a:off x="609600" y="5465759"/>
            <a:ext cx="8077200" cy="707886"/>
          </a:xfrm>
          <a:prstGeom prst="rect">
            <a:avLst/>
          </a:prstGeom>
        </p:spPr>
        <p:txBody>
          <a:bodyPr wrap="square">
            <a:spAutoFit/>
          </a:bodyPr>
          <a:lstStyle/>
          <a:p>
            <a:pPr algn="just">
              <a:spcAft>
                <a:spcPts val="0"/>
              </a:spcAft>
            </a:pPr>
            <a:r>
              <a:rPr lang="en-US" dirty="0" err="1">
                <a:latin typeface="Tempus Sans ITC" panose="04020404030D07020202" pitchFamily="82" charset="0"/>
                <a:ea typeface="Times New Roman" panose="02020603050405020304" pitchFamily="18" charset="0"/>
              </a:rPr>
              <a:t>umumnya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sebuah</a:t>
            </a:r>
            <a:r>
              <a:rPr lang="en-US" dirty="0">
                <a:latin typeface="Tempus Sans ITC" panose="04020404030D07020202" pitchFamily="82" charset="0"/>
                <a:ea typeface="Times New Roman" panose="02020603050405020304" pitchFamily="18" charset="0"/>
              </a:rPr>
              <a:t> motor </a:t>
            </a:r>
            <a:r>
              <a:rPr lang="en-US" dirty="0" err="1">
                <a:latin typeface="Tempus Sans ITC" panose="04020404030D07020202" pitchFamily="82" charset="0"/>
                <a:ea typeface="Times New Roman" panose="02020603050405020304" pitchFamily="18" charset="0"/>
              </a:rPr>
              <a:t>pada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saat</a:t>
            </a:r>
            <a:r>
              <a:rPr lang="en-US" dirty="0">
                <a:latin typeface="Tempus Sans ITC" panose="04020404030D07020202" pitchFamily="82" charset="0"/>
                <a:ea typeface="Times New Roman" panose="02020603050405020304" pitchFamily="18" charset="0"/>
              </a:rPr>
              <a:t> stalled (s = 1,00). </a:t>
            </a:r>
            <a:r>
              <a:rPr lang="en-US" dirty="0" err="1">
                <a:latin typeface="Tempus Sans ITC" panose="04020404030D07020202" pitchFamily="82" charset="0"/>
                <a:ea typeface="Times New Roman" panose="02020603050405020304" pitchFamily="18" charset="0"/>
              </a:rPr>
              <a:t>Bila</a:t>
            </a:r>
            <a:r>
              <a:rPr lang="en-US" dirty="0">
                <a:latin typeface="Tempus Sans ITC" panose="04020404030D07020202" pitchFamily="82" charset="0"/>
                <a:ea typeface="Times New Roman" panose="02020603050405020304" pitchFamily="18" charset="0"/>
              </a:rPr>
              <a:t> motor </a:t>
            </a:r>
            <a:r>
              <a:rPr lang="en-US" dirty="0" err="1">
                <a:latin typeface="Tempus Sans ITC" panose="04020404030D07020202" pitchFamily="82" charset="0"/>
                <a:ea typeface="Times New Roman" panose="02020603050405020304" pitchFamily="18" charset="0"/>
              </a:rPr>
              <a:t>dalam</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keadaan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berputar</a:t>
            </a:r>
            <a:r>
              <a:rPr lang="en-US" dirty="0">
                <a:latin typeface="Tempus Sans ITC" panose="04020404030D07020202" pitchFamily="82" charset="0"/>
                <a:ea typeface="Times New Roman" panose="02020603050405020304" pitchFamily="18" charset="0"/>
              </a:rPr>
              <a:t> (s = 0,01) </a:t>
            </a:r>
            <a:r>
              <a:rPr lang="en-US" dirty="0" err="1">
                <a:latin typeface="Tempus Sans ITC" panose="04020404030D07020202" pitchFamily="82" charset="0"/>
                <a:ea typeface="Times New Roman" panose="02020603050405020304" pitchFamily="18" charset="0"/>
              </a:rPr>
              <a:t>harga</a:t>
            </a:r>
            <a:r>
              <a:rPr lang="en-US" dirty="0">
                <a:latin typeface="Tempus Sans ITC" panose="04020404030D07020202" pitchFamily="82" charset="0"/>
                <a:ea typeface="Times New Roman" panose="02020603050405020304" pitchFamily="18" charset="0"/>
              </a:rPr>
              <a:t> parameter </a:t>
            </a:r>
            <a:r>
              <a:rPr lang="en-US" dirty="0" err="1">
                <a:latin typeface="Tempus Sans ITC" panose="04020404030D07020202" pitchFamily="82" charset="0"/>
                <a:ea typeface="Times New Roman" panose="02020603050405020304" pitchFamily="18" charset="0"/>
              </a:rPr>
              <a:t>diatas</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menjadi</a:t>
            </a:r>
            <a:r>
              <a:rPr lang="en-US" dirty="0">
                <a:latin typeface="Tempus Sans ITC" panose="04020404030D07020202" pitchFamily="82"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25396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723AAD-C431-46BF-8B5F-9AEF785CCCDD}" type="datetime1">
              <a:rPr lang="en-US" altLang="id-ID" smtClean="0"/>
              <a:t>5/15/2017</a:t>
            </a:fld>
            <a:endParaRPr lang="en-US" altLang="id-ID"/>
          </a:p>
        </p:txBody>
      </p:sp>
      <p:sp>
        <p:nvSpPr>
          <p:cNvPr id="12" name="Slide Number Placeholder 5"/>
          <p:cNvSpPr>
            <a:spLocks noGrp="1"/>
          </p:cNvSpPr>
          <p:nvPr>
            <p:ph type="sldNum" sz="quarter" idx="12"/>
          </p:nvPr>
        </p:nvSpPr>
        <p:spPr/>
        <p:txBody>
          <a:bodyPr/>
          <a:lstStyle/>
          <a:p>
            <a:fld id="{03860D87-DA2B-49A8-93C8-E8EA8304B446}" type="slidenum">
              <a:rPr lang="en-US" altLang="id-ID"/>
              <a:pPr/>
              <a:t>27</a:t>
            </a:fld>
            <a:endParaRPr lang="en-US" altLang="id-ID"/>
          </a:p>
        </p:txBody>
      </p:sp>
      <p:sp>
        <p:nvSpPr>
          <p:cNvPr id="134146" name="Rectangle 2"/>
          <p:cNvSpPr>
            <a:spLocks noChangeArrowheads="1"/>
          </p:cNvSpPr>
          <p:nvPr/>
        </p:nvSpPr>
        <p:spPr bwMode="auto">
          <a:xfrm>
            <a:off x="152400" y="152400"/>
            <a:ext cx="4695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b="1">
                <a:solidFill>
                  <a:schemeClr val="accent2"/>
                </a:solidFill>
              </a:rPr>
              <a:t>1.15  DEFINISI DAN TERMINOLOGI</a:t>
            </a:r>
            <a:r>
              <a:rPr lang="en-US" altLang="id-ID">
                <a:solidFill>
                  <a:schemeClr val="accent2"/>
                </a:solidFill>
              </a:rPr>
              <a:t> </a:t>
            </a:r>
          </a:p>
        </p:txBody>
      </p:sp>
      <p:sp>
        <p:nvSpPr>
          <p:cNvPr id="134147" name="Rectangle 3"/>
          <p:cNvSpPr>
            <a:spLocks noChangeArrowheads="1"/>
          </p:cNvSpPr>
          <p:nvPr/>
        </p:nvSpPr>
        <p:spPr bwMode="auto">
          <a:xfrm>
            <a:off x="152400" y="609600"/>
            <a:ext cx="11096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b="1"/>
              <a:t>Burden</a:t>
            </a:r>
            <a:r>
              <a:rPr lang="en-US" altLang="id-ID"/>
              <a:t> </a:t>
            </a:r>
          </a:p>
        </p:txBody>
      </p:sp>
      <p:sp>
        <p:nvSpPr>
          <p:cNvPr id="134148" name="Rectangle 4"/>
          <p:cNvSpPr>
            <a:spLocks noChangeArrowheads="1"/>
          </p:cNvSpPr>
          <p:nvPr/>
        </p:nvSpPr>
        <p:spPr bwMode="auto">
          <a:xfrm>
            <a:off x="457200" y="1066800"/>
            <a:ext cx="8686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sz="1800"/>
              <a:t>Pengenaan beban oleh rangkaian rele pada sumber daya atau sumber yang dinyatakan dengan perkalian antara tegangan dan arus (VA atau Watt) dalam berbagai kondisi, baik dalam penyetelan ataupun dalam rating arus atau tegangan</a:t>
            </a:r>
            <a:r>
              <a:rPr lang="en-US" altLang="id-ID" sz="1800"/>
              <a:t> </a:t>
            </a:r>
          </a:p>
        </p:txBody>
      </p:sp>
      <p:sp>
        <p:nvSpPr>
          <p:cNvPr id="134149" name="Rectangle 5"/>
          <p:cNvSpPr>
            <a:spLocks noChangeArrowheads="1"/>
          </p:cNvSpPr>
          <p:nvPr/>
        </p:nvSpPr>
        <p:spPr bwMode="auto">
          <a:xfrm>
            <a:off x="152400" y="2117725"/>
            <a:ext cx="1782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b="1"/>
              <a:t>Diskriminasi</a:t>
            </a:r>
            <a:r>
              <a:rPr lang="en-US" altLang="id-ID"/>
              <a:t> </a:t>
            </a:r>
          </a:p>
        </p:txBody>
      </p:sp>
      <p:sp>
        <p:nvSpPr>
          <p:cNvPr id="134150" name="Rectangle 6"/>
          <p:cNvSpPr>
            <a:spLocks noChangeArrowheads="1"/>
          </p:cNvSpPr>
          <p:nvPr/>
        </p:nvSpPr>
        <p:spPr bwMode="auto">
          <a:xfrm>
            <a:off x="457200" y="2497138"/>
            <a:ext cx="8229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sz="1600"/>
              <a:t>Kualitas dimana sistem proteksi mampu membedakan antara kondisi dimana rele beroperasi atau rele tidak harus beroperasi</a:t>
            </a:r>
            <a:r>
              <a:rPr lang="en-US" altLang="id-ID" sz="1600"/>
              <a:t> </a:t>
            </a:r>
          </a:p>
        </p:txBody>
      </p:sp>
      <p:sp>
        <p:nvSpPr>
          <p:cNvPr id="134151" name="Rectangle 7"/>
          <p:cNvSpPr>
            <a:spLocks noChangeArrowheads="1"/>
          </p:cNvSpPr>
          <p:nvPr/>
        </p:nvSpPr>
        <p:spPr bwMode="auto">
          <a:xfrm>
            <a:off x="152400" y="3200400"/>
            <a:ext cx="1389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b="1"/>
              <a:t>Drop-Out</a:t>
            </a:r>
            <a:r>
              <a:rPr lang="en-US" altLang="id-ID"/>
              <a:t> </a:t>
            </a:r>
          </a:p>
        </p:txBody>
      </p:sp>
      <p:sp>
        <p:nvSpPr>
          <p:cNvPr id="134152" name="Rectangle 8"/>
          <p:cNvSpPr>
            <a:spLocks noChangeArrowheads="1"/>
          </p:cNvSpPr>
          <p:nvPr/>
        </p:nvSpPr>
        <p:spPr bwMode="auto">
          <a:xfrm>
            <a:off x="452438" y="3657600"/>
            <a:ext cx="76247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sz="1600"/>
              <a:t>Rele dikatakan drop-out bila rele bergerak dari posisi energise keposisi sebaliknya</a:t>
            </a:r>
            <a:r>
              <a:rPr lang="en-US" altLang="id-ID" sz="1600"/>
              <a:t> </a:t>
            </a:r>
          </a:p>
        </p:txBody>
      </p:sp>
      <p:sp>
        <p:nvSpPr>
          <p:cNvPr id="134153" name="Rectangle 9"/>
          <p:cNvSpPr>
            <a:spLocks noChangeArrowheads="1"/>
          </p:cNvSpPr>
          <p:nvPr/>
        </p:nvSpPr>
        <p:spPr bwMode="auto">
          <a:xfrm>
            <a:off x="152400" y="4251325"/>
            <a:ext cx="3602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b="1"/>
              <a:t>Karakteristik Waktu Operasi</a:t>
            </a:r>
            <a:r>
              <a:rPr lang="en-US" altLang="id-ID"/>
              <a:t> </a:t>
            </a:r>
          </a:p>
        </p:txBody>
      </p:sp>
      <p:sp>
        <p:nvSpPr>
          <p:cNvPr id="134154" name="Rectangle 10"/>
          <p:cNvSpPr>
            <a:spLocks noChangeArrowheads="1"/>
          </p:cNvSpPr>
          <p:nvPr/>
        </p:nvSpPr>
        <p:spPr bwMode="auto">
          <a:xfrm>
            <a:off x="457200" y="4737100"/>
            <a:ext cx="8305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sz="1600"/>
              <a:t>Kurva yang memperlihatkan hubungan antara berbagai perbedaan harga dari besaran karakteristik yang dapat diterapkan kepada rele dan relasi waktu operasi dari besaran yang diterapkan tersebut</a:t>
            </a:r>
            <a:r>
              <a:rPr lang="en-US" altLang="id-ID" sz="16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34146">
                                            <p:txEl>
                                              <p:pRg st="0" end="0"/>
                                            </p:txEl>
                                          </p:spTgt>
                                        </p:tgtEl>
                                        <p:attrNameLst>
                                          <p:attrName>style.visibility</p:attrName>
                                        </p:attrNameLst>
                                      </p:cBhvr>
                                      <p:to>
                                        <p:strVal val="visible"/>
                                      </p:to>
                                    </p:set>
                                    <p:anim calcmode="lin" valueType="num">
                                      <p:cBhvr>
                                        <p:cTn id="7" dur="1000" fill="hold"/>
                                        <p:tgtEl>
                                          <p:spTgt spid="13414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3414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4146">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34147"/>
                                        </p:tgtEl>
                                        <p:attrNameLst>
                                          <p:attrName>style.visibility</p:attrName>
                                        </p:attrNameLst>
                                      </p:cBhvr>
                                      <p:to>
                                        <p:strVal val="visible"/>
                                      </p:to>
                                    </p:set>
                                    <p:anim calcmode="lin" valueType="num">
                                      <p:cBhvr>
                                        <p:cTn id="14" dur="1000" fill="hold"/>
                                        <p:tgtEl>
                                          <p:spTgt spid="134147"/>
                                        </p:tgtEl>
                                        <p:attrNameLst>
                                          <p:attrName>ppt_x</p:attrName>
                                        </p:attrNameLst>
                                      </p:cBhvr>
                                      <p:tavLst>
                                        <p:tav tm="0">
                                          <p:val>
                                            <p:strVal val="#ppt_x-.2"/>
                                          </p:val>
                                        </p:tav>
                                        <p:tav tm="100000">
                                          <p:val>
                                            <p:strVal val="#ppt_x"/>
                                          </p:val>
                                        </p:tav>
                                      </p:tavLst>
                                    </p:anim>
                                    <p:anim calcmode="lin" valueType="num">
                                      <p:cBhvr>
                                        <p:cTn id="15" dur="1000" fill="hold"/>
                                        <p:tgtEl>
                                          <p:spTgt spid="13414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3414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134148"/>
                                        </p:tgtEl>
                                        <p:attrNameLst>
                                          <p:attrName>style.visibility</p:attrName>
                                        </p:attrNameLst>
                                      </p:cBhvr>
                                      <p:to>
                                        <p:strVal val="visible"/>
                                      </p:to>
                                    </p:set>
                                    <p:animEffect transition="in" filter="wedge">
                                      <p:cBhvr>
                                        <p:cTn id="21" dur="2000"/>
                                        <p:tgtEl>
                                          <p:spTgt spid="13414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0" presetClass="entr" presetSubtype="0" fill="hold" grpId="0" nodeType="clickEffect">
                                  <p:stCondLst>
                                    <p:cond delay="0"/>
                                  </p:stCondLst>
                                  <p:childTnLst>
                                    <p:set>
                                      <p:cBhvr>
                                        <p:cTn id="25" dur="1" fill="hold">
                                          <p:stCondLst>
                                            <p:cond delay="0"/>
                                          </p:stCondLst>
                                        </p:cTn>
                                        <p:tgtEl>
                                          <p:spTgt spid="134149"/>
                                        </p:tgtEl>
                                        <p:attrNameLst>
                                          <p:attrName>style.visibility</p:attrName>
                                        </p:attrNameLst>
                                      </p:cBhvr>
                                      <p:to>
                                        <p:strVal val="visible"/>
                                      </p:to>
                                    </p:set>
                                    <p:animEffect transition="in" filter="wedge">
                                      <p:cBhvr>
                                        <p:cTn id="26" dur="2000"/>
                                        <p:tgtEl>
                                          <p:spTgt spid="13414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0" presetClass="entr" presetSubtype="0" fill="hold" grpId="0" nodeType="clickEffect">
                                  <p:stCondLst>
                                    <p:cond delay="0"/>
                                  </p:stCondLst>
                                  <p:childTnLst>
                                    <p:set>
                                      <p:cBhvr>
                                        <p:cTn id="30" dur="1" fill="hold">
                                          <p:stCondLst>
                                            <p:cond delay="0"/>
                                          </p:stCondLst>
                                        </p:cTn>
                                        <p:tgtEl>
                                          <p:spTgt spid="134150"/>
                                        </p:tgtEl>
                                        <p:attrNameLst>
                                          <p:attrName>style.visibility</p:attrName>
                                        </p:attrNameLst>
                                      </p:cBhvr>
                                      <p:to>
                                        <p:strVal val="visible"/>
                                      </p:to>
                                    </p:set>
                                    <p:animEffect transition="in" filter="wedge">
                                      <p:cBhvr>
                                        <p:cTn id="31" dur="2000"/>
                                        <p:tgtEl>
                                          <p:spTgt spid="13415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134151"/>
                                        </p:tgtEl>
                                        <p:attrNameLst>
                                          <p:attrName>style.visibility</p:attrName>
                                        </p:attrNameLst>
                                      </p:cBhvr>
                                      <p:to>
                                        <p:strVal val="visible"/>
                                      </p:to>
                                    </p:set>
                                    <p:anim calcmode="lin" valueType="num">
                                      <p:cBhvr>
                                        <p:cTn id="36" dur="1000" fill="hold"/>
                                        <p:tgtEl>
                                          <p:spTgt spid="134151"/>
                                        </p:tgtEl>
                                        <p:attrNameLst>
                                          <p:attrName>ppt_x</p:attrName>
                                        </p:attrNameLst>
                                      </p:cBhvr>
                                      <p:tavLst>
                                        <p:tav tm="0">
                                          <p:val>
                                            <p:strVal val="#ppt_x-.2"/>
                                          </p:val>
                                        </p:tav>
                                        <p:tav tm="100000">
                                          <p:val>
                                            <p:strVal val="#ppt_x"/>
                                          </p:val>
                                        </p:tav>
                                      </p:tavLst>
                                    </p:anim>
                                    <p:anim calcmode="lin" valueType="num">
                                      <p:cBhvr>
                                        <p:cTn id="37" dur="1000" fill="hold"/>
                                        <p:tgtEl>
                                          <p:spTgt spid="134151"/>
                                        </p:tgtEl>
                                        <p:attrNameLst>
                                          <p:attrName>ppt_y</p:attrName>
                                        </p:attrNameLst>
                                      </p:cBhvr>
                                      <p:tavLst>
                                        <p:tav tm="0">
                                          <p:val>
                                            <p:strVal val="#ppt_y"/>
                                          </p:val>
                                        </p:tav>
                                        <p:tav tm="100000">
                                          <p:val>
                                            <p:strVal val="#ppt_y"/>
                                          </p:val>
                                        </p:tav>
                                      </p:tavLst>
                                    </p:anim>
                                    <p:animEffect transition="in" filter="wipe(right)" prLst="gradientSize: 0.1">
                                      <p:cBhvr>
                                        <p:cTn id="38" dur="1000"/>
                                        <p:tgtEl>
                                          <p:spTgt spid="13415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1" presetClass="entr" presetSubtype="4" fill="hold" grpId="0" nodeType="clickEffect">
                                  <p:stCondLst>
                                    <p:cond delay="0"/>
                                  </p:stCondLst>
                                  <p:childTnLst>
                                    <p:set>
                                      <p:cBhvr>
                                        <p:cTn id="42" dur="1" fill="hold">
                                          <p:stCondLst>
                                            <p:cond delay="0"/>
                                          </p:stCondLst>
                                        </p:cTn>
                                        <p:tgtEl>
                                          <p:spTgt spid="134152"/>
                                        </p:tgtEl>
                                        <p:attrNameLst>
                                          <p:attrName>style.visibility</p:attrName>
                                        </p:attrNameLst>
                                      </p:cBhvr>
                                      <p:to>
                                        <p:strVal val="visible"/>
                                      </p:to>
                                    </p:set>
                                    <p:animEffect transition="in" filter="wheel(4)">
                                      <p:cBhvr>
                                        <p:cTn id="43" dur="2000"/>
                                        <p:tgtEl>
                                          <p:spTgt spid="13415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0" presetClass="entr" presetSubtype="0" fill="hold" grpId="0" nodeType="clickEffect">
                                  <p:stCondLst>
                                    <p:cond delay="0"/>
                                  </p:stCondLst>
                                  <p:childTnLst>
                                    <p:set>
                                      <p:cBhvr>
                                        <p:cTn id="47" dur="1" fill="hold">
                                          <p:stCondLst>
                                            <p:cond delay="0"/>
                                          </p:stCondLst>
                                        </p:cTn>
                                        <p:tgtEl>
                                          <p:spTgt spid="134153"/>
                                        </p:tgtEl>
                                        <p:attrNameLst>
                                          <p:attrName>style.visibility</p:attrName>
                                        </p:attrNameLst>
                                      </p:cBhvr>
                                      <p:to>
                                        <p:strVal val="visible"/>
                                      </p:to>
                                    </p:set>
                                    <p:animEffect transition="in" filter="wedge">
                                      <p:cBhvr>
                                        <p:cTn id="48" dur="2000"/>
                                        <p:tgtEl>
                                          <p:spTgt spid="13415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1" presetClass="entr" presetSubtype="4" fill="hold" grpId="0" nodeType="clickEffect">
                                  <p:stCondLst>
                                    <p:cond delay="0"/>
                                  </p:stCondLst>
                                  <p:childTnLst>
                                    <p:set>
                                      <p:cBhvr>
                                        <p:cTn id="52" dur="1" fill="hold">
                                          <p:stCondLst>
                                            <p:cond delay="0"/>
                                          </p:stCondLst>
                                        </p:cTn>
                                        <p:tgtEl>
                                          <p:spTgt spid="134154"/>
                                        </p:tgtEl>
                                        <p:attrNameLst>
                                          <p:attrName>style.visibility</p:attrName>
                                        </p:attrNameLst>
                                      </p:cBhvr>
                                      <p:to>
                                        <p:strVal val="visible"/>
                                      </p:to>
                                    </p:set>
                                    <p:animEffect transition="in" filter="wheel(4)">
                                      <p:cBhvr>
                                        <p:cTn id="53" dur="2000"/>
                                        <p:tgtEl>
                                          <p:spTgt spid="134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p:bldP spid="134148" grpId="0"/>
      <p:bldP spid="134149" grpId="0"/>
      <p:bldP spid="134150" grpId="0"/>
      <p:bldP spid="134151" grpId="0"/>
      <p:bldP spid="134152" grpId="0"/>
      <p:bldP spid="134153" grpId="0"/>
      <p:bldP spid="134154" grpId="0"/>
    </p:bld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270</a:t>
            </a:fld>
            <a:endParaRPr lang="en-US" altLang="id-ID"/>
          </a:p>
        </p:txBody>
      </p:sp>
      <p:sp>
        <p:nvSpPr>
          <p:cNvPr id="8" name="Rectangle 7"/>
          <p:cNvSpPr/>
          <p:nvPr/>
        </p:nvSpPr>
        <p:spPr>
          <a:xfrm>
            <a:off x="1066800" y="228600"/>
            <a:ext cx="6781800" cy="400110"/>
          </a:xfrm>
          <a:prstGeom prst="rect">
            <a:avLst/>
          </a:prstGeom>
        </p:spPr>
        <p:txBody>
          <a:bodyPr wrap="square">
            <a:spAutoFit/>
          </a:bodyPr>
          <a:lstStyle/>
          <a:p>
            <a:pPr algn="just">
              <a:spcAft>
                <a:spcPts val="0"/>
              </a:spcAft>
            </a:pPr>
            <a:r>
              <a:rPr lang="en-US" dirty="0">
                <a:latin typeface="Tempus Sans ITC" panose="04020404030D07020202" pitchFamily="82" charset="0"/>
                <a:ea typeface="Times New Roman" panose="02020603050405020304" pitchFamily="18" charset="0"/>
              </a:rPr>
              <a:t>Z</a:t>
            </a:r>
            <a:r>
              <a:rPr lang="en-US" baseline="-25000" dirty="0">
                <a:latin typeface="Tempus Sans ITC" panose="04020404030D07020202" pitchFamily="82" charset="0"/>
                <a:ea typeface="Times New Roman" panose="02020603050405020304" pitchFamily="18" charset="0"/>
              </a:rPr>
              <a:t>m1</a:t>
            </a:r>
            <a:r>
              <a:rPr lang="en-US" dirty="0">
                <a:latin typeface="Tempus Sans ITC" panose="04020404030D07020202" pitchFamily="82" charset="0"/>
                <a:ea typeface="Times New Roman" panose="02020603050405020304" pitchFamily="18" charset="0"/>
              </a:rPr>
              <a:t> = 0,927 </a:t>
            </a:r>
            <a:r>
              <a:rPr lang="en-US" dirty="0">
                <a:latin typeface="Tempus Sans ITC" panose="04020404030D07020202" pitchFamily="82" charset="0"/>
                <a:ea typeface="Times New Roman" panose="02020603050405020304" pitchFamily="18" charset="0"/>
                <a:sym typeface="Symbol" panose="05050102010706020507" pitchFamily="18" charset="2"/>
              </a:rPr>
              <a:t></a:t>
            </a:r>
            <a:r>
              <a:rPr lang="en-US" dirty="0">
                <a:latin typeface="Tempus Sans ITC" panose="04020404030D07020202" pitchFamily="82" charset="0"/>
                <a:ea typeface="Times New Roman" panose="02020603050405020304" pitchFamily="18" charset="0"/>
              </a:rPr>
              <a:t>25,87</a:t>
            </a:r>
            <a:r>
              <a:rPr lang="en-US" baseline="30000" dirty="0">
                <a:latin typeface="Tempus Sans ITC" panose="04020404030D07020202" pitchFamily="82" charset="0"/>
                <a:ea typeface="Times New Roman" panose="02020603050405020304" pitchFamily="18" charset="0"/>
              </a:rPr>
              <a:t>0</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pu</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dan</a:t>
            </a:r>
            <a:r>
              <a:rPr lang="en-US" dirty="0">
                <a:latin typeface="Tempus Sans ITC" panose="04020404030D07020202" pitchFamily="82" charset="0"/>
                <a:ea typeface="Times New Roman" panose="02020603050405020304" pitchFamily="18" charset="0"/>
              </a:rPr>
              <a:t>  Z</a:t>
            </a:r>
            <a:r>
              <a:rPr lang="en-US" baseline="-25000" dirty="0">
                <a:latin typeface="Tempus Sans ITC" panose="04020404030D07020202" pitchFamily="82" charset="0"/>
                <a:ea typeface="Times New Roman" panose="02020603050405020304" pitchFamily="18" charset="0"/>
              </a:rPr>
              <a:t>m2</a:t>
            </a:r>
            <a:r>
              <a:rPr lang="en-US" dirty="0">
                <a:latin typeface="Tempus Sans ITC" panose="04020404030D07020202" pitchFamily="82" charset="0"/>
                <a:ea typeface="Times New Roman" panose="02020603050405020304" pitchFamily="18" charset="0"/>
              </a:rPr>
              <a:t> = 0,144 </a:t>
            </a:r>
            <a:r>
              <a:rPr lang="en-US" dirty="0">
                <a:latin typeface="Tempus Sans ITC" panose="04020404030D07020202" pitchFamily="82" charset="0"/>
                <a:ea typeface="Times New Roman" panose="02020603050405020304" pitchFamily="18" charset="0"/>
                <a:sym typeface="Symbol" panose="05050102010706020507" pitchFamily="18" charset="2"/>
              </a:rPr>
              <a:t></a:t>
            </a:r>
            <a:r>
              <a:rPr lang="en-US" dirty="0">
                <a:latin typeface="Tempus Sans ITC" panose="04020404030D07020202" pitchFamily="82" charset="0"/>
                <a:ea typeface="Times New Roman" panose="02020603050405020304" pitchFamily="18" charset="0"/>
              </a:rPr>
              <a:t>84,19</a:t>
            </a:r>
            <a:r>
              <a:rPr lang="en-US" baseline="30000" dirty="0">
                <a:latin typeface="Tempus Sans ITC" panose="04020404030D07020202" pitchFamily="82" charset="0"/>
                <a:ea typeface="Times New Roman" panose="02020603050405020304" pitchFamily="18" charset="0"/>
              </a:rPr>
              <a:t>0</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pu</a:t>
            </a:r>
            <a:endParaRPr lang="en-US"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457200" y="685800"/>
            <a:ext cx="8077200" cy="707886"/>
          </a:xfrm>
          <a:prstGeom prst="rect">
            <a:avLst/>
          </a:prstGeom>
        </p:spPr>
        <p:txBody>
          <a:bodyPr wrap="square">
            <a:spAutoFit/>
          </a:bodyPr>
          <a:lstStyle/>
          <a:p>
            <a:pPr algn="just">
              <a:spcAft>
                <a:spcPts val="0"/>
              </a:spcAft>
            </a:pPr>
            <a:r>
              <a:rPr lang="en-US" dirty="0" err="1">
                <a:latin typeface="Tempus Sans ITC" panose="04020404030D07020202" pitchFamily="82" charset="0"/>
                <a:ea typeface="Times New Roman" panose="02020603050405020304" pitchFamily="18" charset="0"/>
              </a:rPr>
              <a:t>Jadi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pada</a:t>
            </a:r>
            <a:r>
              <a:rPr lang="en-US" dirty="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prakteknya</a:t>
            </a:r>
            <a:r>
              <a:rPr lang="en-US" dirty="0" smtClean="0">
                <a:latin typeface="Tempus Sans ITC" panose="04020404030D07020202" pitchFamily="82" charset="0"/>
                <a:ea typeface="Times New Roman" panose="02020603050405020304" pitchFamily="18" charset="0"/>
              </a:rPr>
              <a:t> 	</a:t>
            </a:r>
            <a:r>
              <a:rPr lang="es-ES_tradnl" dirty="0" smtClean="0">
                <a:latin typeface="Tempus Sans ITC" panose="04020404030D07020202" pitchFamily="82" charset="0"/>
                <a:ea typeface="Times New Roman" panose="02020603050405020304" pitchFamily="18" charset="0"/>
              </a:rPr>
              <a:t>Z</a:t>
            </a:r>
            <a:r>
              <a:rPr lang="es-ES_tradnl" baseline="-25000" dirty="0" smtClean="0">
                <a:latin typeface="Tempus Sans ITC" panose="04020404030D07020202" pitchFamily="82" charset="0"/>
                <a:ea typeface="Times New Roman" panose="02020603050405020304" pitchFamily="18" charset="0"/>
              </a:rPr>
              <a:t>m1</a:t>
            </a:r>
            <a:r>
              <a:rPr lang="es-ES_tradnl" dirty="0" smtClean="0">
                <a:latin typeface="Tempus Sans ITC" panose="04020404030D07020202" pitchFamily="82" charset="0"/>
                <a:ea typeface="Times New Roman" panose="02020603050405020304" pitchFamily="18" charset="0"/>
              </a:rPr>
              <a:t> </a:t>
            </a:r>
            <a:r>
              <a:rPr lang="es-ES_tradnl" dirty="0">
                <a:latin typeface="Tempus Sans ITC" panose="04020404030D07020202" pitchFamily="82" charset="0"/>
                <a:ea typeface="Times New Roman" panose="02020603050405020304" pitchFamily="18" charset="0"/>
              </a:rPr>
              <a:t>= 0,9 – 1,0 </a:t>
            </a:r>
            <a:r>
              <a:rPr lang="es-ES_tradnl" dirty="0" err="1">
                <a:latin typeface="Tempus Sans ITC" panose="04020404030D07020202" pitchFamily="82" charset="0"/>
                <a:ea typeface="Times New Roman" panose="02020603050405020304" pitchFamily="18" charset="0"/>
              </a:rPr>
              <a:t>pu</a:t>
            </a:r>
            <a:r>
              <a:rPr lang="es-ES_tradnl" dirty="0">
                <a:latin typeface="Tempus Sans ITC" panose="04020404030D07020202" pitchFamily="82" charset="0"/>
                <a:ea typeface="Times New Roman" panose="02020603050405020304" pitchFamily="18" charset="0"/>
              </a:rPr>
              <a:t>   dan  Z</a:t>
            </a:r>
            <a:r>
              <a:rPr lang="es-ES_tradnl" baseline="-25000" dirty="0">
                <a:latin typeface="Tempus Sans ITC" panose="04020404030D07020202" pitchFamily="82" charset="0"/>
                <a:ea typeface="Times New Roman" panose="02020603050405020304" pitchFamily="18" charset="0"/>
              </a:rPr>
              <a:t>m2</a:t>
            </a:r>
            <a:r>
              <a:rPr lang="es-ES_tradnl" dirty="0">
                <a:latin typeface="Tempus Sans ITC" panose="04020404030D07020202" pitchFamily="82" charset="0"/>
                <a:ea typeface="Times New Roman" panose="02020603050405020304" pitchFamily="18" charset="0"/>
              </a:rPr>
              <a:t> = 0,15  </a:t>
            </a:r>
            <a:r>
              <a:rPr lang="es-ES_tradnl" dirty="0" err="1">
                <a:latin typeface="Tempus Sans ITC" panose="04020404030D07020202" pitchFamily="82" charset="0"/>
                <a:ea typeface="Times New Roman" panose="02020603050405020304" pitchFamily="18" charset="0"/>
              </a:rPr>
              <a:t>pu</a:t>
            </a:r>
            <a:endParaRPr lang="en-US" dirty="0">
              <a:latin typeface="Times New Roman" panose="02020603050405020304" pitchFamily="18" charset="0"/>
              <a:ea typeface="Times New Roman" panose="02020603050405020304" pitchFamily="18" charset="0"/>
            </a:endParaRPr>
          </a:p>
          <a:p>
            <a:pPr algn="just">
              <a:spcAft>
                <a:spcPts val="0"/>
              </a:spcAft>
            </a:pPr>
            <a:r>
              <a:rPr lang="es-ES_tradnl" dirty="0">
                <a:latin typeface="Tempus Sans ITC" panose="04020404030D07020202" pitchFamily="82"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p:txBody>
      </p:sp>
      <p:sp>
        <p:nvSpPr>
          <p:cNvPr id="10"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148" name="Picture 4" descr="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300" y="1213270"/>
            <a:ext cx="4102100" cy="465300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6"/>
          <p:cNvSpPr>
            <a:spLocks noChangeArrowheads="1"/>
          </p:cNvSpPr>
          <p:nvPr/>
        </p:nvSpPr>
        <p:spPr bwMode="auto">
          <a:xfrm>
            <a:off x="0" y="60116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en-US" sz="1100"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Gambar 9-2: Diagram sirkit ekivalen Motor Induksi</a:t>
            </a:r>
            <a:endParaRPr kumimoji="0" lang="en-US" altLang="en-US"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en-US" sz="1100"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a). Diagram ekivalen Motor Induksi; b). Penyederhanaan diagram ekivalen Motor Induksi</a:t>
            </a:r>
            <a:endParaRPr kumimoji="0" lang="sv-SE"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11"/>
          <p:cNvSpPr/>
          <p:nvPr/>
        </p:nvSpPr>
        <p:spPr>
          <a:xfrm>
            <a:off x="6096000" y="1480903"/>
            <a:ext cx="2438400" cy="4278094"/>
          </a:xfrm>
          <a:prstGeom prst="rect">
            <a:avLst/>
          </a:prstGeom>
        </p:spPr>
        <p:txBody>
          <a:bodyPr wrap="square">
            <a:spAutoFit/>
          </a:bodyPr>
          <a:lstStyle/>
          <a:p>
            <a:pPr algn="just">
              <a:spcAft>
                <a:spcPts val="0"/>
              </a:spcAft>
            </a:pPr>
            <a:r>
              <a:rPr lang="en-US" sz="1600" dirty="0">
                <a:latin typeface="Tempus Sans ITC" panose="04020404030D07020202" pitchFamily="82" charset="0"/>
                <a:ea typeface="Times New Roman" panose="02020603050405020304" pitchFamily="18" charset="0"/>
              </a:rPr>
              <a:t>Dari </a:t>
            </a:r>
            <a:r>
              <a:rPr lang="en-US" sz="1600" dirty="0" err="1">
                <a:latin typeface="Tempus Sans ITC" panose="04020404030D07020202" pitchFamily="82" charset="0"/>
                <a:ea typeface="Times New Roman" panose="02020603050405020304" pitchFamily="18" charset="0"/>
              </a:rPr>
              <a:t>kondisi</a:t>
            </a:r>
            <a:r>
              <a:rPr lang="en-US" sz="1600" dirty="0">
                <a:latin typeface="Tempus Sans ITC" panose="04020404030D07020202" pitchFamily="82" charset="0"/>
                <a:ea typeface="Times New Roman" panose="02020603050405020304" pitchFamily="18" charset="0"/>
              </a:rPr>
              <a:t> stalled </a:t>
            </a:r>
            <a:r>
              <a:rPr lang="en-US" sz="1600" dirty="0" err="1">
                <a:latin typeface="Tempus Sans ITC" panose="04020404030D07020202" pitchFamily="82" charset="0"/>
                <a:ea typeface="Times New Roman" panose="02020603050405020304" pitchFamily="18" charset="0"/>
              </a:rPr>
              <a:t>sampai</a:t>
            </a:r>
            <a:r>
              <a:rPr lang="en-US" sz="1600" dirty="0">
                <a:latin typeface="Tempus Sans ITC" panose="04020404030D07020202" pitchFamily="82" charset="0"/>
                <a:ea typeface="Times New Roman" panose="02020603050405020304" pitchFamily="18" charset="0"/>
              </a:rPr>
              <a:t> </a:t>
            </a:r>
            <a:r>
              <a:rPr lang="en-US" sz="1600" dirty="0" err="1">
                <a:latin typeface="Tempus Sans ITC" panose="04020404030D07020202" pitchFamily="82" charset="0"/>
                <a:ea typeface="Times New Roman" panose="02020603050405020304" pitchFamily="18" charset="0"/>
              </a:rPr>
              <a:t>berputar</a:t>
            </a:r>
            <a:r>
              <a:rPr lang="en-US" sz="1600" dirty="0">
                <a:latin typeface="Tempus Sans ITC" panose="04020404030D07020202" pitchFamily="82" charset="0"/>
                <a:ea typeface="Times New Roman" panose="02020603050405020304" pitchFamily="18" charset="0"/>
              </a:rPr>
              <a:t> </a:t>
            </a:r>
            <a:r>
              <a:rPr lang="en-US" sz="1600" dirty="0" err="1">
                <a:latin typeface="Tempus Sans ITC" panose="04020404030D07020202" pitchFamily="82" charset="0"/>
                <a:ea typeface="Times New Roman" panose="02020603050405020304" pitchFamily="18" charset="0"/>
              </a:rPr>
              <a:t>penuh</a:t>
            </a:r>
            <a:r>
              <a:rPr lang="en-US" sz="1600" dirty="0">
                <a:latin typeface="Tempus Sans ITC" panose="04020404030D07020202" pitchFamily="82" charset="0"/>
                <a:ea typeface="Times New Roman" panose="02020603050405020304" pitchFamily="18" charset="0"/>
              </a:rPr>
              <a:t> </a:t>
            </a:r>
            <a:r>
              <a:rPr lang="en-US" sz="1600" dirty="0" err="1">
                <a:latin typeface="Tempus Sans ITC" panose="04020404030D07020202" pitchFamily="82" charset="0"/>
                <a:ea typeface="Times New Roman" panose="02020603050405020304" pitchFamily="18" charset="0"/>
              </a:rPr>
              <a:t>impedansi</a:t>
            </a:r>
            <a:r>
              <a:rPr lang="en-US" sz="1600" dirty="0">
                <a:latin typeface="Tempus Sans ITC" panose="04020404030D07020202" pitchFamily="82" charset="0"/>
                <a:ea typeface="Times New Roman" panose="02020603050405020304" pitchFamily="18" charset="0"/>
              </a:rPr>
              <a:t> </a:t>
            </a:r>
            <a:r>
              <a:rPr lang="en-US" sz="1600" dirty="0" err="1">
                <a:latin typeface="Tempus Sans ITC" panose="04020404030D07020202" pitchFamily="82" charset="0"/>
                <a:ea typeface="Times New Roman" panose="02020603050405020304" pitchFamily="18" charset="0"/>
              </a:rPr>
              <a:t>urutan</a:t>
            </a:r>
            <a:r>
              <a:rPr lang="en-US" sz="1600" dirty="0">
                <a:latin typeface="Tempus Sans ITC" panose="04020404030D07020202" pitchFamily="82" charset="0"/>
                <a:ea typeface="Times New Roman" panose="02020603050405020304" pitchFamily="18" charset="0"/>
              </a:rPr>
              <a:t> </a:t>
            </a:r>
            <a:r>
              <a:rPr lang="en-US" sz="1600" dirty="0" err="1">
                <a:latin typeface="Tempus Sans ITC" panose="04020404030D07020202" pitchFamily="82" charset="0"/>
                <a:ea typeface="Times New Roman" panose="02020603050405020304" pitchFamily="18" charset="0"/>
              </a:rPr>
              <a:t>positif</a:t>
            </a:r>
            <a:r>
              <a:rPr lang="en-US" sz="1600" dirty="0">
                <a:latin typeface="Tempus Sans ITC" panose="04020404030D07020202" pitchFamily="82" charset="0"/>
                <a:ea typeface="Times New Roman" panose="02020603050405020304" pitchFamily="18" charset="0"/>
              </a:rPr>
              <a:t> </a:t>
            </a:r>
            <a:r>
              <a:rPr lang="en-US" sz="1600" dirty="0" err="1">
                <a:latin typeface="Tempus Sans ITC" panose="04020404030D07020202" pitchFamily="82" charset="0"/>
                <a:ea typeface="Times New Roman" panose="02020603050405020304" pitchFamily="18" charset="0"/>
              </a:rPr>
              <a:t>dari</a:t>
            </a:r>
            <a:r>
              <a:rPr lang="en-US" sz="1600" dirty="0">
                <a:latin typeface="Tempus Sans ITC" panose="04020404030D07020202" pitchFamily="82" charset="0"/>
                <a:ea typeface="Times New Roman" panose="02020603050405020304" pitchFamily="18" charset="0"/>
              </a:rPr>
              <a:t> motor </a:t>
            </a:r>
            <a:r>
              <a:rPr lang="en-US" sz="1600" dirty="0" err="1">
                <a:latin typeface="Tempus Sans ITC" panose="04020404030D07020202" pitchFamily="82" charset="0"/>
                <a:ea typeface="Times New Roman" panose="02020603050405020304" pitchFamily="18" charset="0"/>
              </a:rPr>
              <a:t>berubah</a:t>
            </a:r>
            <a:r>
              <a:rPr lang="en-US" sz="1600" dirty="0">
                <a:latin typeface="Tempus Sans ITC" panose="04020404030D07020202" pitchFamily="82" charset="0"/>
                <a:ea typeface="Times New Roman" panose="02020603050405020304" pitchFamily="18" charset="0"/>
              </a:rPr>
              <a:t> </a:t>
            </a:r>
            <a:r>
              <a:rPr lang="en-US" sz="1600" dirty="0" err="1">
                <a:latin typeface="Tempus Sans ITC" panose="04020404030D07020202" pitchFamily="82" charset="0"/>
                <a:ea typeface="Times New Roman" panose="02020603050405020304" pitchFamily="18" charset="0"/>
              </a:rPr>
              <a:t>dari</a:t>
            </a:r>
            <a:r>
              <a:rPr lang="en-US" sz="1600" dirty="0">
                <a:latin typeface="Tempus Sans ITC" panose="04020404030D07020202" pitchFamily="82" charset="0"/>
                <a:ea typeface="Times New Roman" panose="02020603050405020304" pitchFamily="18" charset="0"/>
              </a:rPr>
              <a:t> 0,15 </a:t>
            </a:r>
            <a:r>
              <a:rPr lang="en-US" sz="1600" dirty="0" err="1">
                <a:latin typeface="Tempus Sans ITC" panose="04020404030D07020202" pitchFamily="82" charset="0"/>
                <a:ea typeface="Times New Roman" panose="02020603050405020304" pitchFamily="18" charset="0"/>
              </a:rPr>
              <a:t>ke</a:t>
            </a:r>
            <a:r>
              <a:rPr lang="en-US" sz="1600" dirty="0">
                <a:latin typeface="Tempus Sans ITC" panose="04020404030D07020202" pitchFamily="82" charset="0"/>
                <a:ea typeface="Times New Roman" panose="02020603050405020304" pitchFamily="18" charset="0"/>
              </a:rPr>
              <a:t> 0,9 </a:t>
            </a:r>
            <a:r>
              <a:rPr lang="en-US" sz="1600" dirty="0" err="1">
                <a:latin typeface="Tempus Sans ITC" panose="04020404030D07020202" pitchFamily="82" charset="0"/>
                <a:ea typeface="Times New Roman" panose="02020603050405020304" pitchFamily="18" charset="0"/>
              </a:rPr>
              <a:t>atau</a:t>
            </a:r>
            <a:r>
              <a:rPr lang="en-US" sz="1600" dirty="0">
                <a:latin typeface="Tempus Sans ITC" panose="04020404030D07020202" pitchFamily="82" charset="0"/>
                <a:ea typeface="Times New Roman" panose="02020603050405020304" pitchFamily="18" charset="0"/>
              </a:rPr>
              <a:t> 1,0 </a:t>
            </a:r>
            <a:r>
              <a:rPr lang="en-US" sz="1600" dirty="0" err="1">
                <a:latin typeface="Tempus Sans ITC" panose="04020404030D07020202" pitchFamily="82" charset="0"/>
                <a:ea typeface="Times New Roman" panose="02020603050405020304" pitchFamily="18" charset="0"/>
              </a:rPr>
              <a:t>pu</a:t>
            </a:r>
            <a:r>
              <a:rPr lang="en-US" sz="1600" dirty="0">
                <a:latin typeface="Tempus Sans ITC" panose="04020404030D07020202" pitchFamily="82" charset="0"/>
                <a:ea typeface="Times New Roman" panose="02020603050405020304" pitchFamily="18" charset="0"/>
              </a:rPr>
              <a:t>, </a:t>
            </a:r>
            <a:r>
              <a:rPr lang="en-US" sz="1600" dirty="0" err="1">
                <a:latin typeface="Tempus Sans ITC" panose="04020404030D07020202" pitchFamily="82" charset="0"/>
                <a:ea typeface="Times New Roman" panose="02020603050405020304" pitchFamily="18" charset="0"/>
              </a:rPr>
              <a:t>sedangkan</a:t>
            </a:r>
            <a:r>
              <a:rPr lang="en-US" sz="1600" dirty="0">
                <a:latin typeface="Tempus Sans ITC" panose="04020404030D07020202" pitchFamily="82" charset="0"/>
                <a:ea typeface="Times New Roman" panose="02020603050405020304" pitchFamily="18" charset="0"/>
              </a:rPr>
              <a:t> </a:t>
            </a:r>
            <a:r>
              <a:rPr lang="en-US" sz="1600" dirty="0" err="1">
                <a:latin typeface="Tempus Sans ITC" panose="04020404030D07020202" pitchFamily="82" charset="0"/>
                <a:ea typeface="Times New Roman" panose="02020603050405020304" pitchFamily="18" charset="0"/>
              </a:rPr>
              <a:t>impedansi</a:t>
            </a:r>
            <a:r>
              <a:rPr lang="en-US" sz="1600" dirty="0">
                <a:latin typeface="Tempus Sans ITC" panose="04020404030D07020202" pitchFamily="82" charset="0"/>
                <a:ea typeface="Times New Roman" panose="02020603050405020304" pitchFamily="18" charset="0"/>
              </a:rPr>
              <a:t> </a:t>
            </a:r>
            <a:r>
              <a:rPr lang="en-US" sz="1600" dirty="0" err="1">
                <a:latin typeface="Tempus Sans ITC" panose="04020404030D07020202" pitchFamily="82" charset="0"/>
                <a:ea typeface="Times New Roman" panose="02020603050405020304" pitchFamily="18" charset="0"/>
              </a:rPr>
              <a:t>urutan</a:t>
            </a:r>
            <a:r>
              <a:rPr lang="en-US" sz="1600" dirty="0">
                <a:latin typeface="Tempus Sans ITC" panose="04020404030D07020202" pitchFamily="82" charset="0"/>
                <a:ea typeface="Times New Roman" panose="02020603050405020304" pitchFamily="18" charset="0"/>
              </a:rPr>
              <a:t> </a:t>
            </a:r>
            <a:r>
              <a:rPr lang="en-US" sz="1600" dirty="0" err="1">
                <a:latin typeface="Tempus Sans ITC" panose="04020404030D07020202" pitchFamily="82" charset="0"/>
                <a:ea typeface="Times New Roman" panose="02020603050405020304" pitchFamily="18" charset="0"/>
              </a:rPr>
              <a:t>negatif</a:t>
            </a:r>
            <a:r>
              <a:rPr lang="en-US" sz="1600" dirty="0">
                <a:latin typeface="Tempus Sans ITC" panose="04020404030D07020202" pitchFamily="82" charset="0"/>
                <a:ea typeface="Times New Roman" panose="02020603050405020304" pitchFamily="18" charset="0"/>
              </a:rPr>
              <a:t> </a:t>
            </a:r>
            <a:r>
              <a:rPr lang="en-US" sz="1600" dirty="0" err="1">
                <a:latin typeface="Tempus Sans ITC" panose="04020404030D07020202" pitchFamily="82" charset="0"/>
                <a:ea typeface="Times New Roman" panose="02020603050405020304" pitchFamily="18" charset="0"/>
              </a:rPr>
              <a:t>tidak</a:t>
            </a:r>
            <a:r>
              <a:rPr lang="en-US" sz="1600" dirty="0">
                <a:latin typeface="Tempus Sans ITC" panose="04020404030D07020202" pitchFamily="82" charset="0"/>
                <a:ea typeface="Times New Roman" panose="02020603050405020304" pitchFamily="18" charset="0"/>
              </a:rPr>
              <a:t> </a:t>
            </a:r>
            <a:r>
              <a:rPr lang="en-US" sz="1600" dirty="0" err="1">
                <a:latin typeface="Tempus Sans ITC" panose="04020404030D07020202" pitchFamily="82" charset="0"/>
                <a:ea typeface="Times New Roman" panose="02020603050405020304" pitchFamily="18" charset="0"/>
              </a:rPr>
              <a:t>mengalami</a:t>
            </a:r>
            <a:r>
              <a:rPr lang="en-US" sz="1600" dirty="0">
                <a:latin typeface="Tempus Sans ITC" panose="04020404030D07020202" pitchFamily="82" charset="0"/>
                <a:ea typeface="Times New Roman" panose="02020603050405020304" pitchFamily="18" charset="0"/>
              </a:rPr>
              <a:t> </a:t>
            </a:r>
            <a:r>
              <a:rPr lang="en-US" sz="1600" dirty="0" err="1">
                <a:latin typeface="Tempus Sans ITC" panose="04020404030D07020202" pitchFamily="82" charset="0"/>
                <a:ea typeface="Times New Roman" panose="02020603050405020304" pitchFamily="18" charset="0"/>
              </a:rPr>
              <a:t>perubahan</a:t>
            </a:r>
            <a:r>
              <a:rPr lang="en-US" sz="1600" dirty="0">
                <a:latin typeface="Tempus Sans ITC" panose="04020404030D07020202" pitchFamily="82" charset="0"/>
                <a:ea typeface="Times New Roman" panose="02020603050405020304" pitchFamily="18" charset="0"/>
              </a:rPr>
              <a:t> </a:t>
            </a:r>
            <a:r>
              <a:rPr lang="en-US" sz="1600" dirty="0" err="1">
                <a:latin typeface="Tempus Sans ITC" panose="04020404030D07020202" pitchFamily="82" charset="0"/>
                <a:ea typeface="Times New Roman" panose="02020603050405020304" pitchFamily="18" charset="0"/>
              </a:rPr>
              <a:t>atau</a:t>
            </a:r>
            <a:r>
              <a:rPr lang="en-US" sz="1600" dirty="0">
                <a:latin typeface="Tempus Sans ITC" panose="04020404030D07020202" pitchFamily="82" charset="0"/>
                <a:ea typeface="Times New Roman" panose="02020603050405020304" pitchFamily="18" charset="0"/>
              </a:rPr>
              <a:t> </a:t>
            </a:r>
            <a:r>
              <a:rPr lang="en-US" sz="1600" dirty="0" err="1">
                <a:latin typeface="Tempus Sans ITC" panose="04020404030D07020202" pitchFamily="82" charset="0"/>
                <a:ea typeface="Times New Roman" panose="02020603050405020304" pitchFamily="18" charset="0"/>
              </a:rPr>
              <a:t>tetap</a:t>
            </a:r>
            <a:r>
              <a:rPr lang="en-US" sz="1600" dirty="0">
                <a:latin typeface="Tempus Sans ITC" panose="04020404030D07020202" pitchFamily="82" charset="0"/>
                <a:ea typeface="Times New Roman" panose="02020603050405020304" pitchFamily="18" charset="0"/>
              </a:rPr>
              <a:t> </a:t>
            </a:r>
            <a:r>
              <a:rPr lang="en-US" sz="1600" dirty="0" err="1">
                <a:latin typeface="Tempus Sans ITC" panose="04020404030D07020202" pitchFamily="82" charset="0"/>
                <a:ea typeface="Times New Roman" panose="02020603050405020304" pitchFamily="18" charset="0"/>
              </a:rPr>
              <a:t>sama</a:t>
            </a:r>
            <a:r>
              <a:rPr lang="en-US" sz="1600" dirty="0">
                <a:latin typeface="Tempus Sans ITC" panose="04020404030D07020202" pitchFamily="82" charset="0"/>
                <a:ea typeface="Times New Roman" panose="02020603050405020304" pitchFamily="18" charset="0"/>
              </a:rPr>
              <a:t>, </a:t>
            </a:r>
            <a:r>
              <a:rPr lang="en-US" sz="1600" dirty="0" err="1">
                <a:latin typeface="Tempus Sans ITC" panose="04020404030D07020202" pitchFamily="82" charset="0"/>
                <a:ea typeface="Times New Roman" panose="02020603050405020304" pitchFamily="18" charset="0"/>
              </a:rPr>
              <a:t>yaitu</a:t>
            </a:r>
            <a:r>
              <a:rPr lang="en-US" sz="1600" dirty="0">
                <a:latin typeface="Tempus Sans ITC" panose="04020404030D07020202" pitchFamily="82" charset="0"/>
                <a:ea typeface="Times New Roman" panose="02020603050405020304" pitchFamily="18" charset="0"/>
              </a:rPr>
              <a:t> </a:t>
            </a:r>
            <a:r>
              <a:rPr lang="en-US" sz="1600" dirty="0" err="1">
                <a:latin typeface="Tempus Sans ITC" panose="04020404030D07020202" pitchFamily="82" charset="0"/>
                <a:ea typeface="Times New Roman" panose="02020603050405020304" pitchFamily="18" charset="0"/>
              </a:rPr>
              <a:t>sebesar</a:t>
            </a:r>
            <a:r>
              <a:rPr lang="en-US" sz="1600" dirty="0">
                <a:latin typeface="Tempus Sans ITC" panose="04020404030D07020202" pitchFamily="82" charset="0"/>
                <a:ea typeface="Times New Roman" panose="02020603050405020304" pitchFamily="18" charset="0"/>
              </a:rPr>
              <a:t> </a:t>
            </a:r>
            <a:r>
              <a:rPr lang="en-US" sz="1600" dirty="0">
                <a:latin typeface="Tempus Sans ITC" panose="04020404030D07020202" pitchFamily="82" charset="0"/>
                <a:ea typeface="Times New Roman" panose="02020603050405020304" pitchFamily="18" charset="0"/>
                <a:sym typeface="Symbol" panose="05050102010706020507" pitchFamily="18" charset="2"/>
              </a:rPr>
              <a:t></a:t>
            </a:r>
            <a:r>
              <a:rPr lang="en-US" sz="1600" dirty="0">
                <a:latin typeface="Tempus Sans ITC" panose="04020404030D07020202" pitchFamily="82" charset="0"/>
                <a:ea typeface="Times New Roman" panose="02020603050405020304" pitchFamily="18" charset="0"/>
              </a:rPr>
              <a:t> 0,15 </a:t>
            </a:r>
            <a:r>
              <a:rPr lang="en-US" sz="1600" dirty="0" err="1">
                <a:latin typeface="Tempus Sans ITC" panose="04020404030D07020202" pitchFamily="82" charset="0"/>
                <a:ea typeface="Times New Roman" panose="02020603050405020304" pitchFamily="18" charset="0"/>
              </a:rPr>
              <a:t>pu</a:t>
            </a:r>
            <a:r>
              <a:rPr lang="en-US" sz="1600" dirty="0">
                <a:latin typeface="Tempus Sans ITC" panose="04020404030D07020202" pitchFamily="82" charset="0"/>
                <a:ea typeface="Times New Roman" panose="02020603050405020304" pitchFamily="18" charset="0"/>
              </a:rPr>
              <a:t>. Parameter-parameter </a:t>
            </a:r>
            <a:r>
              <a:rPr lang="en-US" sz="1600" dirty="0" err="1">
                <a:latin typeface="Tempus Sans ITC" panose="04020404030D07020202" pitchFamily="82" charset="0"/>
                <a:ea typeface="Times New Roman" panose="02020603050405020304" pitchFamily="18" charset="0"/>
              </a:rPr>
              <a:t>ini</a:t>
            </a:r>
            <a:r>
              <a:rPr lang="en-US" sz="1600" dirty="0">
                <a:latin typeface="Tempus Sans ITC" panose="04020404030D07020202" pitchFamily="82" charset="0"/>
                <a:ea typeface="Times New Roman" panose="02020603050405020304" pitchFamily="18" charset="0"/>
              </a:rPr>
              <a:t> </a:t>
            </a:r>
            <a:r>
              <a:rPr lang="en-US" sz="1600" dirty="0" err="1">
                <a:latin typeface="Tempus Sans ITC" panose="04020404030D07020202" pitchFamily="82" charset="0"/>
                <a:ea typeface="Times New Roman" panose="02020603050405020304" pitchFamily="18" charset="0"/>
              </a:rPr>
              <a:t>berbeda</a:t>
            </a:r>
            <a:r>
              <a:rPr lang="en-US" sz="1600" dirty="0">
                <a:latin typeface="Tempus Sans ITC" panose="04020404030D07020202" pitchFamily="82" charset="0"/>
                <a:ea typeface="Times New Roman" panose="02020603050405020304" pitchFamily="18" charset="0"/>
              </a:rPr>
              <a:t> </a:t>
            </a:r>
            <a:r>
              <a:rPr lang="en-US" sz="1600" dirty="0" err="1">
                <a:latin typeface="Tempus Sans ITC" panose="04020404030D07020202" pitchFamily="82" charset="0"/>
                <a:ea typeface="Times New Roman" panose="02020603050405020304" pitchFamily="18" charset="0"/>
              </a:rPr>
              <a:t>untuk</a:t>
            </a:r>
            <a:r>
              <a:rPr lang="en-US" sz="1600" dirty="0">
                <a:latin typeface="Tempus Sans ITC" panose="04020404030D07020202" pitchFamily="82" charset="0"/>
                <a:ea typeface="Times New Roman" panose="02020603050405020304" pitchFamily="18" charset="0"/>
              </a:rPr>
              <a:t> </a:t>
            </a:r>
            <a:r>
              <a:rPr lang="en-US" sz="1600" dirty="0" err="1">
                <a:latin typeface="Tempus Sans ITC" panose="04020404030D07020202" pitchFamily="82" charset="0"/>
                <a:ea typeface="Times New Roman" panose="02020603050405020304" pitchFamily="18" charset="0"/>
              </a:rPr>
              <a:t>setiap</a:t>
            </a:r>
            <a:r>
              <a:rPr lang="en-US" sz="1600" dirty="0">
                <a:latin typeface="Tempus Sans ITC" panose="04020404030D07020202" pitchFamily="82" charset="0"/>
                <a:ea typeface="Times New Roman" panose="02020603050405020304" pitchFamily="18" charset="0"/>
              </a:rPr>
              <a:t> motor, </a:t>
            </a:r>
            <a:r>
              <a:rPr lang="en-US" sz="1600" dirty="0" err="1">
                <a:latin typeface="Tempus Sans ITC" panose="04020404030D07020202" pitchFamily="82" charset="0"/>
                <a:ea typeface="Times New Roman" panose="02020603050405020304" pitchFamily="18" charset="0"/>
              </a:rPr>
              <a:t>sesuai</a:t>
            </a:r>
            <a:r>
              <a:rPr lang="en-US" sz="1600" dirty="0">
                <a:latin typeface="Tempus Sans ITC" panose="04020404030D07020202" pitchFamily="82" charset="0"/>
                <a:ea typeface="Times New Roman" panose="02020603050405020304" pitchFamily="18" charset="0"/>
              </a:rPr>
              <a:t> </a:t>
            </a:r>
            <a:r>
              <a:rPr lang="en-US" sz="1600" dirty="0" err="1">
                <a:latin typeface="Tempus Sans ITC" panose="04020404030D07020202" pitchFamily="82" charset="0"/>
                <a:ea typeface="Times New Roman" panose="02020603050405020304" pitchFamily="18" charset="0"/>
              </a:rPr>
              <a:t>dengan</a:t>
            </a:r>
            <a:r>
              <a:rPr lang="en-US" sz="1600" dirty="0">
                <a:latin typeface="Tempus Sans ITC" panose="04020404030D07020202" pitchFamily="82" charset="0"/>
                <a:ea typeface="Times New Roman" panose="02020603050405020304" pitchFamily="18" charset="0"/>
              </a:rPr>
              <a:t> </a:t>
            </a:r>
            <a:r>
              <a:rPr lang="en-US" sz="1600" dirty="0" err="1">
                <a:latin typeface="Tempus Sans ITC" panose="04020404030D07020202" pitchFamily="82" charset="0"/>
                <a:ea typeface="Times New Roman" panose="02020603050405020304" pitchFamily="18" charset="0"/>
              </a:rPr>
              <a:t>tipe</a:t>
            </a:r>
            <a:r>
              <a:rPr lang="en-US" sz="1600" dirty="0">
                <a:latin typeface="Tempus Sans ITC" panose="04020404030D07020202" pitchFamily="82" charset="0"/>
                <a:ea typeface="Times New Roman" panose="02020603050405020304" pitchFamily="18" charset="0"/>
              </a:rPr>
              <a:t> </a:t>
            </a:r>
            <a:r>
              <a:rPr lang="en-US" sz="1600" dirty="0" err="1">
                <a:latin typeface="Tempus Sans ITC" panose="04020404030D07020202" pitchFamily="82" charset="0"/>
                <a:ea typeface="Times New Roman" panose="02020603050405020304" pitchFamily="18" charset="0"/>
              </a:rPr>
              <a:t>dan</a:t>
            </a:r>
            <a:r>
              <a:rPr lang="en-US" sz="1600" dirty="0">
                <a:latin typeface="Tempus Sans ITC" panose="04020404030D07020202" pitchFamily="82" charset="0"/>
                <a:ea typeface="Times New Roman" panose="02020603050405020304" pitchFamily="18" charset="0"/>
              </a:rPr>
              <a:t> </a:t>
            </a:r>
            <a:r>
              <a:rPr lang="en-US" sz="1600" dirty="0" err="1">
                <a:latin typeface="Tempus Sans ITC" panose="04020404030D07020202" pitchFamily="82" charset="0"/>
                <a:ea typeface="Times New Roman" panose="02020603050405020304" pitchFamily="18" charset="0"/>
              </a:rPr>
              <a:t>ukuran</a:t>
            </a:r>
            <a:r>
              <a:rPr lang="en-US" sz="1600" dirty="0">
                <a:latin typeface="Tempus Sans ITC" panose="04020404030D07020202" pitchFamily="82" charset="0"/>
                <a:ea typeface="Times New Roman" panose="02020603050405020304" pitchFamily="18" charset="0"/>
              </a:rPr>
              <a:t> motor, </a:t>
            </a:r>
            <a:r>
              <a:rPr lang="en-US" sz="1600" dirty="0" err="1">
                <a:latin typeface="Tempus Sans ITC" panose="04020404030D07020202" pitchFamily="82" charset="0"/>
                <a:ea typeface="Times New Roman" panose="02020603050405020304" pitchFamily="18" charset="0"/>
              </a:rPr>
              <a:t>tetapi</a:t>
            </a:r>
            <a:r>
              <a:rPr lang="en-US" sz="1600" dirty="0">
                <a:latin typeface="Tempus Sans ITC" panose="04020404030D07020202" pitchFamily="82" charset="0"/>
                <a:ea typeface="Times New Roman" panose="02020603050405020304" pitchFamily="18" charset="0"/>
              </a:rPr>
              <a:t> </a:t>
            </a:r>
            <a:r>
              <a:rPr lang="en-US" sz="1600" dirty="0" err="1">
                <a:latin typeface="Tempus Sans ITC" panose="04020404030D07020202" pitchFamily="82" charset="0"/>
                <a:ea typeface="Times New Roman" panose="02020603050405020304" pitchFamily="18" charset="0"/>
              </a:rPr>
              <a:t>tipikal</a:t>
            </a:r>
            <a:r>
              <a:rPr lang="en-US" sz="1600" dirty="0">
                <a:latin typeface="Tempus Sans ITC" panose="04020404030D07020202" pitchFamily="82" charset="0"/>
                <a:ea typeface="Times New Roman" panose="02020603050405020304" pitchFamily="18" charset="0"/>
              </a:rPr>
              <a:t> </a:t>
            </a:r>
            <a:r>
              <a:rPr lang="en-US" sz="1600" dirty="0" err="1">
                <a:latin typeface="Tempus Sans ITC" panose="04020404030D07020202" pitchFamily="82" charset="0"/>
                <a:ea typeface="Times New Roman" panose="02020603050405020304" pitchFamily="18" charset="0"/>
              </a:rPr>
              <a:t>harga</a:t>
            </a:r>
            <a:r>
              <a:rPr lang="en-US" sz="1600" dirty="0">
                <a:latin typeface="Tempus Sans ITC" panose="04020404030D07020202" pitchFamily="82" charset="0"/>
                <a:ea typeface="Times New Roman" panose="02020603050405020304" pitchFamily="18" charset="0"/>
              </a:rPr>
              <a:t> </a:t>
            </a:r>
            <a:r>
              <a:rPr lang="en-US" sz="1600" dirty="0" err="1">
                <a:latin typeface="Tempus Sans ITC" panose="04020404030D07020202" pitchFamily="82" charset="0"/>
                <a:ea typeface="Times New Roman" panose="02020603050405020304" pitchFamily="18" charset="0"/>
              </a:rPr>
              <a:t>ini</a:t>
            </a:r>
            <a:r>
              <a:rPr lang="en-US" sz="1600" dirty="0">
                <a:latin typeface="Tempus Sans ITC" panose="04020404030D07020202" pitchFamily="82" charset="0"/>
                <a:ea typeface="Times New Roman" panose="02020603050405020304" pitchFamily="18" charset="0"/>
              </a:rPr>
              <a:t> </a:t>
            </a:r>
            <a:r>
              <a:rPr lang="en-US" sz="1600" dirty="0" err="1">
                <a:latin typeface="Tempus Sans ITC" panose="04020404030D07020202" pitchFamily="82" charset="0"/>
                <a:ea typeface="Times New Roman" panose="02020603050405020304" pitchFamily="18" charset="0"/>
              </a:rPr>
              <a:t>dapat</a:t>
            </a:r>
            <a:r>
              <a:rPr lang="en-US" sz="1600" dirty="0">
                <a:latin typeface="Tempus Sans ITC" panose="04020404030D07020202" pitchFamily="82" charset="0"/>
                <a:ea typeface="Times New Roman" panose="02020603050405020304" pitchFamily="18" charset="0"/>
              </a:rPr>
              <a:t> </a:t>
            </a:r>
            <a:r>
              <a:rPr lang="en-US" sz="1600" dirty="0" err="1">
                <a:latin typeface="Tempus Sans ITC" panose="04020404030D07020202" pitchFamily="82" charset="0"/>
                <a:ea typeface="Times New Roman" panose="02020603050405020304" pitchFamily="18" charset="0"/>
              </a:rPr>
              <a:t>digunakan</a:t>
            </a:r>
            <a:r>
              <a:rPr lang="en-US" sz="1600" dirty="0">
                <a:latin typeface="Tempus Sans ITC" panose="04020404030D07020202" pitchFamily="82" charset="0"/>
                <a:ea typeface="Times New Roman" panose="02020603050405020304" pitchFamily="18" charset="0"/>
              </a:rPr>
              <a:t> </a:t>
            </a:r>
            <a:r>
              <a:rPr lang="en-US" sz="1600" dirty="0" err="1">
                <a:latin typeface="Tempus Sans ITC" panose="04020404030D07020202" pitchFamily="82" charset="0"/>
                <a:ea typeface="Times New Roman" panose="02020603050405020304" pitchFamily="18" charset="0"/>
              </a:rPr>
              <a:t>apabila</a:t>
            </a:r>
            <a:r>
              <a:rPr lang="en-US" sz="1600" dirty="0">
                <a:latin typeface="Tempus Sans ITC" panose="04020404030D07020202" pitchFamily="82" charset="0"/>
                <a:ea typeface="Times New Roman" panose="02020603050405020304" pitchFamily="18" charset="0"/>
              </a:rPr>
              <a:t> data motor </a:t>
            </a:r>
            <a:r>
              <a:rPr lang="en-US" sz="1600" dirty="0" err="1">
                <a:latin typeface="Tempus Sans ITC" panose="04020404030D07020202" pitchFamily="82" charset="0"/>
                <a:ea typeface="Times New Roman" panose="02020603050405020304" pitchFamily="18" charset="0"/>
              </a:rPr>
              <a:t>sesungguhnya</a:t>
            </a:r>
            <a:r>
              <a:rPr lang="en-US" sz="1600" dirty="0">
                <a:latin typeface="Tempus Sans ITC" panose="04020404030D07020202" pitchFamily="82" charset="0"/>
                <a:ea typeface="Times New Roman" panose="02020603050405020304" pitchFamily="18" charset="0"/>
              </a:rPr>
              <a:t> </a:t>
            </a:r>
            <a:r>
              <a:rPr lang="en-US" sz="1600" dirty="0" err="1">
                <a:latin typeface="Tempus Sans ITC" panose="04020404030D07020202" pitchFamily="82" charset="0"/>
                <a:ea typeface="Times New Roman" panose="02020603050405020304" pitchFamily="18" charset="0"/>
              </a:rPr>
              <a:t>tidak</a:t>
            </a:r>
            <a:r>
              <a:rPr lang="en-US" sz="1600" dirty="0">
                <a:latin typeface="Tempus Sans ITC" panose="04020404030D07020202" pitchFamily="82" charset="0"/>
                <a:ea typeface="Times New Roman" panose="02020603050405020304" pitchFamily="18" charset="0"/>
              </a:rPr>
              <a:t> </a:t>
            </a:r>
            <a:r>
              <a:rPr lang="en-US" sz="1600" dirty="0" err="1">
                <a:latin typeface="Tempus Sans ITC" panose="04020404030D07020202" pitchFamily="82" charset="0"/>
                <a:ea typeface="Times New Roman" panose="02020603050405020304" pitchFamily="18" charset="0"/>
              </a:rPr>
              <a:t>tersedia</a:t>
            </a:r>
            <a:r>
              <a:rPr lang="en-US" sz="1600" dirty="0">
                <a:latin typeface="Tempus Sans ITC" panose="04020404030D07020202" pitchFamily="82"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03318756"/>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271</a:t>
            </a:fld>
            <a:endParaRPr lang="en-US" altLang="id-ID"/>
          </a:p>
        </p:txBody>
      </p:sp>
      <p:sp>
        <p:nvSpPr>
          <p:cNvPr id="2" name="Rectangle 1"/>
          <p:cNvSpPr/>
          <p:nvPr/>
        </p:nvSpPr>
        <p:spPr>
          <a:xfrm>
            <a:off x="304800" y="304800"/>
            <a:ext cx="5257800" cy="400110"/>
          </a:xfrm>
          <a:prstGeom prst="rect">
            <a:avLst/>
          </a:prstGeom>
        </p:spPr>
        <p:txBody>
          <a:bodyPr wrap="square">
            <a:spAutoFit/>
          </a:bodyPr>
          <a:lstStyle/>
          <a:p>
            <a:pPr>
              <a:spcAft>
                <a:spcPts val="0"/>
              </a:spcAft>
            </a:pPr>
            <a:r>
              <a:rPr lang="en-US" b="1" cap="all" dirty="0">
                <a:latin typeface="Tempus Sans ITC" panose="04020404030D07020202" pitchFamily="82" charset="0"/>
                <a:ea typeface="Times New Roman" panose="02020603050405020304" pitchFamily="18" charset="0"/>
              </a:rPr>
              <a:t>9. 5  PROTEKSI MOTOR SECARA UMUM</a:t>
            </a:r>
            <a:endParaRPr lang="en-US"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424314" y="838200"/>
            <a:ext cx="8382000" cy="2554545"/>
          </a:xfrm>
          <a:prstGeom prst="rect">
            <a:avLst/>
          </a:prstGeom>
        </p:spPr>
        <p:txBody>
          <a:bodyPr wrap="square">
            <a:spAutoFit/>
          </a:bodyPr>
          <a:lstStyle/>
          <a:p>
            <a:pPr algn="just">
              <a:spcAft>
                <a:spcPts val="0"/>
              </a:spcAft>
            </a:pPr>
            <a:r>
              <a:rPr lang="en-US" dirty="0" err="1">
                <a:latin typeface="Tempus Sans ITC" panose="04020404030D07020202" pitchFamily="82" charset="0"/>
                <a:ea typeface="Times New Roman" panose="02020603050405020304" pitchFamily="18" charset="0"/>
              </a:rPr>
              <a:t>Proteksi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sebuah</a:t>
            </a:r>
            <a:r>
              <a:rPr lang="en-US" dirty="0">
                <a:latin typeface="Tempus Sans ITC" panose="04020404030D07020202" pitchFamily="82" charset="0"/>
                <a:ea typeface="Times New Roman" panose="02020603050405020304" pitchFamily="18" charset="0"/>
              </a:rPr>
              <a:t> motor </a:t>
            </a:r>
            <a:r>
              <a:rPr lang="en-US" dirty="0" err="1">
                <a:latin typeface="Tempus Sans ITC" panose="04020404030D07020202" pitchFamily="82" charset="0"/>
                <a:ea typeface="Times New Roman" panose="02020603050405020304" pitchFamily="18" charset="0"/>
              </a:rPr>
              <a:t>dapat</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terdiri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dari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berbagai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tipe</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bentuk</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desain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dengan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berbagai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kombinasi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maupun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dalam</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bentuk</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paket</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Masing-masing</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memiliki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fiture</a:t>
            </a:r>
            <a:r>
              <a:rPr lang="en-US" dirty="0">
                <a:latin typeface="Tempus Sans ITC" panose="04020404030D07020202" pitchFamily="82" charset="0"/>
                <a:ea typeface="Times New Roman" panose="02020603050405020304" pitchFamily="18" charset="0"/>
              </a:rPr>
              <a:t> yang </a:t>
            </a:r>
            <a:r>
              <a:rPr lang="en-US" dirty="0" err="1">
                <a:latin typeface="Tempus Sans ITC" panose="04020404030D07020202" pitchFamily="82" charset="0"/>
                <a:ea typeface="Times New Roman" panose="02020603050405020304" pitchFamily="18" charset="0"/>
              </a:rPr>
              <a:t>berbeda</a:t>
            </a:r>
            <a:r>
              <a:rPr lang="en-US" dirty="0">
                <a:latin typeface="Tempus Sans ITC" panose="04020404030D07020202" pitchFamily="82" charset="0"/>
                <a:ea typeface="Times New Roman" panose="02020603050405020304" pitchFamily="18" charset="0"/>
              </a:rPr>
              <a:t> yang </a:t>
            </a:r>
            <a:r>
              <a:rPr lang="en-US" dirty="0" err="1">
                <a:latin typeface="Tempus Sans ITC" panose="04020404030D07020202" pitchFamily="82" charset="0"/>
                <a:ea typeface="Times New Roman" panose="02020603050405020304" pitchFamily="18" charset="0"/>
              </a:rPr>
              <a:t>tidak</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dibicarakan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dalam</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buku</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ini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Tujuan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dasar</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utama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dari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suatu</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sistem</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proteksi</a:t>
            </a:r>
            <a:r>
              <a:rPr lang="en-US" dirty="0">
                <a:latin typeface="Tempus Sans ITC" panose="04020404030D07020202" pitchFamily="82" charset="0"/>
                <a:ea typeface="Times New Roman" panose="02020603050405020304" pitchFamily="18" charset="0"/>
              </a:rPr>
              <a:t> motor </a:t>
            </a:r>
            <a:r>
              <a:rPr lang="en-US" dirty="0" err="1">
                <a:latin typeface="Tempus Sans ITC" panose="04020404030D07020202" pitchFamily="82" charset="0"/>
                <a:ea typeface="Times New Roman" panose="02020603050405020304" pitchFamily="18" charset="0"/>
              </a:rPr>
              <a:t>adalah</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untuk</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menjaga</a:t>
            </a:r>
            <a:r>
              <a:rPr lang="en-US" dirty="0">
                <a:latin typeface="Tempus Sans ITC" panose="04020404030D07020202" pitchFamily="82" charset="0"/>
                <a:ea typeface="Times New Roman" panose="02020603050405020304" pitchFamily="18" charset="0"/>
              </a:rPr>
              <a:t> motor agar </a:t>
            </a:r>
            <a:r>
              <a:rPr lang="en-US" dirty="0" err="1">
                <a:latin typeface="Tempus Sans ITC" panose="04020404030D07020202" pitchFamily="82" charset="0"/>
                <a:ea typeface="Times New Roman" panose="02020603050405020304" pitchFamily="18" charset="0"/>
              </a:rPr>
              <a:t>mampu</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beroperasi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diatas</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kondisi</a:t>
            </a:r>
            <a:r>
              <a:rPr lang="en-US" dirty="0">
                <a:latin typeface="Tempus Sans ITC" panose="04020404030D07020202" pitchFamily="82" charset="0"/>
                <a:ea typeface="Times New Roman" panose="02020603050405020304" pitchFamily="18" charset="0"/>
              </a:rPr>
              <a:t> normal </a:t>
            </a:r>
            <a:r>
              <a:rPr lang="en-US" dirty="0" err="1">
                <a:latin typeface="Tempus Sans ITC" panose="04020404030D07020202" pitchFamily="82" charset="0"/>
                <a:ea typeface="Times New Roman" panose="02020603050405020304" pitchFamily="18" charset="0"/>
              </a:rPr>
              <a:t>tetapi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tidak</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melebihi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batasan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mekanis</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termis</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pada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waktu</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beban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lebih</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pada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waktu</a:t>
            </a:r>
            <a:r>
              <a:rPr lang="en-US" dirty="0">
                <a:latin typeface="Tempus Sans ITC" panose="04020404030D07020202" pitchFamily="82" charset="0"/>
                <a:ea typeface="Times New Roman" panose="02020603050405020304" pitchFamily="18" charset="0"/>
              </a:rPr>
              <a:t> motor </a:t>
            </a:r>
            <a:r>
              <a:rPr lang="en-US" dirty="0" err="1">
                <a:latin typeface="Tempus Sans ITC" panose="04020404030D07020202" pitchFamily="82" charset="0"/>
                <a:ea typeface="Times New Roman" panose="02020603050405020304" pitchFamily="18" charset="0"/>
              </a:rPr>
              <a:t>beroperasi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tidak</a:t>
            </a:r>
            <a:r>
              <a:rPr lang="en-US" dirty="0">
                <a:latin typeface="Tempus Sans ITC" panose="04020404030D07020202" pitchFamily="82" charset="0"/>
                <a:ea typeface="Times New Roman" panose="02020603050405020304" pitchFamily="18" charset="0"/>
              </a:rPr>
              <a:t> normal </a:t>
            </a:r>
            <a:r>
              <a:rPr lang="en-US" dirty="0" err="1">
                <a:latin typeface="Tempus Sans ITC" panose="04020404030D07020202" pitchFamily="82" charset="0"/>
                <a:ea typeface="Times New Roman" panose="02020603050405020304" pitchFamily="18" charset="0"/>
              </a:rPr>
              <a:t>serta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memiliki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sensitivitas</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pada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saat</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gangguan</a:t>
            </a:r>
            <a:r>
              <a:rPr lang="en-US" dirty="0">
                <a:latin typeface="Tempus Sans ITC" panose="04020404030D07020202" pitchFamily="82" charset="0"/>
                <a:ea typeface="Times New Roman" panose="02020603050405020304" pitchFamily="18" charset="0"/>
              </a:rPr>
              <a:t>. Hal </a:t>
            </a:r>
            <a:r>
              <a:rPr lang="en-US" dirty="0" err="1">
                <a:latin typeface="Tempus Sans ITC" panose="04020404030D07020202" pitchFamily="82" charset="0"/>
                <a:ea typeface="Times New Roman" panose="02020603050405020304" pitchFamily="18" charset="0"/>
              </a:rPr>
              <a:t>ini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dapat</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dicapai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dengan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cara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berikut</a:t>
            </a:r>
            <a:r>
              <a:rPr lang="en-US" dirty="0">
                <a:latin typeface="Tempus Sans ITC" panose="04020404030D07020202" pitchFamily="82"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287154" y="3576641"/>
            <a:ext cx="4121641" cy="400110"/>
          </a:xfrm>
          <a:prstGeom prst="rect">
            <a:avLst/>
          </a:prstGeom>
        </p:spPr>
        <p:txBody>
          <a:bodyPr wrap="none">
            <a:spAutoFit/>
          </a:bodyPr>
          <a:lstStyle/>
          <a:p>
            <a:pPr>
              <a:spcAft>
                <a:spcPts val="0"/>
              </a:spcAft>
            </a:pPr>
            <a:r>
              <a:rPr lang="en-US" b="1" cap="all" dirty="0">
                <a:latin typeface="Tempus Sans ITC" panose="04020404030D07020202" pitchFamily="82" charset="0"/>
                <a:ea typeface="Times New Roman" panose="02020603050405020304" pitchFamily="18" charset="0"/>
              </a:rPr>
              <a:t>9. 6  PROTEKSI GANGGUAN FASA</a:t>
            </a:r>
            <a:endParaRPr lang="en-US" b="1" cap="all"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466023" y="3976751"/>
            <a:ext cx="8153400" cy="2246769"/>
          </a:xfrm>
          <a:prstGeom prst="rect">
            <a:avLst/>
          </a:prstGeom>
        </p:spPr>
        <p:txBody>
          <a:bodyPr wrap="square">
            <a:spAutoFit/>
          </a:bodyPr>
          <a:lstStyle/>
          <a:p>
            <a:pPr algn="just">
              <a:spcAft>
                <a:spcPts val="600"/>
              </a:spcAft>
            </a:pP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lebih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tanpa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seketika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dapat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dipergunakan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proteksi</a:t>
            </a:r>
            <a:r>
              <a:rPr lang="en-US" dirty="0" smtClean="0">
                <a:latin typeface="Tempus Sans ITC" panose="04020404030D07020202" pitchFamily="82" charset="0"/>
                <a:ea typeface="Times New Roman" panose="02020603050405020304" pitchFamily="18" charset="0"/>
              </a:rPr>
              <a:t> motor </a:t>
            </a:r>
            <a:r>
              <a:rPr lang="en-US" dirty="0" err="1" smtClean="0">
                <a:latin typeface="Tempus Sans ITC" panose="04020404030D07020202" pitchFamily="82" charset="0"/>
                <a:ea typeface="Times New Roman" panose="02020603050405020304" pitchFamily="18" charset="0"/>
              </a:rPr>
              <a:t>induksi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terjadi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umumnya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menghasilkan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lebih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besar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dari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pengasutan</a:t>
            </a:r>
            <a:r>
              <a:rPr lang="en-US" dirty="0" smtClean="0">
                <a:latin typeface="Tempus Sans ITC" panose="04020404030D07020202" pitchFamily="82" charset="0"/>
                <a:ea typeface="Times New Roman" panose="02020603050405020304" pitchFamily="18" charset="0"/>
              </a:rPr>
              <a:t> motor rotor </a:t>
            </a:r>
            <a:r>
              <a:rPr lang="en-US" dirty="0" err="1" smtClean="0">
                <a:latin typeface="Tempus Sans ITC" panose="04020404030D07020202" pitchFamily="82" charset="0"/>
                <a:ea typeface="Times New Roman" panose="02020603050405020304" pitchFamily="18" charset="0"/>
              </a:rPr>
              <a:t>terkunci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kecuali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antar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belitan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dapat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mengalir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diantara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belitan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namun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sayangnya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hanya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sedikit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bukti</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dapat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dirasakan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terminal rotor </a:t>
            </a:r>
            <a:r>
              <a:rPr lang="en-US" dirty="0" err="1" smtClean="0">
                <a:latin typeface="Tempus Sans ITC" panose="04020404030D07020202" pitchFamily="82" charset="0"/>
                <a:ea typeface="Times New Roman" panose="02020603050405020304" pitchFamily="18" charset="0"/>
              </a:rPr>
              <a:t>sampai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tersebut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berubah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menjadi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antar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fasa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atau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atara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fasa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tanah</a:t>
            </a:r>
            <a:r>
              <a:rPr lang="en-US" dirty="0" smtClean="0">
                <a:latin typeface="Tempus Sans ITC" panose="04020404030D07020202" pitchFamily="82" charset="0"/>
                <a:ea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53516675"/>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272</a:t>
            </a:fld>
            <a:endParaRPr lang="en-US" altLang="id-ID"/>
          </a:p>
        </p:txBody>
      </p:sp>
      <p:sp>
        <p:nvSpPr>
          <p:cNvPr id="7" name="Rectangle 6"/>
          <p:cNvSpPr/>
          <p:nvPr/>
        </p:nvSpPr>
        <p:spPr>
          <a:xfrm>
            <a:off x="483669" y="304800"/>
            <a:ext cx="8382000" cy="1015663"/>
          </a:xfrm>
          <a:prstGeom prst="rect">
            <a:avLst/>
          </a:prstGeom>
        </p:spPr>
        <p:txBody>
          <a:bodyPr wrap="square">
            <a:spAutoFit/>
          </a:bodyPr>
          <a:lstStyle/>
          <a:p>
            <a:r>
              <a:rPr lang="en-US" dirty="0">
                <a:latin typeface="Tempus Sans ITC" panose="04020404030D07020202" pitchFamily="82" charset="0"/>
                <a:ea typeface="Times New Roman" panose="02020603050405020304" pitchFamily="18" charset="0"/>
                <a:cs typeface="Times New Roman" panose="02020603050405020304" pitchFamily="18" charset="0"/>
              </a:rPr>
              <a:t>Motor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merupakan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peralatan</a:t>
            </a:r>
            <a:r>
              <a:rPr lang="en-US" dirty="0">
                <a:latin typeface="Tempus Sans ITC" panose="04020404030D07020202" pitchFamily="82" charset="0"/>
                <a:ea typeface="Times New Roman" panose="02020603050405020304" pitchFamily="18" charset="0"/>
                <a:cs typeface="Times New Roman" panose="02020603050405020304" pitchFamily="18" charset="0"/>
              </a:rPr>
              <a:t> yang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terhubung</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bagian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akhir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dari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suatu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sistem</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tenaga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elektrik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oleh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karena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itu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n-US" dirty="0">
                <a:latin typeface="Tempus Sans ITC" panose="04020404030D07020202" pitchFamily="82" charset="0"/>
                <a:ea typeface="Times New Roman" panose="02020603050405020304" pitchFamily="18" charset="0"/>
                <a:cs typeface="Times New Roman" panose="02020603050405020304" pitchFamily="18" charset="0"/>
              </a:rPr>
              <a:t> instantaneous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dapat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digunakan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tidak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ada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masalah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dalam</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hal</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koordinasi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endParaRPr lang="en-US" dirty="0"/>
          </a:p>
        </p:txBody>
      </p:sp>
      <p:sp>
        <p:nvSpPr>
          <p:cNvPr id="8" name="Rectangle 6"/>
          <p:cNvSpPr>
            <a:spLocks noChangeArrowheads="1"/>
          </p:cNvSpPr>
          <p:nvPr/>
        </p:nvSpPr>
        <p:spPr bwMode="auto">
          <a:xfrm>
            <a:off x="483668" y="1380240"/>
            <a:ext cx="85079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Konstribusi motor induksi sebagai sumber gangguan pada sistem relatif kecil (1/</a:t>
            </a:r>
            <a:endParaRPr kumimoji="0" lang="sv-SE" altLang="en-US" sz="32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9" name="Object 8"/>
          <p:cNvGraphicFramePr>
            <a:graphicFrameLocks noChangeAspect="1"/>
          </p:cNvGraphicFramePr>
          <p:nvPr>
            <p:extLst/>
          </p:nvPr>
        </p:nvGraphicFramePr>
        <p:xfrm>
          <a:off x="950428" y="1673003"/>
          <a:ext cx="344972" cy="384397"/>
        </p:xfrm>
        <a:graphic>
          <a:graphicData uri="http://schemas.openxmlformats.org/presentationml/2006/ole">
            <mc:AlternateContent xmlns:mc="http://schemas.openxmlformats.org/markup-compatibility/2006">
              <mc:Choice xmlns:v="urn:schemas-microsoft-com:vml" Requires="v">
                <p:oleObj spid="_x0000_s60420" name="Equation" r:id="rId3" imgW="215713" imgH="241091" progId="Equation.3">
                  <p:embed/>
                </p:oleObj>
              </mc:Choice>
              <mc:Fallback>
                <p:oleObj name="Equation" r:id="rId3" imgW="215713" imgH="24109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428" y="1673003"/>
                        <a:ext cx="344972" cy="384397"/>
                      </a:xfrm>
                      <a:prstGeom prst="rect">
                        <a:avLst/>
                      </a:prstGeom>
                      <a:noFill/>
                    </p:spPr>
                  </p:pic>
                </p:oleObj>
              </mc:Fallback>
            </mc:AlternateContent>
          </a:graphicData>
        </a:graphic>
      </p:graphicFrame>
      <p:sp>
        <p:nvSpPr>
          <p:cNvPr id="10" name="Rectangle 7"/>
          <p:cNvSpPr>
            <a:spLocks noChangeArrowheads="1"/>
          </p:cNvSpPr>
          <p:nvPr/>
        </p:nvSpPr>
        <p:spPr bwMode="auto">
          <a:xfrm>
            <a:off x="1295400" y="1688301"/>
            <a:ext cx="67698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en-US" sz="1800"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 + offset) dan akan menghilang dengan cepat dalam beberapa siklus,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10"/>
          <p:cNvSpPr/>
          <p:nvPr/>
        </p:nvSpPr>
        <p:spPr>
          <a:xfrm>
            <a:off x="483668" y="2103146"/>
            <a:ext cx="3507692" cy="400110"/>
          </a:xfrm>
          <a:prstGeom prst="rect">
            <a:avLst/>
          </a:prstGeom>
        </p:spPr>
        <p:txBody>
          <a:bodyPr wrap="none">
            <a:spAutoFit/>
          </a:bodyPr>
          <a:lstStyle/>
          <a:p>
            <a:pPr lvl="0" eaLnBrk="0" hangingPunct="0"/>
            <a:r>
              <a:rPr lang="sv-SE" altLang="en-US" dirty="0">
                <a:latin typeface="Tempus Sans ITC" panose="04020404030D07020202" pitchFamily="82" charset="0"/>
                <a:ea typeface="Times New Roman" panose="02020603050405020304" pitchFamily="18" charset="0"/>
                <a:cs typeface="Times New Roman" panose="02020603050405020304" pitchFamily="18" charset="0"/>
              </a:rPr>
              <a:t>jadi tidak dibutuhkan rele arah</a:t>
            </a:r>
            <a:r>
              <a:rPr lang="sv-SE" altLang="en-US" sz="1400" dirty="0">
                <a:latin typeface="Tempus Sans ITC" panose="04020404030D07020202" pitchFamily="82" charset="0"/>
                <a:ea typeface="Times New Roman" panose="02020603050405020304" pitchFamily="18" charset="0"/>
                <a:cs typeface="Times New Roman" panose="02020603050405020304" pitchFamily="18" charset="0"/>
              </a:rPr>
              <a:t>.</a:t>
            </a:r>
            <a:r>
              <a:rPr lang="en-US" altLang="en-US" sz="700" dirty="0"/>
              <a:t> </a:t>
            </a:r>
            <a:endParaRPr lang="en-US" altLang="en-US" dirty="0">
              <a:latin typeface="Arial" panose="020B0604020202020204" pitchFamily="34" charset="0"/>
            </a:endParaRPr>
          </a:p>
        </p:txBody>
      </p:sp>
      <p:sp>
        <p:nvSpPr>
          <p:cNvPr id="12" name="Rectangle 11"/>
          <p:cNvSpPr/>
          <p:nvPr/>
        </p:nvSpPr>
        <p:spPr>
          <a:xfrm>
            <a:off x="508532" y="2539131"/>
            <a:ext cx="8178267" cy="1631216"/>
          </a:xfrm>
          <a:prstGeom prst="rect">
            <a:avLst/>
          </a:prstGeom>
        </p:spPr>
        <p:txBody>
          <a:bodyPr wrap="square">
            <a:spAutoFit/>
          </a:bodyPr>
          <a:lstStyle/>
          <a:p>
            <a:pPr algn="just">
              <a:spcAft>
                <a:spcPts val="0"/>
              </a:spcAft>
            </a:pPr>
            <a:r>
              <a:rPr lang="en-US" dirty="0" smtClean="0">
                <a:latin typeface="Tempus Sans ITC" panose="04020404030D07020202" pitchFamily="82" charset="0"/>
                <a:ea typeface="Times New Roman" panose="02020603050405020304" pitchFamily="18" charset="0"/>
              </a:rPr>
              <a:t>Ratio CT yang </a:t>
            </a:r>
            <a:r>
              <a:rPr lang="en-US" dirty="0" err="1" smtClean="0">
                <a:latin typeface="Tempus Sans ITC" panose="04020404030D07020202" pitchFamily="82" charset="0"/>
                <a:ea typeface="Times New Roman" panose="02020603050405020304" pitchFamily="18" charset="0"/>
              </a:rPr>
              <a:t>dipilih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sebagai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masukan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dipilih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sehingga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maksimum</a:t>
            </a:r>
            <a:r>
              <a:rPr lang="en-US" dirty="0" smtClean="0">
                <a:latin typeface="Tempus Sans ITC" panose="04020404030D07020202" pitchFamily="82" charset="0"/>
                <a:ea typeface="Times New Roman" panose="02020603050405020304" pitchFamily="18" charset="0"/>
              </a:rPr>
              <a:t> motor </a:t>
            </a:r>
            <a:r>
              <a:rPr lang="en-US" dirty="0" err="1" smtClean="0">
                <a:latin typeface="Tempus Sans ITC" panose="04020404030D07020202" pitchFamily="82" charset="0"/>
                <a:ea typeface="Times New Roman" panose="02020603050405020304" pitchFamily="18" charset="0"/>
              </a:rPr>
              <a:t>disisi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sekunder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berkisar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antara</a:t>
            </a:r>
            <a:r>
              <a:rPr lang="en-US" dirty="0" smtClean="0">
                <a:latin typeface="Tempus Sans ITC" panose="04020404030D07020202" pitchFamily="82" charset="0"/>
                <a:ea typeface="Times New Roman" panose="02020603050405020304" pitchFamily="18" charset="0"/>
              </a:rPr>
              <a:t> 4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5A.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fasa</a:t>
            </a:r>
            <a:r>
              <a:rPr lang="en-US" dirty="0" smtClean="0">
                <a:latin typeface="Tempus Sans ITC" panose="04020404030D07020202" pitchFamily="82" charset="0"/>
                <a:ea typeface="Times New Roman" panose="02020603050405020304" pitchFamily="18" charset="0"/>
              </a:rPr>
              <a:t> instantaneous </a:t>
            </a:r>
            <a:r>
              <a:rPr lang="en-US" dirty="0" err="1" smtClean="0">
                <a:latin typeface="Tempus Sans ITC" panose="04020404030D07020202" pitchFamily="82" charset="0"/>
                <a:ea typeface="Times New Roman" panose="02020603050405020304" pitchFamily="18" charset="0"/>
              </a:rPr>
              <a:t>harus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diset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diatas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unsimetri</a:t>
            </a:r>
            <a:r>
              <a:rPr lang="en-US" dirty="0" smtClean="0">
                <a:latin typeface="Tempus Sans ITC" panose="04020404030D07020202" pitchFamily="82" charset="0"/>
                <a:ea typeface="Times New Roman" panose="02020603050405020304" pitchFamily="18" charset="0"/>
              </a:rPr>
              <a:t> rotor </a:t>
            </a:r>
            <a:r>
              <a:rPr lang="en-US" dirty="0" err="1" smtClean="0">
                <a:latin typeface="Tempus Sans ITC" panose="04020404030D07020202" pitchFamily="82" charset="0"/>
                <a:ea typeface="Times New Roman" panose="02020603050405020304" pitchFamily="18" charset="0"/>
              </a:rPr>
              <a:t>terkunci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namun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masih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dibawah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rPr>
              <a:t> minimum. Hal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dapat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dilihat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dari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persamaan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dimana</a:t>
            </a:r>
            <a:r>
              <a:rPr lang="en-US" dirty="0" smtClean="0">
                <a:latin typeface="Tempus Sans ITC" panose="04020404030D07020202" pitchFamily="82" charset="0"/>
                <a:ea typeface="Times New Roman" panose="02020603050405020304" pitchFamily="18" charset="0"/>
              </a:rPr>
              <a:t> I</a:t>
            </a:r>
            <a:r>
              <a:rPr lang="en-US" baseline="-25000" dirty="0" smtClean="0">
                <a:latin typeface="Tempus Sans ITC" panose="04020404030D07020202" pitchFamily="82" charset="0"/>
                <a:ea typeface="Times New Roman" panose="02020603050405020304" pitchFamily="18" charset="0"/>
              </a:rPr>
              <a:t>LR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rotor </a:t>
            </a:r>
            <a:r>
              <a:rPr lang="en-US" dirty="0" err="1" smtClean="0">
                <a:latin typeface="Tempus Sans ITC" panose="04020404030D07020202" pitchFamily="82" charset="0"/>
                <a:ea typeface="Times New Roman" panose="02020603050405020304" pitchFamily="18" charset="0"/>
              </a:rPr>
              <a:t>terkunci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adalah</a:t>
            </a:r>
            <a:r>
              <a:rPr lang="en-US" dirty="0" smtClean="0">
                <a:latin typeface="Tempus Sans ITC" panose="04020404030D07020202" pitchFamily="82" charset="0"/>
                <a:ea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endParaRPr>
          </a:p>
        </p:txBody>
      </p:sp>
      <p:graphicFrame>
        <p:nvGraphicFramePr>
          <p:cNvPr id="14" name="Object 13"/>
          <p:cNvGraphicFramePr>
            <a:graphicFrameLocks noChangeAspect="1"/>
          </p:cNvGraphicFramePr>
          <p:nvPr>
            <p:extLst/>
          </p:nvPr>
        </p:nvGraphicFramePr>
        <p:xfrm>
          <a:off x="950428" y="4244867"/>
          <a:ext cx="1499702" cy="666534"/>
        </p:xfrm>
        <a:graphic>
          <a:graphicData uri="http://schemas.openxmlformats.org/presentationml/2006/ole">
            <mc:AlternateContent xmlns:mc="http://schemas.openxmlformats.org/markup-compatibility/2006">
              <mc:Choice xmlns:v="urn:schemas-microsoft-com:vml" Requires="v">
                <p:oleObj spid="_x0000_s60421" name="Equation" r:id="rId5" imgW="965200" imgH="431800" progId="Equation.3">
                  <p:embed/>
                </p:oleObj>
              </mc:Choice>
              <mc:Fallback>
                <p:oleObj name="Equation" r:id="rId5" imgW="9652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0428" y="4244867"/>
                        <a:ext cx="1499702" cy="666534"/>
                      </a:xfrm>
                      <a:prstGeom prst="rect">
                        <a:avLst/>
                      </a:prstGeom>
                      <a:noFill/>
                    </p:spPr>
                  </p:pic>
                </p:oleObj>
              </mc:Fallback>
            </mc:AlternateContent>
          </a:graphicData>
        </a:graphic>
      </p:graphicFrame>
      <p:sp>
        <p:nvSpPr>
          <p:cNvPr id="15" name="Rectangle 14"/>
          <p:cNvSpPr/>
          <p:nvPr/>
        </p:nvSpPr>
        <p:spPr>
          <a:xfrm>
            <a:off x="508531" y="5014487"/>
            <a:ext cx="8357137" cy="1015663"/>
          </a:xfrm>
          <a:prstGeom prst="rect">
            <a:avLst/>
          </a:prstGeom>
        </p:spPr>
        <p:txBody>
          <a:bodyPr wrap="square">
            <a:spAutoFit/>
          </a:bodyPr>
          <a:lstStyle/>
          <a:p>
            <a:r>
              <a:rPr lang="en-US" dirty="0" err="1">
                <a:latin typeface="Tempus Sans ITC" panose="04020404030D07020202" pitchFamily="82" charset="0"/>
                <a:ea typeface="Times New Roman" panose="02020603050405020304" pitchFamily="18" charset="0"/>
                <a:cs typeface="Times New Roman" panose="02020603050405020304" pitchFamily="18" charset="0"/>
              </a:rPr>
              <a:t>dimana</a:t>
            </a:r>
            <a:r>
              <a:rPr lang="en-US" dirty="0">
                <a:latin typeface="Tempus Sans ITC" panose="04020404030D07020202" pitchFamily="82" charset="0"/>
                <a:ea typeface="Times New Roman" panose="02020603050405020304" pitchFamily="18" charset="0"/>
                <a:cs typeface="Times New Roman" panose="02020603050405020304" pitchFamily="18" charset="0"/>
              </a:rPr>
              <a:t> X</a:t>
            </a:r>
            <a:r>
              <a:rPr lang="en-US" baseline="-25000" dirty="0">
                <a:latin typeface="Tempus Sans ITC" panose="04020404030D07020202" pitchFamily="82" charset="0"/>
                <a:ea typeface="Times New Roman" panose="02020603050405020304" pitchFamily="18" charset="0"/>
                <a:cs typeface="Times New Roman" panose="02020603050405020304" pitchFamily="18" charset="0"/>
              </a:rPr>
              <a:t>1S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adalah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reaktansi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impedansi</a:t>
            </a:r>
            <a:r>
              <a:rPr lang="en-US" dirty="0">
                <a:latin typeface="Tempus Sans ITC" panose="04020404030D07020202" pitchFamily="82" charset="0"/>
                <a:ea typeface="Times New Roman" panose="02020603050405020304" pitchFamily="18" charset="0"/>
                <a:cs typeface="Times New Roman" panose="02020603050405020304" pitchFamily="18" charset="0"/>
              </a:rPr>
              <a:t>) total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sistem</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atau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sumber</a:t>
            </a:r>
            <a:r>
              <a:rPr lang="en-US" dirty="0">
                <a:latin typeface="Tempus Sans ITC" panose="04020404030D07020202" pitchFamily="82" charset="0"/>
                <a:ea typeface="Times New Roman" panose="02020603050405020304" pitchFamily="18" charset="0"/>
                <a:cs typeface="Times New Roman" panose="02020603050405020304" pitchFamily="18" charset="0"/>
              </a:rPr>
              <a:t> motor.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Persamaan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ini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sama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persamaan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pengasutan</a:t>
            </a:r>
            <a:r>
              <a:rPr lang="en-US" dirty="0">
                <a:latin typeface="Tempus Sans ITC" panose="04020404030D07020202" pitchFamily="82" charset="0"/>
                <a:ea typeface="Times New Roman" panose="02020603050405020304" pitchFamily="18" charset="0"/>
                <a:cs typeface="Times New Roman" panose="02020603050405020304" pitchFamily="18" charset="0"/>
              </a:rPr>
              <a:t> motor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harga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impedansi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sistem</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mendekati</a:t>
            </a:r>
            <a:r>
              <a:rPr lang="en-US" dirty="0">
                <a:latin typeface="Tempus Sans ITC" panose="04020404030D07020202" pitchFamily="82" charset="0"/>
                <a:ea typeface="Times New Roman" panose="02020603050405020304" pitchFamily="18" charset="0"/>
                <a:cs typeface="Times New Roman" panose="02020603050405020304" pitchFamily="18" charset="0"/>
              </a:rPr>
              <a:t> NOL. </a:t>
            </a:r>
            <a:endParaRPr lang="en-US" dirty="0"/>
          </a:p>
        </p:txBody>
      </p:sp>
    </p:spTree>
    <p:extLst>
      <p:ext uri="{BB962C8B-B14F-4D97-AF65-F5344CB8AC3E}">
        <p14:creationId xmlns:p14="http://schemas.microsoft.com/office/powerpoint/2010/main" val="3819442364"/>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273</a:t>
            </a:fld>
            <a:endParaRPr lang="en-US" altLang="id-ID"/>
          </a:p>
        </p:txBody>
      </p:sp>
      <p:sp>
        <p:nvSpPr>
          <p:cNvPr id="2" name="Rectangle 2"/>
          <p:cNvSpPr>
            <a:spLocks noChangeArrowheads="1"/>
          </p:cNvSpPr>
          <p:nvPr/>
        </p:nvSpPr>
        <p:spPr bwMode="auto">
          <a:xfrm>
            <a:off x="0" y="367099"/>
            <a:ext cx="444063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Arus</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gangguan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pada</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motor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adalah</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sz="1200"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a:t>
            </a:r>
            <a:endParaRPr kumimoji="0" lang="en-US" altLang="en-US" sz="600" b="0" i="0" u="none" strike="noStrike" cap="none" normalizeH="0" baseline="0" dirty="0" smtClean="0">
              <a:ln>
                <a:noFill/>
              </a:ln>
              <a:solidFill>
                <a:schemeClr val="tx1"/>
              </a:solidFill>
              <a:effectLst/>
            </a:endParaRPr>
          </a:p>
        </p:txBody>
      </p:sp>
      <p:graphicFrame>
        <p:nvGraphicFramePr>
          <p:cNvPr id="3" name="Object 2"/>
          <p:cNvGraphicFramePr>
            <a:graphicFrameLocks noChangeAspect="1"/>
          </p:cNvGraphicFramePr>
          <p:nvPr>
            <p:extLst/>
          </p:nvPr>
        </p:nvGraphicFramePr>
        <p:xfrm>
          <a:off x="4648200" y="272745"/>
          <a:ext cx="857250" cy="588818"/>
        </p:xfrm>
        <a:graphic>
          <a:graphicData uri="http://schemas.openxmlformats.org/presentationml/2006/ole">
            <mc:AlternateContent xmlns:mc="http://schemas.openxmlformats.org/markup-compatibility/2006">
              <mc:Choice xmlns:v="urn:schemas-microsoft-com:vml" Requires="v">
                <p:oleObj spid="_x0000_s61444" name="Equation" r:id="rId3" imgW="622030" imgH="431613" progId="Equation.3">
                  <p:embed/>
                </p:oleObj>
              </mc:Choice>
              <mc:Fallback>
                <p:oleObj name="Equation" r:id="rId3" imgW="622030" imgH="4316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72745"/>
                        <a:ext cx="857250" cy="588818"/>
                      </a:xfrm>
                      <a:prstGeom prst="rect">
                        <a:avLst/>
                      </a:prstGeom>
                      <a:noFill/>
                    </p:spPr>
                  </p:pic>
                </p:oleObj>
              </mc:Fallback>
            </mc:AlternateContent>
          </a:graphicData>
        </a:graphic>
      </p:graphicFrame>
      <p:sp>
        <p:nvSpPr>
          <p:cNvPr id="6" name="Rectangle 5"/>
          <p:cNvSpPr/>
          <p:nvPr/>
        </p:nvSpPr>
        <p:spPr>
          <a:xfrm>
            <a:off x="457200" y="861563"/>
            <a:ext cx="6096000" cy="400110"/>
          </a:xfrm>
          <a:prstGeom prst="rect">
            <a:avLst/>
          </a:prstGeom>
        </p:spPr>
        <p:txBody>
          <a:bodyPr wrap="square">
            <a:spAutoFit/>
          </a:bodyPr>
          <a:lstStyle/>
          <a:p>
            <a:pPr algn="just">
              <a:spcAft>
                <a:spcPts val="0"/>
              </a:spcAft>
            </a:pPr>
            <a:r>
              <a:rPr lang="en-US" dirty="0" smtClean="0">
                <a:latin typeface="Tempus Sans ITC" panose="04020404030D07020202" pitchFamily="82" charset="0"/>
                <a:ea typeface="Times New Roman" panose="02020603050405020304" pitchFamily="18" charset="0"/>
              </a:rPr>
              <a:t>Dan </a:t>
            </a: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antar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fasa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dengan</a:t>
            </a:r>
            <a:r>
              <a:rPr lang="en-US" dirty="0" smtClean="0">
                <a:latin typeface="Tempus Sans ITC" panose="04020404030D07020202" pitchFamily="82" charset="0"/>
                <a:ea typeface="Times New Roman" panose="02020603050405020304" pitchFamily="18" charset="0"/>
              </a:rPr>
              <a:t> X</a:t>
            </a:r>
            <a:r>
              <a:rPr lang="en-US" baseline="-25000" dirty="0" smtClean="0">
                <a:latin typeface="Tempus Sans ITC" panose="04020404030D07020202" pitchFamily="82" charset="0"/>
                <a:ea typeface="Times New Roman" panose="02020603050405020304" pitchFamily="18" charset="0"/>
              </a:rPr>
              <a:t>1S</a:t>
            </a:r>
            <a:r>
              <a:rPr lang="en-US" dirty="0" smtClean="0">
                <a:latin typeface="Tempus Sans ITC" panose="04020404030D07020202" pitchFamily="82" charset="0"/>
                <a:ea typeface="Times New Roman" panose="02020603050405020304" pitchFamily="18" charset="0"/>
              </a:rPr>
              <a:t> = X</a:t>
            </a:r>
            <a:r>
              <a:rPr lang="en-US" baseline="-25000" dirty="0" smtClean="0">
                <a:latin typeface="Tempus Sans ITC" panose="04020404030D07020202" pitchFamily="82" charset="0"/>
                <a:ea typeface="Times New Roman" panose="02020603050405020304" pitchFamily="18" charset="0"/>
              </a:rPr>
              <a:t>2S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adalah</a:t>
            </a:r>
            <a:r>
              <a:rPr lang="en-US" dirty="0" smtClean="0">
                <a:latin typeface="Tempus Sans ITC" panose="04020404030D07020202" pitchFamily="82" charset="0"/>
                <a:ea typeface="Times New Roman" panose="02020603050405020304" pitchFamily="18" charset="0"/>
              </a:rPr>
              <a:t> </a:t>
            </a:r>
            <a:endParaRPr lang="en-US" b="1" dirty="0">
              <a:effectLst/>
              <a:latin typeface="Times New Roman" panose="02020603050405020304" pitchFamily="18" charset="0"/>
              <a:ea typeface="Times New Roman" panose="02020603050405020304" pitchFamily="18" charset="0"/>
            </a:endParaRPr>
          </a:p>
        </p:txBody>
      </p:sp>
      <p:graphicFrame>
        <p:nvGraphicFramePr>
          <p:cNvPr id="8" name="Object 7"/>
          <p:cNvGraphicFramePr>
            <a:graphicFrameLocks noChangeAspect="1"/>
          </p:cNvGraphicFramePr>
          <p:nvPr>
            <p:extLst/>
          </p:nvPr>
        </p:nvGraphicFramePr>
        <p:xfrm>
          <a:off x="6553200" y="693318"/>
          <a:ext cx="2480609" cy="736600"/>
        </p:xfrm>
        <a:graphic>
          <a:graphicData uri="http://schemas.openxmlformats.org/presentationml/2006/ole">
            <mc:AlternateContent xmlns:mc="http://schemas.openxmlformats.org/markup-compatibility/2006">
              <mc:Choice xmlns:v="urn:schemas-microsoft-com:vml" Requires="v">
                <p:oleObj spid="_x0000_s61445" name="Equation" r:id="rId5" imgW="1459866" imgH="431613" progId="Equation.3">
                  <p:embed/>
                </p:oleObj>
              </mc:Choice>
              <mc:Fallback>
                <p:oleObj name="Equation" r:id="rId5" imgW="1459866" imgH="431613"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693318"/>
                        <a:ext cx="2480609" cy="736600"/>
                      </a:xfrm>
                      <a:prstGeom prst="rect">
                        <a:avLst/>
                      </a:prstGeom>
                      <a:noFill/>
                    </p:spPr>
                  </p:pic>
                </p:oleObj>
              </mc:Fallback>
            </mc:AlternateContent>
          </a:graphicData>
        </a:graphic>
      </p:graphicFrame>
      <p:sp>
        <p:nvSpPr>
          <p:cNvPr id="7" name="Rectangle 6"/>
          <p:cNvSpPr/>
          <p:nvPr/>
        </p:nvSpPr>
        <p:spPr>
          <a:xfrm>
            <a:off x="533400" y="1539419"/>
            <a:ext cx="8153400" cy="4708981"/>
          </a:xfrm>
          <a:prstGeom prst="rect">
            <a:avLst/>
          </a:prstGeom>
        </p:spPr>
        <p:txBody>
          <a:bodyPr wrap="square">
            <a:spAutoFit/>
          </a:bodyPr>
          <a:lstStyle/>
          <a:p>
            <a:pPr algn="just">
              <a:spcAft>
                <a:spcPts val="0"/>
              </a:spcAft>
            </a:pPr>
            <a:r>
              <a:rPr lang="es-ES_tradnl" dirty="0" smtClean="0">
                <a:latin typeface="Tempus Sans ITC" panose="04020404030D07020202" pitchFamily="82" charset="0"/>
                <a:ea typeface="Times New Roman" panose="02020603050405020304" pitchFamily="18" charset="0"/>
              </a:rPr>
              <a:t>Pada </a:t>
            </a:r>
            <a:r>
              <a:rPr lang="es-ES_tradnl" dirty="0" err="1" smtClean="0">
                <a:latin typeface="Tempus Sans ITC" panose="04020404030D07020202" pitchFamily="82" charset="0"/>
                <a:ea typeface="Times New Roman" panose="02020603050405020304" pitchFamily="18" charset="0"/>
              </a:rPr>
              <a:t>kebanyakan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aplikasi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impedansi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sumber</a:t>
            </a:r>
            <a:r>
              <a:rPr lang="es-ES_tradnl" dirty="0" smtClean="0">
                <a:latin typeface="Tempus Sans ITC" panose="04020404030D07020202" pitchFamily="82" charset="0"/>
                <a:ea typeface="Times New Roman" panose="02020603050405020304" pitchFamily="18" charset="0"/>
              </a:rPr>
              <a:t> X</a:t>
            </a:r>
            <a:r>
              <a:rPr lang="es-ES_tradnl" baseline="-25000" dirty="0" smtClean="0">
                <a:latin typeface="Tempus Sans ITC" panose="04020404030D07020202" pitchFamily="82" charset="0"/>
                <a:ea typeface="Times New Roman" panose="02020603050405020304" pitchFamily="18" charset="0"/>
              </a:rPr>
              <a:t>1S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untuk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keperluan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praktis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merupakan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reaktansi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dari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transformator</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pemasok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daya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bagi</a:t>
            </a:r>
            <a:r>
              <a:rPr lang="es-ES_tradnl" dirty="0" smtClean="0">
                <a:latin typeface="Tempus Sans ITC" panose="04020404030D07020202" pitchFamily="82" charset="0"/>
                <a:ea typeface="Times New Roman" panose="02020603050405020304" pitchFamily="18" charset="0"/>
              </a:rPr>
              <a:t> motor, dimana </a:t>
            </a:r>
            <a:r>
              <a:rPr lang="es-ES_tradnl" dirty="0" err="1" smtClean="0">
                <a:latin typeface="Tempus Sans ITC" panose="04020404030D07020202" pitchFamily="82" charset="0"/>
                <a:ea typeface="Times New Roman" panose="02020603050405020304" pitchFamily="18" charset="0"/>
              </a:rPr>
              <a:t>bagian</a:t>
            </a:r>
            <a:r>
              <a:rPr lang="es-ES_tradnl" dirty="0" smtClean="0">
                <a:latin typeface="Tempus Sans ITC" panose="04020404030D07020202" pitchFamily="82" charset="0"/>
                <a:ea typeface="Times New Roman" panose="02020603050405020304" pitchFamily="18" charset="0"/>
              </a:rPr>
              <a:t> primer </a:t>
            </a:r>
            <a:r>
              <a:rPr lang="es-ES_tradnl" dirty="0" err="1" smtClean="0">
                <a:latin typeface="Tempus Sans ITC" panose="04020404030D07020202" pitchFamily="82" charset="0"/>
                <a:ea typeface="Times New Roman" panose="02020603050405020304" pitchFamily="18" charset="0"/>
              </a:rPr>
              <a:t>dari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transformator</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tersebut</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terhubung</a:t>
            </a:r>
            <a:r>
              <a:rPr lang="es-ES_tradnl" dirty="0" smtClean="0">
                <a:latin typeface="Tempus Sans ITC" panose="04020404030D07020202" pitchFamily="82" charset="0"/>
                <a:ea typeface="Times New Roman" panose="02020603050405020304" pitchFamily="18" charset="0"/>
              </a:rPr>
              <a:t> pada </a:t>
            </a:r>
            <a:r>
              <a:rPr lang="es-ES_tradnl" dirty="0" err="1" smtClean="0">
                <a:latin typeface="Tempus Sans ITC" panose="04020404030D07020202" pitchFamily="82" charset="0"/>
                <a:ea typeface="Times New Roman" panose="02020603050405020304" pitchFamily="18" charset="0"/>
              </a:rPr>
              <a:t>sebuah</a:t>
            </a:r>
            <a:r>
              <a:rPr lang="es-ES_tradnl" dirty="0" smtClean="0">
                <a:latin typeface="Tempus Sans ITC" panose="04020404030D07020202" pitchFamily="82" charset="0"/>
                <a:ea typeface="Times New Roman" panose="02020603050405020304" pitchFamily="18" charset="0"/>
              </a:rPr>
              <a:t> utilitas yang besar, yang </a:t>
            </a:r>
            <a:r>
              <a:rPr lang="es-ES_tradnl" dirty="0" err="1" smtClean="0">
                <a:latin typeface="Tempus Sans ITC" panose="04020404030D07020202" pitchFamily="82" charset="0"/>
                <a:ea typeface="Times New Roman" panose="02020603050405020304" pitchFamily="18" charset="0"/>
              </a:rPr>
              <a:t>dapat</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dikatagorikan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sebagai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sumber</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daya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infinite</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Disamping</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itu</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umumnya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sumber</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dari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transformator</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tersebut</a:t>
            </a:r>
            <a:r>
              <a:rPr lang="es-ES_tradnl" dirty="0" smtClean="0">
                <a:latin typeface="Tempus Sans ITC" panose="04020404030D07020202" pitchFamily="82" charset="0"/>
                <a:ea typeface="Times New Roman" panose="02020603050405020304" pitchFamily="18" charset="0"/>
              </a:rPr>
              <a:t> juga </a:t>
            </a:r>
            <a:r>
              <a:rPr lang="es-ES_tradnl" dirty="0" err="1" smtClean="0">
                <a:latin typeface="Tempus Sans ITC" panose="04020404030D07020202" pitchFamily="82" charset="0"/>
                <a:ea typeface="Times New Roman" panose="02020603050405020304" pitchFamily="18" charset="0"/>
              </a:rPr>
              <a:t>merupakan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sumber</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bagi</a:t>
            </a:r>
            <a:r>
              <a:rPr lang="es-ES_tradnl" dirty="0" smtClean="0">
                <a:latin typeface="Tempus Sans ITC" panose="04020404030D07020202" pitchFamily="82" charset="0"/>
                <a:ea typeface="Times New Roman" panose="02020603050405020304" pitchFamily="18" charset="0"/>
              </a:rPr>
              <a:t> beban-beban </a:t>
            </a:r>
            <a:r>
              <a:rPr lang="es-ES_tradnl" dirty="0" err="1" smtClean="0">
                <a:latin typeface="Tempus Sans ITC" panose="04020404030D07020202" pitchFamily="82" charset="0"/>
                <a:ea typeface="Times New Roman" panose="02020603050405020304" pitchFamily="18" charset="0"/>
              </a:rPr>
              <a:t>lain</a:t>
            </a:r>
            <a:r>
              <a:rPr lang="es-ES_tradnl" dirty="0" smtClean="0">
                <a:latin typeface="Tempus Sans ITC" panose="04020404030D07020202" pitchFamily="82" charset="0"/>
                <a:ea typeface="Times New Roman" panose="02020603050405020304" pitchFamily="18" charset="0"/>
              </a:rPr>
              <a:t> dan </a:t>
            </a:r>
            <a:r>
              <a:rPr lang="es-ES_tradnl" dirty="0" err="1" smtClean="0">
                <a:latin typeface="Tempus Sans ITC" panose="04020404030D07020202" pitchFamily="82" charset="0"/>
                <a:ea typeface="Times New Roman" panose="02020603050405020304" pitchFamily="18" charset="0"/>
              </a:rPr>
              <a:t>dengan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demikian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jauh</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lebih</a:t>
            </a:r>
            <a:r>
              <a:rPr lang="es-ES_tradnl" dirty="0" smtClean="0">
                <a:latin typeface="Tempus Sans ITC" panose="04020404030D07020202" pitchFamily="82" charset="0"/>
                <a:ea typeface="Times New Roman" panose="02020603050405020304" pitchFamily="18" charset="0"/>
              </a:rPr>
              <a:t> besar </a:t>
            </a:r>
            <a:r>
              <a:rPr lang="es-ES_tradnl" dirty="0" err="1" smtClean="0">
                <a:latin typeface="Tempus Sans ITC" panose="04020404030D07020202" pitchFamily="82" charset="0"/>
                <a:ea typeface="Times New Roman" panose="02020603050405020304" pitchFamily="18" charset="0"/>
              </a:rPr>
              <a:t>dari</a:t>
            </a:r>
            <a:r>
              <a:rPr lang="es-ES_tradnl" dirty="0" smtClean="0">
                <a:latin typeface="Tempus Sans ITC" panose="04020404030D07020202" pitchFamily="82" charset="0"/>
                <a:ea typeface="Times New Roman" panose="02020603050405020304" pitchFamily="18" charset="0"/>
              </a:rPr>
              <a:t> motor, </a:t>
            </a:r>
            <a:r>
              <a:rPr lang="es-ES_tradnl" dirty="0" err="1" smtClean="0">
                <a:latin typeface="Tempus Sans ITC" panose="04020404030D07020202" pitchFamily="82" charset="0"/>
                <a:ea typeface="Times New Roman" panose="02020603050405020304" pitchFamily="18" charset="0"/>
              </a:rPr>
              <a:t>sehingga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reaktansinya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dengan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dasar</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reaktansi</a:t>
            </a:r>
            <a:r>
              <a:rPr lang="es-ES_tradnl" dirty="0" smtClean="0">
                <a:latin typeface="Tempus Sans ITC" panose="04020404030D07020202" pitchFamily="82" charset="0"/>
                <a:ea typeface="Times New Roman" panose="02020603050405020304" pitchFamily="18" charset="0"/>
              </a:rPr>
              <a:t> motor </a:t>
            </a:r>
            <a:r>
              <a:rPr lang="es-ES_tradnl" dirty="0" err="1" smtClean="0">
                <a:latin typeface="Tempus Sans ITC" panose="04020404030D07020202" pitchFamily="82" charset="0"/>
                <a:ea typeface="Times New Roman" panose="02020603050405020304" pitchFamily="18" charset="0"/>
              </a:rPr>
              <a:t>cenderung</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kecil</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Hal</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ini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dapat</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diilustrasikan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dengan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lebih</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baik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dengan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menggunakan</a:t>
            </a:r>
            <a:r>
              <a:rPr lang="es-ES_tradnl" dirty="0" smtClean="0">
                <a:latin typeface="Tempus Sans ITC" panose="04020404030D07020202" pitchFamily="82" charset="0"/>
                <a:ea typeface="Times New Roman" panose="02020603050405020304" pitchFamily="18" charset="0"/>
              </a:rPr>
              <a:t> gambar 8-18, dimana </a:t>
            </a:r>
            <a:r>
              <a:rPr lang="es-ES_tradnl" dirty="0" err="1" smtClean="0">
                <a:latin typeface="Tempus Sans ITC" panose="04020404030D07020202" pitchFamily="82" charset="0"/>
                <a:ea typeface="Times New Roman" panose="02020603050405020304" pitchFamily="18" charset="0"/>
              </a:rPr>
              <a:t>transformator</a:t>
            </a:r>
            <a:r>
              <a:rPr lang="es-ES_tradnl" dirty="0" smtClean="0">
                <a:latin typeface="Tempus Sans ITC" panose="04020404030D07020202" pitchFamily="82" charset="0"/>
                <a:ea typeface="Times New Roman" panose="02020603050405020304" pitchFamily="18" charset="0"/>
              </a:rPr>
              <a:t> 2500 </a:t>
            </a:r>
            <a:r>
              <a:rPr lang="es-ES_tradnl" dirty="0" err="1" smtClean="0">
                <a:latin typeface="Tempus Sans ITC" panose="04020404030D07020202" pitchFamily="82" charset="0"/>
                <a:ea typeface="Times New Roman" panose="02020603050405020304" pitchFamily="18" charset="0"/>
              </a:rPr>
              <a:t>kva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dengan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raktansi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bocor</a:t>
            </a:r>
            <a:r>
              <a:rPr lang="es-ES_tradnl" dirty="0" smtClean="0">
                <a:latin typeface="Tempus Sans ITC" panose="04020404030D07020202" pitchFamily="82" charset="0"/>
                <a:ea typeface="Times New Roman" panose="02020603050405020304" pitchFamily="18" charset="0"/>
              </a:rPr>
              <a:t> 5,75% </a:t>
            </a:r>
            <a:r>
              <a:rPr lang="es-ES_tradnl" dirty="0" err="1" smtClean="0">
                <a:latin typeface="Tempus Sans ITC" panose="04020404030D07020202" pitchFamily="82" charset="0"/>
                <a:ea typeface="Times New Roman" panose="02020603050405020304" pitchFamily="18" charset="0"/>
              </a:rPr>
              <a:t>digunakan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untuk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mensuplai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sebuah</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penyulang</a:t>
            </a:r>
            <a:r>
              <a:rPr lang="es-ES_tradnl" dirty="0" smtClean="0">
                <a:latin typeface="Tempus Sans ITC" panose="04020404030D07020202" pitchFamily="82" charset="0"/>
                <a:ea typeface="Times New Roman" panose="02020603050405020304" pitchFamily="18" charset="0"/>
              </a:rPr>
              <a:t> 800 A. </a:t>
            </a:r>
            <a:r>
              <a:rPr lang="es-ES_tradnl" dirty="0" err="1" smtClean="0">
                <a:latin typeface="Tempus Sans ITC" panose="04020404030D07020202" pitchFamily="82" charset="0"/>
                <a:ea typeface="Times New Roman" panose="02020603050405020304" pitchFamily="18" charset="0"/>
              </a:rPr>
              <a:t>Misalkan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ini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adalah</a:t>
            </a:r>
            <a:r>
              <a:rPr lang="es-ES_tradnl" dirty="0" smtClean="0">
                <a:latin typeface="Tempus Sans ITC" panose="04020404030D07020202" pitchFamily="82" charset="0"/>
                <a:ea typeface="Times New Roman" panose="02020603050405020304" pitchFamily="18" charset="0"/>
              </a:rPr>
              <a:t> motor, dan beban 800 A pada </a:t>
            </a:r>
            <a:r>
              <a:rPr lang="es-ES_tradnl" dirty="0" err="1" smtClean="0">
                <a:latin typeface="Tempus Sans ITC" panose="04020404030D07020202" pitchFamily="82" charset="0"/>
                <a:ea typeface="Times New Roman" panose="02020603050405020304" pitchFamily="18" charset="0"/>
              </a:rPr>
              <a:t>tegangan</a:t>
            </a:r>
            <a:r>
              <a:rPr lang="es-ES_tradnl" dirty="0" smtClean="0">
                <a:latin typeface="Tempus Sans ITC" panose="04020404030D07020202" pitchFamily="82" charset="0"/>
                <a:ea typeface="Times New Roman" panose="02020603050405020304" pitchFamily="18" charset="0"/>
              </a:rPr>
              <a:t> 480 V sama </a:t>
            </a:r>
            <a:r>
              <a:rPr lang="es-ES_tradnl" dirty="0" err="1" smtClean="0">
                <a:latin typeface="Tempus Sans ITC" panose="04020404030D07020202" pitchFamily="82" charset="0"/>
                <a:ea typeface="Times New Roman" panose="02020603050405020304" pitchFamily="18" charset="0"/>
              </a:rPr>
              <a:t>dengan</a:t>
            </a:r>
            <a:r>
              <a:rPr lang="es-ES_tradnl" dirty="0" smtClean="0">
                <a:latin typeface="Tempus Sans ITC" panose="04020404030D07020202" pitchFamily="82" charset="0"/>
                <a:ea typeface="Times New Roman" panose="02020603050405020304" pitchFamily="18" charset="0"/>
              </a:rPr>
              <a:t> 665 </a:t>
            </a:r>
            <a:r>
              <a:rPr lang="es-ES_tradnl" dirty="0" err="1" smtClean="0">
                <a:latin typeface="Tempus Sans ITC" panose="04020404030D07020202" pitchFamily="82" charset="0"/>
                <a:ea typeface="Times New Roman" panose="02020603050405020304" pitchFamily="18" charset="0"/>
              </a:rPr>
              <a:t>kva</a:t>
            </a:r>
            <a:r>
              <a:rPr lang="es-ES_tradnl" dirty="0" smtClean="0">
                <a:latin typeface="Tempus Sans ITC" panose="04020404030D07020202" pitchFamily="82" charset="0"/>
                <a:ea typeface="Times New Roman" panose="02020603050405020304" pitchFamily="18" charset="0"/>
              </a:rPr>
              <a:t>. Pada 665 </a:t>
            </a:r>
            <a:r>
              <a:rPr lang="es-ES_tradnl" dirty="0" err="1" smtClean="0">
                <a:latin typeface="Tempus Sans ITC" panose="04020404030D07020202" pitchFamily="82" charset="0"/>
                <a:ea typeface="Times New Roman" panose="02020603050405020304" pitchFamily="18" charset="0"/>
              </a:rPr>
              <a:t>kva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reaktansi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transformator</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menjadi</a:t>
            </a:r>
            <a:r>
              <a:rPr lang="es-ES_tradnl" dirty="0" smtClean="0">
                <a:latin typeface="Tempus Sans ITC" panose="04020404030D07020202" pitchFamily="82" charset="0"/>
                <a:ea typeface="Times New Roman" panose="02020603050405020304" pitchFamily="18" charset="0"/>
              </a:rPr>
              <a:t> = 5,75 (665)/(2500) = 1,538 </a:t>
            </a:r>
            <a:r>
              <a:rPr lang="es-ES_tradnl" dirty="0" err="1" smtClean="0">
                <a:latin typeface="Tempus Sans ITC" panose="04020404030D07020202" pitchFamily="82" charset="0"/>
                <a:ea typeface="Times New Roman" panose="02020603050405020304" pitchFamily="18" charset="0"/>
              </a:rPr>
              <a:t>atau</a:t>
            </a:r>
            <a:r>
              <a:rPr lang="es-ES_tradnl" dirty="0" smtClean="0">
                <a:latin typeface="Tempus Sans ITC" panose="04020404030D07020202" pitchFamily="82" charset="0"/>
                <a:ea typeface="Times New Roman" panose="02020603050405020304" pitchFamily="18" charset="0"/>
              </a:rPr>
              <a:t> 0,0153 </a:t>
            </a:r>
            <a:r>
              <a:rPr lang="es-ES_tradnl" dirty="0" err="1" smtClean="0">
                <a:latin typeface="Tempus Sans ITC" panose="04020404030D07020202" pitchFamily="82" charset="0"/>
                <a:ea typeface="Times New Roman" panose="02020603050405020304" pitchFamily="18" charset="0"/>
              </a:rPr>
              <a:t>pu</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Harga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ini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jauh</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lebih</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rendah</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dari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batasan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reaktansi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sumber</a:t>
            </a:r>
            <a:r>
              <a:rPr lang="es-ES_tradnl" dirty="0" smtClean="0">
                <a:latin typeface="Tempus Sans ITC" panose="04020404030D07020202" pitchFamily="82" charset="0"/>
                <a:ea typeface="Times New Roman" panose="02020603050405020304" pitchFamily="18" charset="0"/>
              </a:rPr>
              <a:t> yang </a:t>
            </a:r>
            <a:r>
              <a:rPr lang="es-ES_tradnl" dirty="0" err="1" smtClean="0">
                <a:latin typeface="Tempus Sans ITC" panose="04020404030D07020202" pitchFamily="82" charset="0"/>
                <a:ea typeface="Times New Roman" panose="02020603050405020304" pitchFamily="18" charset="0"/>
              </a:rPr>
              <a:t>dibutuhkan</a:t>
            </a:r>
            <a:r>
              <a:rPr lang="es-ES_tradnl" dirty="0" smtClean="0">
                <a:latin typeface="Tempus Sans ITC" panose="04020404030D07020202" pitchFamily="82" charset="0"/>
                <a:ea typeface="Times New Roman" panose="02020603050405020304" pitchFamily="18" charset="0"/>
              </a:rPr>
              <a:t> agar </a:t>
            </a:r>
            <a:r>
              <a:rPr lang="es-ES_tradnl" dirty="0" err="1" smtClean="0">
                <a:latin typeface="Tempus Sans ITC" panose="04020404030D07020202" pitchFamily="82" charset="0"/>
                <a:ea typeface="Times New Roman" panose="02020603050405020304" pitchFamily="18" charset="0"/>
              </a:rPr>
              <a:t>proteksi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rele</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instantaneous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menjadi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baik</a:t>
            </a:r>
            <a:r>
              <a:rPr lang="es-ES_tradnl" dirty="0" smtClean="0">
                <a:latin typeface="Tempus Sans ITC" panose="04020404030D07020202" pitchFamily="82" charset="0"/>
                <a:ea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7072330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274</a:t>
            </a:fld>
            <a:endParaRPr lang="en-US" altLang="id-ID"/>
          </a:p>
        </p:txBody>
      </p:sp>
      <p:pic>
        <p:nvPicPr>
          <p:cNvPr id="10242" name="Picture 2" descr="8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391795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04800" y="5410889"/>
            <a:ext cx="4572000" cy="738664"/>
          </a:xfrm>
          <a:prstGeom prst="rect">
            <a:avLst/>
          </a:prstGeom>
        </p:spPr>
        <p:txBody>
          <a:bodyPr>
            <a:spAutoFit/>
          </a:bodyPr>
          <a:lstStyle/>
          <a:p>
            <a:pPr algn="ctr"/>
            <a:r>
              <a:rPr lang="en-US" sz="1400" dirty="0" err="1">
                <a:latin typeface="Tempus Sans ITC" panose="04020404030D07020202" pitchFamily="82" charset="0"/>
                <a:ea typeface="Times New Roman" panose="02020603050405020304" pitchFamily="18" charset="0"/>
                <a:cs typeface="Times New Roman" panose="02020603050405020304" pitchFamily="18" charset="0"/>
              </a:rPr>
              <a:t>Gambar</a:t>
            </a:r>
            <a:r>
              <a:rPr lang="en-US" sz="1400" dirty="0">
                <a:latin typeface="Tempus Sans ITC" panose="04020404030D07020202" pitchFamily="82" charset="0"/>
                <a:ea typeface="Times New Roman" panose="02020603050405020304" pitchFamily="18" charset="0"/>
                <a:cs typeface="Times New Roman" panose="02020603050405020304" pitchFamily="18" charset="0"/>
              </a:rPr>
              <a:t> 8.18. </a:t>
            </a:r>
            <a:r>
              <a:rPr lang="en-US" sz="1400" dirty="0" err="1">
                <a:latin typeface="Tempus Sans ITC" panose="04020404030D07020202" pitchFamily="82" charset="0"/>
                <a:ea typeface="Times New Roman" panose="02020603050405020304" pitchFamily="18" charset="0"/>
                <a:cs typeface="Times New Roman" panose="02020603050405020304" pitchFamily="18" charset="0"/>
              </a:rPr>
              <a:t>Proteksi</a:t>
            </a:r>
            <a:r>
              <a:rPr lang="en-US" sz="14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400"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n-US" sz="14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400" dirty="0" err="1">
                <a:latin typeface="Tempus Sans ITC" panose="04020404030D07020202" pitchFamily="82" charset="0"/>
                <a:ea typeface="Times New Roman" panose="02020603050405020304" pitchFamily="18" charset="0"/>
                <a:cs typeface="Times New Roman" panose="02020603050405020304" pitchFamily="18" charset="0"/>
              </a:rPr>
              <a:t>lebih</a:t>
            </a:r>
            <a:r>
              <a:rPr lang="en-US" sz="14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400"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n-US" sz="14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400" dirty="0" err="1">
                <a:latin typeface="Tempus Sans ITC" panose="04020404030D07020202" pitchFamily="82" charset="0"/>
                <a:ea typeface="Times New Roman" panose="02020603050405020304" pitchFamily="18" charset="0"/>
                <a:cs typeface="Times New Roman" panose="02020603050405020304" pitchFamily="18" charset="0"/>
              </a:rPr>
              <a:t>Transformator</a:t>
            </a:r>
            <a:r>
              <a:rPr lang="en-US" sz="14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400" dirty="0" err="1">
                <a:latin typeface="Tempus Sans ITC" panose="04020404030D07020202" pitchFamily="82" charset="0"/>
                <a:ea typeface="Times New Roman" panose="02020603050405020304" pitchFamily="18" charset="0"/>
                <a:cs typeface="Times New Roman" panose="02020603050405020304" pitchFamily="18" charset="0"/>
              </a:rPr>
              <a:t>katagori</a:t>
            </a:r>
            <a:r>
              <a:rPr lang="en-US" sz="1400" dirty="0">
                <a:latin typeface="Tempus Sans ITC" panose="04020404030D07020202" pitchFamily="82" charset="0"/>
                <a:ea typeface="Times New Roman" panose="02020603050405020304" pitchFamily="18" charset="0"/>
                <a:cs typeface="Times New Roman" panose="02020603050405020304" pitchFamily="18" charset="0"/>
              </a:rPr>
              <a:t> II yang </a:t>
            </a:r>
            <a:r>
              <a:rPr lang="en-US" sz="1400" dirty="0" err="1">
                <a:latin typeface="Tempus Sans ITC" panose="04020404030D07020202" pitchFamily="82" charset="0"/>
                <a:ea typeface="Times New Roman" panose="02020603050405020304" pitchFamily="18" charset="0"/>
                <a:cs typeface="Times New Roman" panose="02020603050405020304" pitchFamily="18" charset="0"/>
              </a:rPr>
              <a:t>melayani</a:t>
            </a:r>
            <a:r>
              <a:rPr lang="en-US" sz="14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400" dirty="0" err="1">
                <a:latin typeface="Tempus Sans ITC" panose="04020404030D07020202" pitchFamily="82" charset="0"/>
                <a:ea typeface="Times New Roman" panose="02020603050405020304" pitchFamily="18" charset="0"/>
                <a:cs typeface="Times New Roman" panose="02020603050405020304" pitchFamily="18" charset="0"/>
              </a:rPr>
              <a:t>sistem</a:t>
            </a:r>
            <a:r>
              <a:rPr lang="en-US" sz="14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400" dirty="0" err="1">
                <a:latin typeface="Tempus Sans ITC" panose="04020404030D07020202" pitchFamily="82" charset="0"/>
                <a:ea typeface="Times New Roman" panose="02020603050405020304" pitchFamily="18" charset="0"/>
                <a:cs typeface="Times New Roman" panose="02020603050405020304" pitchFamily="18" charset="0"/>
              </a:rPr>
              <a:t>sekunder</a:t>
            </a:r>
            <a:r>
              <a:rPr lang="en-US" sz="1400" dirty="0">
                <a:latin typeface="Tempus Sans ITC" panose="04020404030D07020202" pitchFamily="82" charset="0"/>
                <a:ea typeface="Times New Roman" panose="02020603050405020304" pitchFamily="18" charset="0"/>
                <a:cs typeface="Times New Roman" panose="02020603050405020304" pitchFamily="18" charset="0"/>
              </a:rPr>
              <a:t> yang </a:t>
            </a:r>
            <a:r>
              <a:rPr lang="en-US" sz="1400" dirty="0" err="1">
                <a:latin typeface="Tempus Sans ITC" panose="04020404030D07020202" pitchFamily="82" charset="0"/>
                <a:ea typeface="Times New Roman" panose="02020603050405020304" pitchFamily="18" charset="0"/>
                <a:cs typeface="Times New Roman" panose="02020603050405020304" pitchFamily="18" charset="0"/>
              </a:rPr>
              <a:t>sering</a:t>
            </a:r>
            <a:r>
              <a:rPr lang="en-US" sz="14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400" dirty="0" err="1">
                <a:latin typeface="Tempus Sans ITC" panose="04020404030D07020202" pitchFamily="82" charset="0"/>
                <a:ea typeface="Times New Roman" panose="02020603050405020304" pitchFamily="18" charset="0"/>
                <a:cs typeface="Times New Roman" panose="02020603050405020304" pitchFamily="18" charset="0"/>
              </a:rPr>
              <a:t>mengalami</a:t>
            </a:r>
            <a:r>
              <a:rPr lang="en-US" sz="1400" dirty="0">
                <a:latin typeface="Tempus Sans ITC" panose="04020404030D07020202" pitchFamily="82" charset="0"/>
                <a:ea typeface="Times New Roman" panose="02020603050405020304" pitchFamily="18" charset="0"/>
                <a:cs typeface="Times New Roman" panose="02020603050405020304" pitchFamily="18" charset="0"/>
              </a:rPr>
              <a:t> </a:t>
            </a:r>
            <a:r>
              <a:rPr lang="en-US" sz="1400" dirty="0" err="1">
                <a:latin typeface="Tempus Sans ITC" panose="04020404030D07020202" pitchFamily="82" charset="0"/>
                <a:ea typeface="Times New Roman" panose="02020603050405020304" pitchFamily="18" charset="0"/>
                <a:cs typeface="Times New Roman" panose="02020603050405020304" pitchFamily="18" charset="0"/>
              </a:rPr>
              <a:t>gangguan</a:t>
            </a:r>
            <a:endParaRPr lang="en-US" sz="1400" dirty="0"/>
          </a:p>
        </p:txBody>
      </p:sp>
      <p:sp>
        <p:nvSpPr>
          <p:cNvPr id="3" name="Rectangle 2"/>
          <p:cNvSpPr/>
          <p:nvPr/>
        </p:nvSpPr>
        <p:spPr>
          <a:xfrm>
            <a:off x="4800600" y="533400"/>
            <a:ext cx="3699309" cy="5509200"/>
          </a:xfrm>
          <a:prstGeom prst="rect">
            <a:avLst/>
          </a:prstGeom>
        </p:spPr>
        <p:txBody>
          <a:bodyPr wrap="square">
            <a:spAutoFit/>
          </a:bodyPr>
          <a:lstStyle/>
          <a:p>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Bilamana</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rekomendasi</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kriteria</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penyetelan</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P</a:t>
            </a:r>
            <a:r>
              <a:rPr lang="es-ES_tradnl" sz="1600" baseline="-25000" dirty="0">
                <a:latin typeface="Tempus Sans ITC" panose="04020404030D07020202" pitchFamily="82" charset="0"/>
                <a:ea typeface="Times New Roman" panose="02020603050405020304" pitchFamily="18" charset="0"/>
                <a:cs typeface="Times New Roman" panose="02020603050405020304" pitchFamily="18" charset="0"/>
              </a:rPr>
              <a:t>R</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dan P</a:t>
            </a:r>
            <a:r>
              <a:rPr lang="es-ES_tradnl" sz="1600" baseline="-25000" dirty="0">
                <a:latin typeface="Tempus Sans ITC" panose="04020404030D07020202" pitchFamily="82" charset="0"/>
                <a:ea typeface="Times New Roman" panose="02020603050405020304" pitchFamily="18" charset="0"/>
                <a:cs typeface="Times New Roman" panose="02020603050405020304" pitchFamily="18" charset="0"/>
              </a:rPr>
              <a:t>F</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tidak</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dapat</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dipenuhi</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atau</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diperlukan</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yang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lebih</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sensitif</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instantaneous</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atau</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kedua</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dapat</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disetel</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lebih</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sensitif</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bila</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ada</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penundaan</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dari</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timer</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Hal</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ini</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memungkinkan</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komponen</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asut</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tidak</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simetri</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menurun</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Rekomendasi</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penyetelan</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yang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disarankan</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keadaan</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ini</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adalah</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P</a:t>
            </a:r>
            <a:r>
              <a:rPr lang="es-ES_tradnl" sz="1600" baseline="-25000" dirty="0">
                <a:latin typeface="Tempus Sans ITC" panose="04020404030D07020202" pitchFamily="82" charset="0"/>
                <a:ea typeface="Times New Roman" panose="02020603050405020304" pitchFamily="18" charset="0"/>
                <a:cs typeface="Times New Roman" panose="02020603050405020304" pitchFamily="18" charset="0"/>
              </a:rPr>
              <a:t>F   </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1,1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samapai</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1,2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waktu</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tunda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sebesar</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0,10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detik</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setara</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6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cyle</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pada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sistem</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60 Hz). Pada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waktu</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motor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kehilangan</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tegangan</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motor-motor yang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sedang</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beroperasi</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dialihkan</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dari</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sebuah</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bus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ke</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bus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lainnya</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atau</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bila</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sistem</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penutupan</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balik</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berkecepatan</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tinggi</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digunakan</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mengenergize</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kembali</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motor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sebelum</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tegangan</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yang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tersisa</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turun</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sampai</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33%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dari</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rating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tegangan</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motor,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maka</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akan</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terjadi</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transien</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yang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sangat</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tinggi</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a:t>
            </a:r>
            <a:endParaRPr lang="en-US" sz="1600" dirty="0"/>
          </a:p>
        </p:txBody>
      </p:sp>
    </p:spTree>
    <p:extLst>
      <p:ext uri="{BB962C8B-B14F-4D97-AF65-F5344CB8AC3E}">
        <p14:creationId xmlns:p14="http://schemas.microsoft.com/office/powerpoint/2010/main" val="3576760265"/>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275</a:t>
            </a:fld>
            <a:endParaRPr lang="en-US" altLang="id-ID"/>
          </a:p>
        </p:txBody>
      </p:sp>
      <p:sp>
        <p:nvSpPr>
          <p:cNvPr id="2" name="Rectangle 1"/>
          <p:cNvSpPr/>
          <p:nvPr/>
        </p:nvSpPr>
        <p:spPr>
          <a:xfrm>
            <a:off x="228600" y="228600"/>
            <a:ext cx="3425938" cy="400110"/>
          </a:xfrm>
          <a:prstGeom prst="rect">
            <a:avLst/>
          </a:prstGeom>
        </p:spPr>
        <p:txBody>
          <a:bodyPr wrap="none">
            <a:spAutoFit/>
          </a:bodyPr>
          <a:lstStyle/>
          <a:p>
            <a:pPr algn="just">
              <a:spcAft>
                <a:spcPts val="0"/>
              </a:spcAft>
            </a:pPr>
            <a:r>
              <a:rPr lang="es-ES_tradnl" b="1" cap="all" dirty="0">
                <a:latin typeface="Tempus Sans ITC" panose="04020404030D07020202" pitchFamily="82" charset="0"/>
                <a:ea typeface="Times New Roman" panose="02020603050405020304" pitchFamily="18" charset="0"/>
              </a:rPr>
              <a:t>9. 7  PROTEKSI DIFERENSIAL</a:t>
            </a:r>
            <a:endParaRPr lang="en-US"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5867400" y="914400"/>
            <a:ext cx="2819400" cy="2585323"/>
          </a:xfrm>
          <a:prstGeom prst="rect">
            <a:avLst/>
          </a:prstGeom>
        </p:spPr>
        <p:txBody>
          <a:bodyPr wrap="square">
            <a:spAutoFit/>
          </a:bodyPr>
          <a:lstStyle/>
          <a:p>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Proteksi</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diferensial</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lebih</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disukai</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namun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proteksi</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jenis</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ini</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tidak</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dapat</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diperguna</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kan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semua</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motor.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motor-motor yang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tidak</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memiliki</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kedua</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ujung</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belitan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maka</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ini</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tidak</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dapat</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digunakan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a:t>
            </a:r>
            <a:endParaRPr lang="en-US" sz="1800" dirty="0"/>
          </a:p>
        </p:txBody>
      </p:sp>
      <p:pic>
        <p:nvPicPr>
          <p:cNvPr id="6" name="Picture 2" descr="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2000"/>
            <a:ext cx="5023104"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867400" y="3718312"/>
            <a:ext cx="3200400" cy="2308324"/>
          </a:xfrm>
          <a:prstGeom prst="rect">
            <a:avLst/>
          </a:prstGeom>
        </p:spPr>
        <p:txBody>
          <a:bodyPr wrap="square">
            <a:spAutoFit/>
          </a:bodyPr>
          <a:lstStyle/>
          <a:p>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Bila</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kedua</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belitan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tersedia</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keunggulan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diferensial</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dalam</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sensitivitas</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kecepatan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dan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sekuritas</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dilalukan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melalui</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suatu</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konduktor</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belitan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melalui</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suatu</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CT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toroidal</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seperti</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diperlihatkan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dalam</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Gambar 9-3a</a:t>
            </a:r>
            <a:endParaRPr lang="en-US" sz="1800" dirty="0"/>
          </a:p>
        </p:txBody>
      </p:sp>
    </p:spTree>
    <p:extLst>
      <p:ext uri="{BB962C8B-B14F-4D97-AF65-F5344CB8AC3E}">
        <p14:creationId xmlns:p14="http://schemas.microsoft.com/office/powerpoint/2010/main" val="3601744112"/>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276</a:t>
            </a:fld>
            <a:endParaRPr lang="en-US" altLang="id-ID"/>
          </a:p>
        </p:txBody>
      </p:sp>
      <p:sp>
        <p:nvSpPr>
          <p:cNvPr id="2" name="Rectangle 1"/>
          <p:cNvSpPr/>
          <p:nvPr/>
        </p:nvSpPr>
        <p:spPr>
          <a:xfrm>
            <a:off x="470836" y="228600"/>
            <a:ext cx="8229600" cy="1323439"/>
          </a:xfrm>
          <a:prstGeom prst="rect">
            <a:avLst/>
          </a:prstGeom>
        </p:spPr>
        <p:txBody>
          <a:bodyPr wrap="square">
            <a:spAutoFit/>
          </a:bodyPr>
          <a:lstStyle/>
          <a:p>
            <a:r>
              <a:rPr lang="es-ES_tradnl" dirty="0">
                <a:latin typeface="Tempus Sans ITC" panose="04020404030D07020202" pitchFamily="82" charset="0"/>
                <a:ea typeface="Times New Roman" panose="02020603050405020304" pitchFamily="18" charset="0"/>
                <a:cs typeface="Times New Roman" panose="02020603050405020304" pitchFamily="18" charset="0"/>
              </a:rPr>
              <a:t>CT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jenis</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ini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telah</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dijelaskan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dalam</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bab</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sebelumnya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dan juga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dipergunakan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generator-generator</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kecil</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seperti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yang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dikemukakan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i="1" dirty="0" err="1">
                <a:latin typeface="Tempus Sans ITC" panose="04020404030D07020202" pitchFamily="82" charset="0"/>
                <a:ea typeface="Times New Roman" panose="02020603050405020304" pitchFamily="18" charset="0"/>
                <a:cs typeface="Times New Roman" panose="02020603050405020304" pitchFamily="18" charset="0"/>
              </a:rPr>
              <a:t>dalam</a:t>
            </a:r>
            <a:r>
              <a:rPr lang="es-ES_tradnl" i="1"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i="1" dirty="0" err="1">
                <a:latin typeface="Tempus Sans ITC" panose="04020404030D07020202" pitchFamily="82" charset="0"/>
                <a:ea typeface="Times New Roman" panose="02020603050405020304" pitchFamily="18" charset="0"/>
                <a:cs typeface="Times New Roman" panose="02020603050405020304" pitchFamily="18" charset="0"/>
              </a:rPr>
              <a:t>bab</a:t>
            </a:r>
            <a:r>
              <a:rPr lang="es-ES_tradnl" i="1" dirty="0">
                <a:latin typeface="Tempus Sans ITC" panose="04020404030D07020202" pitchFamily="82" charset="0"/>
                <a:ea typeface="Times New Roman" panose="02020603050405020304" pitchFamily="18" charset="0"/>
                <a:cs typeface="Times New Roman" panose="02020603050405020304" pitchFamily="18" charset="0"/>
              </a:rPr>
              <a:t> 5.</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Tipikal</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maksimum</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bagian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terbuka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atau</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jendela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pada CT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ini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ukuran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diameter</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sebesar</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8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inchi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endParaRPr lang="en-US" dirty="0"/>
          </a:p>
        </p:txBody>
      </p:sp>
      <p:sp>
        <p:nvSpPr>
          <p:cNvPr id="3" name="Rectangle 2"/>
          <p:cNvSpPr/>
          <p:nvPr/>
        </p:nvSpPr>
        <p:spPr>
          <a:xfrm>
            <a:off x="470836" y="1698029"/>
            <a:ext cx="8368364" cy="1323439"/>
          </a:xfrm>
          <a:prstGeom prst="rect">
            <a:avLst/>
          </a:prstGeom>
        </p:spPr>
        <p:txBody>
          <a:bodyPr wrap="square">
            <a:spAutoFit/>
          </a:bodyPr>
          <a:lstStyle/>
          <a:p>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ratio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tetap</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50:5 dan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lebih</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instantaneous</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sensitif</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dapat</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dihasilkan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angkat</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primer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sebesar</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5A.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Harga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ini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adalah</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sebuah</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diferensial</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keseimbangan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fluk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dari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beban dan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magnitude</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pengasutan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dan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hanya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satu</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CT per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fasa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maka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unjuk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kerja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kecocokan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CT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tidak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muncul</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endParaRPr lang="en-US" dirty="0"/>
          </a:p>
        </p:txBody>
      </p:sp>
      <p:sp>
        <p:nvSpPr>
          <p:cNvPr id="6" name="Rectangle 5"/>
          <p:cNvSpPr/>
          <p:nvPr/>
        </p:nvSpPr>
        <p:spPr>
          <a:xfrm>
            <a:off x="470836" y="3098337"/>
            <a:ext cx="8368364" cy="1323439"/>
          </a:xfrm>
          <a:prstGeom prst="rect">
            <a:avLst/>
          </a:prstGeom>
        </p:spPr>
        <p:txBody>
          <a:bodyPr wrap="square">
            <a:spAutoFit/>
          </a:bodyPr>
          <a:lstStyle/>
          <a:p>
            <a:r>
              <a:rPr lang="en-US" dirty="0" err="1">
                <a:latin typeface="Tempus Sans ITC" panose="04020404030D07020202" pitchFamily="82" charset="0"/>
                <a:ea typeface="Times New Roman" panose="02020603050405020304" pitchFamily="18" charset="0"/>
                <a:cs typeface="Times New Roman" panose="02020603050405020304" pitchFamily="18" charset="0"/>
              </a:rPr>
              <a:t>Proteksi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tanah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fasa</a:t>
            </a:r>
            <a:r>
              <a:rPr lang="en-US" dirty="0">
                <a:latin typeface="Tempus Sans ITC" panose="04020404030D07020202" pitchFamily="82" charset="0"/>
                <a:ea typeface="Times New Roman" panose="02020603050405020304" pitchFamily="18" charset="0"/>
                <a:cs typeface="Times New Roman" panose="02020603050405020304" pitchFamily="18" charset="0"/>
              </a:rPr>
              <a:t> internal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diperoleh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antara</a:t>
            </a:r>
            <a:r>
              <a:rPr lang="en-US" dirty="0">
                <a:latin typeface="Tempus Sans ITC" panose="04020404030D07020202" pitchFamily="82" charset="0"/>
                <a:ea typeface="Times New Roman" panose="02020603050405020304" pitchFamily="18" charset="0"/>
                <a:cs typeface="Times New Roman" panose="02020603050405020304" pitchFamily="18" charset="0"/>
              </a:rPr>
              <a:t> Motor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sampai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kelokasi</a:t>
            </a:r>
            <a:r>
              <a:rPr lang="en-US" dirty="0">
                <a:latin typeface="Tempus Sans ITC" panose="04020404030D07020202" pitchFamily="82" charset="0"/>
                <a:ea typeface="Times New Roman" panose="02020603050405020304" pitchFamily="18" charset="0"/>
                <a:cs typeface="Times New Roman" panose="02020603050405020304" pitchFamily="18" charset="0"/>
              </a:rPr>
              <a:t> CT.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Proteksi</a:t>
            </a:r>
            <a:r>
              <a:rPr lang="en-US" dirty="0">
                <a:latin typeface="Tempus Sans ITC" panose="04020404030D07020202" pitchFamily="82" charset="0"/>
                <a:ea typeface="Times New Roman" panose="02020603050405020304" pitchFamily="18" charset="0"/>
                <a:cs typeface="Times New Roman" panose="02020603050405020304" pitchFamily="18" charset="0"/>
              </a:rPr>
              <a:t> lain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dibutuhkan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menghubungkan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ke</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Pemutus</a:t>
            </a:r>
            <a:r>
              <a:rPr lang="en-US" dirty="0">
                <a:latin typeface="Tempus Sans ITC" panose="04020404030D07020202" pitchFamily="82" charset="0"/>
                <a:ea typeface="Times New Roman" panose="02020603050405020304" pitchFamily="18" charset="0"/>
                <a:cs typeface="Times New Roman" panose="02020603050405020304" pitchFamily="18" charset="0"/>
              </a:rPr>
              <a:t> Tenaga, Starter,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seterusnya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Kelemahannya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adalah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keterbatasan</a:t>
            </a:r>
            <a:r>
              <a:rPr lang="en-US" dirty="0">
                <a:latin typeface="Tempus Sans ITC" panose="04020404030D07020202" pitchFamily="82" charset="0"/>
                <a:ea typeface="Times New Roman" panose="02020603050405020304" pitchFamily="18" charset="0"/>
                <a:cs typeface="Times New Roman" panose="02020603050405020304" pitchFamily="18" charset="0"/>
              </a:rPr>
              <a:t> yang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disebabkan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ukuran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jendela</a:t>
            </a:r>
            <a:r>
              <a:rPr lang="en-US" dirty="0">
                <a:latin typeface="Tempus Sans ITC" panose="04020404030D07020202" pitchFamily="82" charset="0"/>
                <a:ea typeface="Times New Roman" panose="02020603050405020304" pitchFamily="18" charset="0"/>
                <a:cs typeface="Times New Roman" panose="02020603050405020304" pitchFamily="18" charset="0"/>
              </a:rPr>
              <a:t> CT.</a:t>
            </a:r>
            <a:endParaRPr lang="en-US" dirty="0"/>
          </a:p>
        </p:txBody>
      </p:sp>
      <p:sp>
        <p:nvSpPr>
          <p:cNvPr id="7" name="Rectangle 6"/>
          <p:cNvSpPr/>
          <p:nvPr/>
        </p:nvSpPr>
        <p:spPr>
          <a:xfrm>
            <a:off x="470836" y="4421776"/>
            <a:ext cx="8202328" cy="1631216"/>
          </a:xfrm>
          <a:prstGeom prst="rect">
            <a:avLst/>
          </a:prstGeom>
        </p:spPr>
        <p:txBody>
          <a:bodyPr wrap="square">
            <a:spAutoFit/>
          </a:bodyPr>
          <a:lstStyle/>
          <a:p>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Diferensial</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konvensional</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CT pada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netral</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dan lead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keluaran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harus</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digunakan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bilamanan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tipe</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Toroidal</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tidak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dapat</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dipergunakan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Biasanya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dua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set CT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tipe</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dan ratio sama,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sehingga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Diferensial</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dua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belitan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penahan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(87)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digunakan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seperti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diperlihatkan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dalam</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Gambar 9-3b. </a:t>
            </a:r>
            <a:endParaRPr lang="en-US" dirty="0"/>
          </a:p>
        </p:txBody>
      </p:sp>
    </p:spTree>
    <p:extLst>
      <p:ext uri="{BB962C8B-B14F-4D97-AF65-F5344CB8AC3E}">
        <p14:creationId xmlns:p14="http://schemas.microsoft.com/office/powerpoint/2010/main" val="3801946012"/>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277</a:t>
            </a:fld>
            <a:endParaRPr lang="en-US" altLang="id-ID"/>
          </a:p>
        </p:txBody>
      </p:sp>
      <p:sp>
        <p:nvSpPr>
          <p:cNvPr id="2" name="Rectangle 1"/>
          <p:cNvSpPr/>
          <p:nvPr/>
        </p:nvSpPr>
        <p:spPr>
          <a:xfrm>
            <a:off x="228600" y="228600"/>
            <a:ext cx="4435830" cy="400110"/>
          </a:xfrm>
          <a:prstGeom prst="rect">
            <a:avLst/>
          </a:prstGeom>
        </p:spPr>
        <p:txBody>
          <a:bodyPr wrap="none">
            <a:spAutoFit/>
          </a:bodyPr>
          <a:lstStyle/>
          <a:p>
            <a:pPr>
              <a:spcAft>
                <a:spcPts val="0"/>
              </a:spcAft>
            </a:pPr>
            <a:r>
              <a:rPr lang="es-ES_tradnl" b="1" cap="all" dirty="0">
                <a:latin typeface="Tempus Sans ITC" panose="04020404030D07020202" pitchFamily="82" charset="0"/>
                <a:ea typeface="Times New Roman" panose="02020603050405020304" pitchFamily="18" charset="0"/>
              </a:rPr>
              <a:t>9. 8  PROTEKSI GANGGUAN TANAH</a:t>
            </a:r>
            <a:endParaRPr lang="en-US"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5410200" y="762000"/>
            <a:ext cx="3429000" cy="5324535"/>
          </a:xfrm>
          <a:prstGeom prst="rect">
            <a:avLst/>
          </a:prstGeom>
        </p:spPr>
        <p:txBody>
          <a:bodyPr wrap="square">
            <a:spAutoFit/>
          </a:bodyPr>
          <a:lstStyle/>
          <a:p>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Sebagaimana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pada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proteksi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Fasa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lebih</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seketika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digunakan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pula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proteksi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gangguan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tanah</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Apabila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dimungkinkan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metoda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yang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disediakan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adalah</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menggunakan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CT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tipe</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Ring,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ketiga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konduktor</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Motor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dilewatkan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melalui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jendela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CT.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Hal</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ini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memberikan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suatu</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penjumlahan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magnetik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dari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ketiga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Fasa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sehingga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keluaran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sekunder</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CT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ke</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adalah</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urutan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nol</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(3I</a:t>
            </a:r>
            <a:r>
              <a:rPr lang="es-ES_tradnl" baseline="-25000" dirty="0">
                <a:latin typeface="Tempus Sans ITC" panose="04020404030D07020202" pitchFamily="82" charset="0"/>
                <a:ea typeface="Times New Roman" panose="02020603050405020304" pitchFamily="18" charset="0"/>
                <a:cs typeface="Times New Roman" panose="02020603050405020304" pitchFamily="18" charset="0"/>
              </a:rPr>
              <a:t>0</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Hal</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ini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diperlihatkan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pada Gambar 9-4a.</a:t>
            </a:r>
            <a:endParaRPr lang="en-US" dirty="0"/>
          </a:p>
        </p:txBody>
      </p:sp>
      <p:pic>
        <p:nvPicPr>
          <p:cNvPr id="7" name="Picture 2" descr="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27358"/>
            <a:ext cx="4414837" cy="459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0173728"/>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278</a:t>
            </a:fld>
            <a:endParaRPr lang="en-US" altLang="id-ID"/>
          </a:p>
        </p:txBody>
      </p:sp>
      <p:sp>
        <p:nvSpPr>
          <p:cNvPr id="2" name="Rectangle 1"/>
          <p:cNvSpPr/>
          <p:nvPr/>
        </p:nvSpPr>
        <p:spPr>
          <a:xfrm>
            <a:off x="457200" y="228600"/>
            <a:ext cx="8229600" cy="1631216"/>
          </a:xfrm>
          <a:prstGeom prst="rect">
            <a:avLst/>
          </a:prstGeom>
        </p:spPr>
        <p:txBody>
          <a:bodyPr wrap="square">
            <a:spAutoFit/>
          </a:bodyPr>
          <a:lstStyle/>
          <a:p>
            <a:pPr algn="just">
              <a:spcAft>
                <a:spcPts val="0"/>
              </a:spcAft>
            </a:pPr>
            <a:r>
              <a:rPr lang="es-ES_tradnl" dirty="0" smtClean="0">
                <a:latin typeface="Tempus Sans ITC" panose="04020404030D07020202" pitchFamily="82" charset="0"/>
                <a:ea typeface="Times New Roman" panose="02020603050405020304" pitchFamily="18" charset="0"/>
              </a:rPr>
              <a:t>Ratio CT, </a:t>
            </a:r>
            <a:r>
              <a:rPr lang="es-ES_tradnl" dirty="0" err="1" smtClean="0">
                <a:latin typeface="Tempus Sans ITC" panose="04020404030D07020202" pitchFamily="82" charset="0"/>
                <a:ea typeface="Times New Roman" panose="02020603050405020304" pitchFamily="18" charset="0"/>
              </a:rPr>
              <a:t>umumnya</a:t>
            </a:r>
            <a:r>
              <a:rPr lang="es-ES_tradnl" dirty="0" smtClean="0">
                <a:latin typeface="Tempus Sans ITC" panose="04020404030D07020202" pitchFamily="82" charset="0"/>
                <a:ea typeface="Times New Roman" panose="02020603050405020304" pitchFamily="18" charset="0"/>
              </a:rPr>
              <a:t> 50:5, </a:t>
            </a:r>
            <a:r>
              <a:rPr lang="es-ES_tradnl" dirty="0" err="1" smtClean="0">
                <a:latin typeface="Tempus Sans ITC" panose="04020404030D07020202" pitchFamily="82" charset="0"/>
                <a:ea typeface="Times New Roman" panose="02020603050405020304" pitchFamily="18" charset="0"/>
              </a:rPr>
              <a:t>tidak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tergantung</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ukuran</a:t>
            </a:r>
            <a:r>
              <a:rPr lang="es-ES_tradnl" dirty="0" smtClean="0">
                <a:latin typeface="Tempus Sans ITC" panose="04020404030D07020202" pitchFamily="82" charset="0"/>
                <a:ea typeface="Times New Roman" panose="02020603050405020304" pitchFamily="18" charset="0"/>
              </a:rPr>
              <a:t> motor, </a:t>
            </a:r>
            <a:r>
              <a:rPr lang="es-ES_tradnl" dirty="0" err="1" smtClean="0">
                <a:latin typeface="Tempus Sans ITC" panose="04020404030D07020202" pitchFamily="82" charset="0"/>
                <a:ea typeface="Times New Roman" panose="02020603050405020304" pitchFamily="18" charset="0"/>
              </a:rPr>
              <a:t>sedangkan</a:t>
            </a:r>
            <a:r>
              <a:rPr lang="es-ES_tradnl" dirty="0" smtClean="0">
                <a:latin typeface="Tempus Sans ITC" panose="04020404030D07020202" pitchFamily="82" charset="0"/>
                <a:ea typeface="Times New Roman" panose="02020603050405020304" pitchFamily="18" charset="0"/>
              </a:rPr>
              <a:t> CT </a:t>
            </a:r>
            <a:r>
              <a:rPr lang="es-ES_tradnl" dirty="0" err="1" smtClean="0">
                <a:latin typeface="Tempus Sans ITC" panose="04020404030D07020202" pitchFamily="82" charset="0"/>
                <a:ea typeface="Times New Roman" panose="02020603050405020304" pitchFamily="18" charset="0"/>
              </a:rPr>
              <a:t>konvensional</a:t>
            </a:r>
            <a:r>
              <a:rPr lang="es-ES_tradnl" dirty="0" smtClean="0">
                <a:latin typeface="Tempus Sans ITC" panose="04020404030D07020202" pitchFamily="82" charset="0"/>
                <a:ea typeface="Times New Roman" panose="02020603050405020304" pitchFamily="18" charset="0"/>
              </a:rPr>
              <a:t> pada </a:t>
            </a:r>
            <a:r>
              <a:rPr lang="es-ES_tradnl" dirty="0" err="1" smtClean="0">
                <a:latin typeface="Tempus Sans ITC" panose="04020404030D07020202" pitchFamily="82" charset="0"/>
                <a:ea typeface="Times New Roman" panose="02020603050405020304" pitchFamily="18" charset="0"/>
              </a:rPr>
              <a:t>fasa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harus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seukuran</a:t>
            </a:r>
            <a:r>
              <a:rPr lang="es-ES_tradnl" dirty="0" smtClean="0">
                <a:latin typeface="Tempus Sans ITC" panose="04020404030D07020202" pitchFamily="82" charset="0"/>
                <a:ea typeface="Times New Roman" panose="02020603050405020304" pitchFamily="18" charset="0"/>
              </a:rPr>
              <a:t> beban motor. </a:t>
            </a:r>
            <a:r>
              <a:rPr lang="es-ES_tradnl" dirty="0" err="1" smtClean="0">
                <a:latin typeface="Tempus Sans ITC" panose="04020404030D07020202" pitchFamily="82" charset="0"/>
                <a:ea typeface="Times New Roman" panose="02020603050405020304" pitchFamily="18" charset="0"/>
              </a:rPr>
              <a:t>Keuntungannya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adalah</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sensitivitas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tinggi</a:t>
            </a:r>
            <a:r>
              <a:rPr lang="es-ES_tradnl" dirty="0" smtClean="0">
                <a:latin typeface="Tempus Sans ITC" panose="04020404030D07020202" pitchFamily="82" charset="0"/>
                <a:ea typeface="Times New Roman" panose="02020603050405020304" pitchFamily="18" charset="0"/>
              </a:rPr>
              <a:t> dan </a:t>
            </a:r>
            <a:r>
              <a:rPr lang="es-ES_tradnl" dirty="0" err="1" smtClean="0">
                <a:latin typeface="Tempus Sans ITC" panose="04020404030D07020202" pitchFamily="82" charset="0"/>
                <a:ea typeface="Times New Roman" panose="02020603050405020304" pitchFamily="18" charset="0"/>
              </a:rPr>
              <a:t>sekuritas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baik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tetapi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dibatasi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oleh</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ukuran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konduktor</a:t>
            </a:r>
            <a:r>
              <a:rPr lang="es-ES_tradnl" dirty="0" smtClean="0">
                <a:latin typeface="Tempus Sans ITC" panose="04020404030D07020202" pitchFamily="82" charset="0"/>
                <a:ea typeface="Times New Roman" panose="02020603050405020304" pitchFamily="18" charset="0"/>
              </a:rPr>
              <a:t> yang </a:t>
            </a:r>
            <a:r>
              <a:rPr lang="es-ES_tradnl" dirty="0" err="1" smtClean="0">
                <a:latin typeface="Tempus Sans ITC" panose="04020404030D07020202" pitchFamily="82" charset="0"/>
                <a:ea typeface="Times New Roman" panose="02020603050405020304" pitchFamily="18" charset="0"/>
              </a:rPr>
              <a:t>dapat</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dilewatkan</a:t>
            </a:r>
            <a:r>
              <a:rPr lang="es-ES_tradnl" dirty="0" smtClean="0">
                <a:latin typeface="Tempus Sans ITC" panose="04020404030D07020202" pitchFamily="82" charset="0"/>
                <a:ea typeface="Times New Roman" panose="02020603050405020304" pitchFamily="18" charset="0"/>
              </a:rPr>
              <a:t> pada </a:t>
            </a:r>
            <a:r>
              <a:rPr lang="es-ES_tradnl" dirty="0" err="1" smtClean="0">
                <a:latin typeface="Tempus Sans ITC" panose="04020404030D07020202" pitchFamily="82" charset="0"/>
                <a:ea typeface="Times New Roman" panose="02020603050405020304" pitchFamily="18" charset="0"/>
              </a:rPr>
              <a:t>jendela</a:t>
            </a:r>
            <a:r>
              <a:rPr lang="es-ES_tradnl" dirty="0" smtClean="0">
                <a:latin typeface="Tempus Sans ITC" panose="04020404030D07020202" pitchFamily="82" charset="0"/>
                <a:ea typeface="Times New Roman" panose="02020603050405020304" pitchFamily="18" charset="0"/>
              </a:rPr>
              <a:t> CT. </a:t>
            </a:r>
            <a:r>
              <a:rPr lang="es-ES_tradnl" dirty="0" err="1" smtClean="0">
                <a:latin typeface="Tempus Sans ITC" panose="04020404030D07020202" pitchFamily="82" charset="0"/>
                <a:ea typeface="Times New Roman" panose="02020603050405020304" pitchFamily="18" charset="0"/>
              </a:rPr>
              <a:t>Seperti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disebut</a:t>
            </a:r>
            <a:r>
              <a:rPr lang="es-ES_tradnl" dirty="0" smtClean="0">
                <a:latin typeface="Tempus Sans ITC" panose="04020404030D07020202" pitchFamily="82" charset="0"/>
                <a:ea typeface="Times New Roman" panose="02020603050405020304" pitchFamily="18" charset="0"/>
              </a:rPr>
              <a:t> pada </a:t>
            </a:r>
            <a:r>
              <a:rPr lang="es-ES_tradnl" dirty="0" err="1" smtClean="0">
                <a:latin typeface="Tempus Sans ITC" panose="04020404030D07020202" pitchFamily="82" charset="0"/>
                <a:ea typeface="Times New Roman" panose="02020603050405020304" pitchFamily="18" charset="0"/>
              </a:rPr>
              <a:t>seksi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sebelumnya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tipikal</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sensitivitas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adalah</a:t>
            </a:r>
            <a:r>
              <a:rPr lang="es-ES_tradnl" dirty="0" smtClean="0">
                <a:latin typeface="Tempus Sans ITC" panose="04020404030D07020202" pitchFamily="82" charset="0"/>
                <a:ea typeface="Times New Roman" panose="02020603050405020304" pitchFamily="18" charset="0"/>
              </a:rPr>
              <a:t> 5A primer.</a:t>
            </a:r>
            <a:endParaRPr lang="en-US" b="1"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457200" y="1859816"/>
            <a:ext cx="8229600" cy="2862322"/>
          </a:xfrm>
          <a:prstGeom prst="rect">
            <a:avLst/>
          </a:prstGeom>
        </p:spPr>
        <p:txBody>
          <a:bodyPr wrap="square">
            <a:spAutoFit/>
          </a:bodyPr>
          <a:lstStyle/>
          <a:p>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Motor dan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konduktor</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ukuran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besar,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Tanah</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pada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netral</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harus</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digunakan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seperti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pada Gambar 9-4b.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Meskipun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beban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mempengaruhi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ratio CT,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Tanah</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dapat</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disetel</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lebih</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sensitif</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dan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baik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dibawah</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beban Motor.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50N,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harus</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diset</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diatas</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setiap</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kesalahan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residual yang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dapat</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ditimbulkan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karean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unjuk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kerja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CT yang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tidak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sama pada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asut</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ofset</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perbedaan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tinggi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Hal</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ini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sukar</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diketahui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tetapi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kemungkinan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munculnya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masalah</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sangat</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kecil</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bilamana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burden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fasa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seimbang</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dan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tegangan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CT yang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disebabkan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oleh</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pengasutan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maksimum</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tidak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lebih</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dari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78%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tegangan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klas</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akurasi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CT.</a:t>
            </a:r>
            <a:endParaRPr lang="en-US" dirty="0"/>
          </a:p>
        </p:txBody>
      </p:sp>
      <p:sp>
        <p:nvSpPr>
          <p:cNvPr id="6" name="Rectangle 5"/>
          <p:cNvSpPr/>
          <p:nvPr/>
        </p:nvSpPr>
        <p:spPr>
          <a:xfrm>
            <a:off x="457200" y="4722138"/>
            <a:ext cx="8153400" cy="1323439"/>
          </a:xfrm>
          <a:prstGeom prst="rect">
            <a:avLst/>
          </a:prstGeom>
        </p:spPr>
        <p:txBody>
          <a:bodyPr wrap="square">
            <a:spAutoFit/>
          </a:bodyPr>
          <a:lstStyle/>
          <a:p>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Tap</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50N,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rendah</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dan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konsekuensinya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burden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menjadi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tinggi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dapat</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dibantu</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memaksa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ketiga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CT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jenuh</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berulang</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kali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Tahanan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pada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sirkit</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netral</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dapat</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pula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membantu</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Hal</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ini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menaikkan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burdsen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namun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tidak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boleh</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terlalu</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tinggi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sehingga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mengurangi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sensitivitas</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2617708738"/>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279</a:t>
            </a:fld>
            <a:endParaRPr lang="en-US" altLang="id-ID"/>
          </a:p>
        </p:txBody>
      </p:sp>
      <p:sp>
        <p:nvSpPr>
          <p:cNvPr id="2" name="Rectangle 1"/>
          <p:cNvSpPr/>
          <p:nvPr/>
        </p:nvSpPr>
        <p:spPr>
          <a:xfrm>
            <a:off x="457200" y="4043865"/>
            <a:ext cx="8534400" cy="2000548"/>
          </a:xfrm>
          <a:prstGeom prst="rect">
            <a:avLst/>
          </a:prstGeom>
        </p:spPr>
        <p:txBody>
          <a:bodyPr wrap="square">
            <a:spAutoFit/>
          </a:bodyPr>
          <a:lstStyle/>
          <a:p>
            <a:pPr algn="just">
              <a:spcAft>
                <a:spcPts val="0"/>
              </a:spcAft>
            </a:pPr>
            <a:r>
              <a:rPr lang="es-ES_tradnl" sz="1800" dirty="0" err="1" smtClean="0">
                <a:latin typeface="Tempus Sans ITC" panose="04020404030D07020202" pitchFamily="82" charset="0"/>
                <a:ea typeface="Times New Roman" panose="02020603050405020304" pitchFamily="18" charset="0"/>
                <a:cs typeface="Times New Roman" panose="02020603050405020304" pitchFamily="18" charset="0"/>
              </a:rPr>
              <a:t>Koil</a:t>
            </a:r>
            <a:r>
              <a:rPr lang="es-ES_tradnl" sz="1800"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dihubungkan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pada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netral</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CT pada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tempat</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50N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dalam</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Gambar 9-4b, dan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koil</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tegangan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menyeberangi</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resistor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pentanahan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dan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paralel</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59G pada gambar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sebelumnya</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Polaritas</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dimana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akan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beroperasi</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bilamana</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urutan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nol</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mengalir</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menuju</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Motor,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sistem</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pentanahan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tinggi</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pada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tahanan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pentanahan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akan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kecil</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tetapi</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tegangan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urutan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nol</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menjadi</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besar.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Tipikal</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pick-up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lebih</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pengali</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adalah</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berkisar</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7 </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8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mA</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tegangan</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69,5V.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Harga</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ini</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jauh</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dibawah</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level</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gangguan</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tanah</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a:latin typeface="Tempus Sans ITC" panose="04020404030D07020202" pitchFamily="82" charset="0"/>
                <a:ea typeface="Times New Roman" panose="02020603050405020304" pitchFamily="18" charset="0"/>
                <a:cs typeface="Times New Roman" panose="02020603050405020304" pitchFamily="18" charset="0"/>
              </a:rPr>
              <a:t>yaitu</a:t>
            </a:r>
            <a:r>
              <a:rPr lang="es-ES_tradnl" sz="1600" dirty="0">
                <a:latin typeface="Tempus Sans ITC" panose="04020404030D07020202" pitchFamily="82" charset="0"/>
                <a:ea typeface="Times New Roman" panose="02020603050405020304" pitchFamily="18" charset="0"/>
                <a:cs typeface="Times New Roman" panose="02020603050405020304" pitchFamily="18" charset="0"/>
              </a:rPr>
              <a:t> 1 – 10A.</a:t>
            </a:r>
            <a:endParaRPr lang="en-US" sz="1600" dirty="0"/>
          </a:p>
        </p:txBody>
      </p:sp>
      <p:sp>
        <p:nvSpPr>
          <p:cNvPr id="3" name="Rectangle 2"/>
          <p:cNvSpPr/>
          <p:nvPr/>
        </p:nvSpPr>
        <p:spPr>
          <a:xfrm>
            <a:off x="420302" y="152400"/>
            <a:ext cx="8495097" cy="923330"/>
          </a:xfrm>
          <a:prstGeom prst="rect">
            <a:avLst/>
          </a:prstGeom>
        </p:spPr>
        <p:txBody>
          <a:bodyPr wrap="square">
            <a:spAutoFit/>
          </a:bodyPr>
          <a:lstStyle/>
          <a:p>
            <a:r>
              <a:rPr lang="es-ES_tradnl" sz="1800" dirty="0" err="1">
                <a:latin typeface="Tempus Sans ITC" panose="04020404030D07020202" pitchFamily="82" charset="0"/>
                <a:ea typeface="Times New Roman" panose="02020603050405020304" pitchFamily="18" charset="0"/>
              </a:rPr>
              <a:t>Hal</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terakhir</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ini</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dapat</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diperbaikik</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selama</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proses</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start</a:t>
            </a:r>
            <a:r>
              <a:rPr lang="es-ES_tradnl" sz="1800" dirty="0">
                <a:latin typeface="Tempus Sans ITC" panose="04020404030D07020202" pitchFamily="82" charset="0"/>
                <a:ea typeface="Times New Roman" panose="02020603050405020304" pitchFamily="18" charset="0"/>
              </a:rPr>
              <a:t>-up. </a:t>
            </a:r>
            <a:r>
              <a:rPr lang="es-ES_tradnl" sz="1800" dirty="0" err="1">
                <a:latin typeface="Tempus Sans ITC" panose="04020404030D07020202" pitchFamily="82" charset="0"/>
                <a:ea typeface="Times New Roman" panose="02020603050405020304" pitchFamily="18" charset="0"/>
              </a:rPr>
              <a:t>Penundaan</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waktu</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harus</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digunakan</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sampai</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arus</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ofset</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hilang</a:t>
            </a:r>
            <a:r>
              <a:rPr lang="es-ES_tradnl" sz="1800" dirty="0">
                <a:latin typeface="Tempus Sans ITC" panose="04020404030D07020202" pitchFamily="82" charset="0"/>
                <a:ea typeface="Times New Roman" panose="02020603050405020304" pitchFamily="18" charset="0"/>
              </a:rPr>
              <a:t>/</a:t>
            </a:r>
            <a:r>
              <a:rPr lang="es-ES_tradnl" sz="1800" dirty="0" err="1">
                <a:latin typeface="Tempus Sans ITC" panose="04020404030D07020202" pitchFamily="82" charset="0"/>
                <a:ea typeface="Times New Roman" panose="02020603050405020304" pitchFamily="18" charset="0"/>
              </a:rPr>
              <a:t>menurun</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tetapi</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penundaan</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ini</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putus</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untuk</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gangguan</a:t>
            </a:r>
            <a:r>
              <a:rPr lang="es-ES_tradnl" sz="1800" dirty="0">
                <a:latin typeface="Tempus Sans ITC" panose="04020404030D07020202" pitchFamily="82" charset="0"/>
                <a:ea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rPr>
              <a:t>aktual</a:t>
            </a:r>
            <a:r>
              <a:rPr lang="es-ES_tradnl" sz="1800" dirty="0">
                <a:latin typeface="Tempus Sans ITC" panose="04020404030D07020202" pitchFamily="82" charset="0"/>
                <a:ea typeface="Times New Roman" panose="02020603050405020304" pitchFamily="18" charset="0"/>
              </a:rPr>
              <a:t>.</a:t>
            </a:r>
            <a:endParaRPr lang="en-US" sz="1800" dirty="0"/>
          </a:p>
        </p:txBody>
      </p:sp>
      <p:sp>
        <p:nvSpPr>
          <p:cNvPr id="6" name="Rectangle 5"/>
          <p:cNvSpPr/>
          <p:nvPr/>
        </p:nvSpPr>
        <p:spPr>
          <a:xfrm>
            <a:off x="400650" y="1075730"/>
            <a:ext cx="8534400" cy="2862322"/>
          </a:xfrm>
          <a:prstGeom prst="rect">
            <a:avLst/>
          </a:prstGeom>
        </p:spPr>
        <p:txBody>
          <a:bodyPr wrap="square">
            <a:spAutoFit/>
          </a:bodyPr>
          <a:lstStyle/>
          <a:p>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pembatasan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gangguan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tanah</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seperti</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umumnya</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pada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sistem</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pensuplai</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Motor,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gangguan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tanah</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akan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lebih</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kecil</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dari</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gangguan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fasa</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Jika</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digunakan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pentanahan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resistansi</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tinggi</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gangguan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tanah</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dalam</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orde</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1 – 10 A.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Proteksi</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pada Gambar 9.4b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dapat</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memberikan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sensitivitas</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yang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dapat</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diterima</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sistem</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tersebut</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bilamana</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gangguan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tanah</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lebih</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besar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dari</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5A.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Sensitivitas</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yang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lebih</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baik</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dapat</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dicapai</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bila</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digunakan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Pengali</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(32N).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Tipe</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ini</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telah</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dijelaskan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pada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bagian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sebelumnya</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penggunaan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disini</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sebuah</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suatu</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koil</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dan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koil</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tegangan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dapat</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dipakai</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beroperasi</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pada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perkalian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tegangan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dan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dan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penggunaan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pada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sistem</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pentanahan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resistansi</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tinggi</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torka</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maksimum</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terjadi</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bilamana</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mendahului</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tegangan</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800" dirty="0" err="1">
                <a:latin typeface="Tempus Sans ITC" panose="04020404030D07020202" pitchFamily="82" charset="0"/>
                <a:ea typeface="Times New Roman" panose="02020603050405020304" pitchFamily="18" charset="0"/>
                <a:cs typeface="Times New Roman" panose="02020603050405020304" pitchFamily="18" charset="0"/>
              </a:rPr>
              <a:t>sebesar</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 45</a:t>
            </a:r>
            <a:r>
              <a:rPr lang="es-ES_tradnl" sz="1800" baseline="30000" dirty="0">
                <a:latin typeface="Tempus Sans ITC" panose="04020404030D07020202" pitchFamily="82" charset="0"/>
                <a:ea typeface="Times New Roman" panose="02020603050405020304" pitchFamily="18" charset="0"/>
                <a:cs typeface="Times New Roman" panose="02020603050405020304" pitchFamily="18" charset="0"/>
              </a:rPr>
              <a:t>0</a:t>
            </a:r>
            <a:r>
              <a:rPr lang="es-ES_tradnl" sz="1800" dirty="0">
                <a:latin typeface="Tempus Sans ITC" panose="04020404030D07020202" pitchFamily="82" charset="0"/>
                <a:ea typeface="Times New Roman" panose="02020603050405020304" pitchFamily="18" charset="0"/>
                <a:cs typeface="Times New Roman" panose="02020603050405020304" pitchFamily="18" charset="0"/>
              </a:rPr>
              <a:t>.</a:t>
            </a:r>
            <a:endParaRPr lang="en-US" sz="1800" dirty="0"/>
          </a:p>
        </p:txBody>
      </p:sp>
    </p:spTree>
    <p:extLst>
      <p:ext uri="{BB962C8B-B14F-4D97-AF65-F5344CB8AC3E}">
        <p14:creationId xmlns:p14="http://schemas.microsoft.com/office/powerpoint/2010/main" val="2626520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837712-BE97-4600-8823-856D4BC5360E}" type="datetime1">
              <a:rPr lang="en-US" altLang="id-ID" smtClean="0"/>
              <a:t>5/15/2017</a:t>
            </a:fld>
            <a:endParaRPr lang="en-US" altLang="id-ID"/>
          </a:p>
        </p:txBody>
      </p:sp>
      <p:sp>
        <p:nvSpPr>
          <p:cNvPr id="12" name="Slide Number Placeholder 5"/>
          <p:cNvSpPr>
            <a:spLocks noGrp="1"/>
          </p:cNvSpPr>
          <p:nvPr>
            <p:ph type="sldNum" sz="quarter" idx="12"/>
          </p:nvPr>
        </p:nvSpPr>
        <p:spPr/>
        <p:txBody>
          <a:bodyPr/>
          <a:lstStyle/>
          <a:p>
            <a:fld id="{F36C4899-8B9F-4FE5-8BA5-858DE3C72484}" type="slidenum">
              <a:rPr lang="en-US" altLang="id-ID"/>
              <a:pPr/>
              <a:t>28</a:t>
            </a:fld>
            <a:endParaRPr lang="en-US" altLang="id-ID"/>
          </a:p>
        </p:txBody>
      </p:sp>
      <p:sp>
        <p:nvSpPr>
          <p:cNvPr id="130050" name="Rectangle 2"/>
          <p:cNvSpPr>
            <a:spLocks noChangeArrowheads="1"/>
          </p:cNvSpPr>
          <p:nvPr/>
        </p:nvSpPr>
        <p:spPr bwMode="auto">
          <a:xfrm>
            <a:off x="152400" y="152400"/>
            <a:ext cx="5624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id-ID" b="1">
                <a:solidFill>
                  <a:schemeClr val="accent2"/>
                </a:solidFill>
              </a:rPr>
              <a:t>LANJUTAN</a:t>
            </a:r>
            <a:r>
              <a:rPr lang="id-ID" altLang="id-ID" b="1">
                <a:solidFill>
                  <a:schemeClr val="accent2"/>
                </a:solidFill>
              </a:rPr>
              <a:t> DEFINISI DAN TERMINOLOGI</a:t>
            </a:r>
            <a:r>
              <a:rPr lang="en-US" altLang="id-ID">
                <a:solidFill>
                  <a:schemeClr val="accent2"/>
                </a:solidFill>
              </a:rPr>
              <a:t> </a:t>
            </a:r>
          </a:p>
        </p:txBody>
      </p:sp>
      <p:sp>
        <p:nvSpPr>
          <p:cNvPr id="130051" name="Rectangle 3"/>
          <p:cNvSpPr>
            <a:spLocks noChangeArrowheads="1"/>
          </p:cNvSpPr>
          <p:nvPr/>
        </p:nvSpPr>
        <p:spPr bwMode="auto">
          <a:xfrm>
            <a:off x="152400" y="609600"/>
            <a:ext cx="256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b="1"/>
              <a:t>Kurva Karakteristik</a:t>
            </a:r>
            <a:r>
              <a:rPr lang="en-US" altLang="id-ID"/>
              <a:t> </a:t>
            </a:r>
          </a:p>
        </p:txBody>
      </p:sp>
      <p:sp>
        <p:nvSpPr>
          <p:cNvPr id="130052" name="Rectangle 4"/>
          <p:cNvSpPr>
            <a:spLocks noChangeArrowheads="1"/>
          </p:cNvSpPr>
          <p:nvPr/>
        </p:nvSpPr>
        <p:spPr bwMode="auto">
          <a:xfrm>
            <a:off x="447675" y="1066800"/>
            <a:ext cx="86963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sz="1600"/>
              <a:t>Kurva yang memperlihatkan besaran-besaran operasi dari besaran karakteristik yang berhubungan dengan berbagai variasi harga atau kombinasi dari besaran-besaran energising</a:t>
            </a:r>
            <a:r>
              <a:rPr lang="en-US" altLang="id-ID" sz="1600"/>
              <a:t> </a:t>
            </a:r>
          </a:p>
        </p:txBody>
      </p:sp>
      <p:sp>
        <p:nvSpPr>
          <p:cNvPr id="130053" name="Rectangle 5"/>
          <p:cNvSpPr>
            <a:spLocks noChangeArrowheads="1"/>
          </p:cNvSpPr>
          <p:nvPr/>
        </p:nvSpPr>
        <p:spPr bwMode="auto">
          <a:xfrm>
            <a:off x="228600" y="1889125"/>
            <a:ext cx="20304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b="1"/>
              <a:t>Proteksi Utama</a:t>
            </a:r>
            <a:r>
              <a:rPr lang="en-US" altLang="id-ID"/>
              <a:t> </a:t>
            </a:r>
          </a:p>
        </p:txBody>
      </p:sp>
      <p:sp>
        <p:nvSpPr>
          <p:cNvPr id="130054" name="Rectangle 6"/>
          <p:cNvSpPr>
            <a:spLocks noChangeArrowheads="1"/>
          </p:cNvSpPr>
          <p:nvPr/>
        </p:nvSpPr>
        <p:spPr bwMode="auto">
          <a:xfrm>
            <a:off x="457200" y="2362200"/>
            <a:ext cx="8305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sz="1600"/>
              <a:t>Sistem proteksi yang diharapkan akan beroperasi pada saat terjadi gangguan dalam daerah proteksinya</a:t>
            </a:r>
            <a:r>
              <a:rPr lang="en-US" altLang="id-ID" sz="1600"/>
              <a:t> </a:t>
            </a:r>
          </a:p>
        </p:txBody>
      </p:sp>
      <p:sp>
        <p:nvSpPr>
          <p:cNvPr id="130055" name="Rectangle 7"/>
          <p:cNvSpPr>
            <a:spLocks noChangeArrowheads="1"/>
          </p:cNvSpPr>
          <p:nvPr/>
        </p:nvSpPr>
        <p:spPr bwMode="auto">
          <a:xfrm>
            <a:off x="228600" y="3200400"/>
            <a:ext cx="11922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b="1"/>
              <a:t>Pick-Up</a:t>
            </a:r>
            <a:r>
              <a:rPr lang="en-US" altLang="id-ID"/>
              <a:t> </a:t>
            </a:r>
          </a:p>
        </p:txBody>
      </p:sp>
      <p:sp>
        <p:nvSpPr>
          <p:cNvPr id="130056" name="Rectangle 8"/>
          <p:cNvSpPr>
            <a:spLocks noChangeArrowheads="1"/>
          </p:cNvSpPr>
          <p:nvPr/>
        </p:nvSpPr>
        <p:spPr bwMode="auto">
          <a:xfrm>
            <a:off x="457200" y="3581400"/>
            <a:ext cx="7870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sz="1600"/>
              <a:t>Rele dikatakan pick-up bila rele berubah dari posisi un-energise menjadi ter-energise</a:t>
            </a:r>
            <a:r>
              <a:rPr lang="en-US" altLang="id-ID" sz="1600"/>
              <a:t> </a:t>
            </a:r>
          </a:p>
        </p:txBody>
      </p:sp>
      <p:sp>
        <p:nvSpPr>
          <p:cNvPr id="130057" name="Rectangle 9"/>
          <p:cNvSpPr>
            <a:spLocks noChangeArrowheads="1"/>
          </p:cNvSpPr>
          <p:nvPr/>
        </p:nvSpPr>
        <p:spPr bwMode="auto">
          <a:xfrm>
            <a:off x="228600" y="4251325"/>
            <a:ext cx="1790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b="1"/>
              <a:t>Proteksi Unit</a:t>
            </a:r>
            <a:r>
              <a:rPr lang="en-US" altLang="id-ID"/>
              <a:t> </a:t>
            </a:r>
          </a:p>
        </p:txBody>
      </p:sp>
      <p:sp>
        <p:nvSpPr>
          <p:cNvPr id="130058" name="Rectangle 10"/>
          <p:cNvSpPr>
            <a:spLocks noChangeArrowheads="1"/>
          </p:cNvSpPr>
          <p:nvPr/>
        </p:nvSpPr>
        <p:spPr bwMode="auto">
          <a:xfrm>
            <a:off x="457200" y="4706938"/>
            <a:ext cx="8382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sz="1600"/>
              <a:t>Suatu sistem proteksi yang didesain untuk hanya beroperasi pada kondisi tidak normal dengan zona perlindungan yang terdefinisi secara jelas</a:t>
            </a:r>
            <a:r>
              <a:rPr lang="en-US" altLang="id-ID" sz="16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30050">
                                            <p:txEl>
                                              <p:pRg st="0" end="0"/>
                                            </p:txEl>
                                          </p:spTgt>
                                        </p:tgtEl>
                                        <p:attrNameLst>
                                          <p:attrName>style.visibility</p:attrName>
                                        </p:attrNameLst>
                                      </p:cBhvr>
                                      <p:to>
                                        <p:strVal val="visible"/>
                                      </p:to>
                                    </p:set>
                                    <p:anim calcmode="lin" valueType="num">
                                      <p:cBhvr>
                                        <p:cTn id="7" dur="1000" fill="hold"/>
                                        <p:tgtEl>
                                          <p:spTgt spid="130050">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3005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0050">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30051"/>
                                        </p:tgtEl>
                                        <p:attrNameLst>
                                          <p:attrName>style.visibility</p:attrName>
                                        </p:attrNameLst>
                                      </p:cBhvr>
                                      <p:to>
                                        <p:strVal val="visible"/>
                                      </p:to>
                                    </p:set>
                                    <p:anim calcmode="lin" valueType="num">
                                      <p:cBhvr>
                                        <p:cTn id="14" dur="1000" fill="hold"/>
                                        <p:tgtEl>
                                          <p:spTgt spid="130051"/>
                                        </p:tgtEl>
                                        <p:attrNameLst>
                                          <p:attrName>ppt_x</p:attrName>
                                        </p:attrNameLst>
                                      </p:cBhvr>
                                      <p:tavLst>
                                        <p:tav tm="0">
                                          <p:val>
                                            <p:strVal val="#ppt_x-.2"/>
                                          </p:val>
                                        </p:tav>
                                        <p:tav tm="100000">
                                          <p:val>
                                            <p:strVal val="#ppt_x"/>
                                          </p:val>
                                        </p:tav>
                                      </p:tavLst>
                                    </p:anim>
                                    <p:anim calcmode="lin" valueType="num">
                                      <p:cBhvr>
                                        <p:cTn id="15" dur="1000" fill="hold"/>
                                        <p:tgtEl>
                                          <p:spTgt spid="13005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3005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1" presetClass="entr" presetSubtype="4" fill="hold" grpId="0" nodeType="clickEffect">
                                  <p:stCondLst>
                                    <p:cond delay="0"/>
                                  </p:stCondLst>
                                  <p:childTnLst>
                                    <p:set>
                                      <p:cBhvr>
                                        <p:cTn id="20" dur="1" fill="hold">
                                          <p:stCondLst>
                                            <p:cond delay="0"/>
                                          </p:stCondLst>
                                        </p:cTn>
                                        <p:tgtEl>
                                          <p:spTgt spid="130052"/>
                                        </p:tgtEl>
                                        <p:attrNameLst>
                                          <p:attrName>style.visibility</p:attrName>
                                        </p:attrNameLst>
                                      </p:cBhvr>
                                      <p:to>
                                        <p:strVal val="visible"/>
                                      </p:to>
                                    </p:set>
                                    <p:animEffect transition="in" filter="wheel(4)">
                                      <p:cBhvr>
                                        <p:cTn id="21" dur="2000"/>
                                        <p:tgtEl>
                                          <p:spTgt spid="13005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30053"/>
                                        </p:tgtEl>
                                        <p:attrNameLst>
                                          <p:attrName>style.visibility</p:attrName>
                                        </p:attrNameLst>
                                      </p:cBhvr>
                                      <p:to>
                                        <p:strVal val="visible"/>
                                      </p:to>
                                    </p:set>
                                    <p:anim calcmode="lin" valueType="num">
                                      <p:cBhvr>
                                        <p:cTn id="26" dur="1000" fill="hold"/>
                                        <p:tgtEl>
                                          <p:spTgt spid="130053"/>
                                        </p:tgtEl>
                                        <p:attrNameLst>
                                          <p:attrName>ppt_x</p:attrName>
                                        </p:attrNameLst>
                                      </p:cBhvr>
                                      <p:tavLst>
                                        <p:tav tm="0">
                                          <p:val>
                                            <p:strVal val="#ppt_x-.2"/>
                                          </p:val>
                                        </p:tav>
                                        <p:tav tm="100000">
                                          <p:val>
                                            <p:strVal val="#ppt_x"/>
                                          </p:val>
                                        </p:tav>
                                      </p:tavLst>
                                    </p:anim>
                                    <p:anim calcmode="lin" valueType="num">
                                      <p:cBhvr>
                                        <p:cTn id="27" dur="1000" fill="hold"/>
                                        <p:tgtEl>
                                          <p:spTgt spid="130053"/>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3005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1" presetClass="entr" presetSubtype="4" fill="hold" grpId="0" nodeType="clickEffect">
                                  <p:stCondLst>
                                    <p:cond delay="0"/>
                                  </p:stCondLst>
                                  <p:childTnLst>
                                    <p:set>
                                      <p:cBhvr>
                                        <p:cTn id="32" dur="1" fill="hold">
                                          <p:stCondLst>
                                            <p:cond delay="0"/>
                                          </p:stCondLst>
                                        </p:cTn>
                                        <p:tgtEl>
                                          <p:spTgt spid="130054"/>
                                        </p:tgtEl>
                                        <p:attrNameLst>
                                          <p:attrName>style.visibility</p:attrName>
                                        </p:attrNameLst>
                                      </p:cBhvr>
                                      <p:to>
                                        <p:strVal val="visible"/>
                                      </p:to>
                                    </p:set>
                                    <p:animEffect transition="in" filter="wheel(4)">
                                      <p:cBhvr>
                                        <p:cTn id="33" dur="2000"/>
                                        <p:tgtEl>
                                          <p:spTgt spid="13005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130055"/>
                                        </p:tgtEl>
                                        <p:attrNameLst>
                                          <p:attrName>style.visibility</p:attrName>
                                        </p:attrNameLst>
                                      </p:cBhvr>
                                      <p:to>
                                        <p:strVal val="visible"/>
                                      </p:to>
                                    </p:set>
                                    <p:anim calcmode="lin" valueType="num">
                                      <p:cBhvr>
                                        <p:cTn id="38" dur="1000" fill="hold"/>
                                        <p:tgtEl>
                                          <p:spTgt spid="130055"/>
                                        </p:tgtEl>
                                        <p:attrNameLst>
                                          <p:attrName>ppt_x</p:attrName>
                                        </p:attrNameLst>
                                      </p:cBhvr>
                                      <p:tavLst>
                                        <p:tav tm="0">
                                          <p:val>
                                            <p:strVal val="#ppt_x-.2"/>
                                          </p:val>
                                        </p:tav>
                                        <p:tav tm="100000">
                                          <p:val>
                                            <p:strVal val="#ppt_x"/>
                                          </p:val>
                                        </p:tav>
                                      </p:tavLst>
                                    </p:anim>
                                    <p:anim calcmode="lin" valueType="num">
                                      <p:cBhvr>
                                        <p:cTn id="39" dur="1000" fill="hold"/>
                                        <p:tgtEl>
                                          <p:spTgt spid="130055"/>
                                        </p:tgtEl>
                                        <p:attrNameLst>
                                          <p:attrName>ppt_y</p:attrName>
                                        </p:attrNameLst>
                                      </p:cBhvr>
                                      <p:tavLst>
                                        <p:tav tm="0">
                                          <p:val>
                                            <p:strVal val="#ppt_y"/>
                                          </p:val>
                                        </p:tav>
                                        <p:tav tm="100000">
                                          <p:val>
                                            <p:strVal val="#ppt_y"/>
                                          </p:val>
                                        </p:tav>
                                      </p:tavLst>
                                    </p:anim>
                                    <p:animEffect transition="in" filter="wipe(right)" prLst="gradientSize: 0.1">
                                      <p:cBhvr>
                                        <p:cTn id="40" dur="1000"/>
                                        <p:tgtEl>
                                          <p:spTgt spid="13005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0" presetClass="entr" presetSubtype="0" fill="hold" grpId="0" nodeType="clickEffect">
                                  <p:stCondLst>
                                    <p:cond delay="0"/>
                                  </p:stCondLst>
                                  <p:childTnLst>
                                    <p:set>
                                      <p:cBhvr>
                                        <p:cTn id="44" dur="1" fill="hold">
                                          <p:stCondLst>
                                            <p:cond delay="0"/>
                                          </p:stCondLst>
                                        </p:cTn>
                                        <p:tgtEl>
                                          <p:spTgt spid="130056"/>
                                        </p:tgtEl>
                                        <p:attrNameLst>
                                          <p:attrName>style.visibility</p:attrName>
                                        </p:attrNameLst>
                                      </p:cBhvr>
                                      <p:to>
                                        <p:strVal val="visible"/>
                                      </p:to>
                                    </p:set>
                                    <p:animEffect transition="in" filter="wedge">
                                      <p:cBhvr>
                                        <p:cTn id="45" dur="2000"/>
                                        <p:tgtEl>
                                          <p:spTgt spid="13005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9" presetClass="entr" presetSubtype="0" fill="hold" grpId="0" nodeType="clickEffect">
                                  <p:stCondLst>
                                    <p:cond delay="0"/>
                                  </p:stCondLst>
                                  <p:childTnLst>
                                    <p:set>
                                      <p:cBhvr>
                                        <p:cTn id="49" dur="1" fill="hold">
                                          <p:stCondLst>
                                            <p:cond delay="0"/>
                                          </p:stCondLst>
                                        </p:cTn>
                                        <p:tgtEl>
                                          <p:spTgt spid="130057"/>
                                        </p:tgtEl>
                                        <p:attrNameLst>
                                          <p:attrName>style.visibility</p:attrName>
                                        </p:attrNameLst>
                                      </p:cBhvr>
                                      <p:to>
                                        <p:strVal val="visible"/>
                                      </p:to>
                                    </p:set>
                                    <p:anim calcmode="lin" valueType="num">
                                      <p:cBhvr>
                                        <p:cTn id="50" dur="1000" fill="hold"/>
                                        <p:tgtEl>
                                          <p:spTgt spid="130057"/>
                                        </p:tgtEl>
                                        <p:attrNameLst>
                                          <p:attrName>ppt_x</p:attrName>
                                        </p:attrNameLst>
                                      </p:cBhvr>
                                      <p:tavLst>
                                        <p:tav tm="0">
                                          <p:val>
                                            <p:strVal val="#ppt_x-.2"/>
                                          </p:val>
                                        </p:tav>
                                        <p:tav tm="100000">
                                          <p:val>
                                            <p:strVal val="#ppt_x"/>
                                          </p:val>
                                        </p:tav>
                                      </p:tavLst>
                                    </p:anim>
                                    <p:anim calcmode="lin" valueType="num">
                                      <p:cBhvr>
                                        <p:cTn id="51" dur="1000" fill="hold"/>
                                        <p:tgtEl>
                                          <p:spTgt spid="130057"/>
                                        </p:tgtEl>
                                        <p:attrNameLst>
                                          <p:attrName>ppt_y</p:attrName>
                                        </p:attrNameLst>
                                      </p:cBhvr>
                                      <p:tavLst>
                                        <p:tav tm="0">
                                          <p:val>
                                            <p:strVal val="#ppt_y"/>
                                          </p:val>
                                        </p:tav>
                                        <p:tav tm="100000">
                                          <p:val>
                                            <p:strVal val="#ppt_y"/>
                                          </p:val>
                                        </p:tav>
                                      </p:tavLst>
                                    </p:anim>
                                    <p:animEffect transition="in" filter="wipe(right)" prLst="gradientSize: 0.1">
                                      <p:cBhvr>
                                        <p:cTn id="52" dur="1000"/>
                                        <p:tgtEl>
                                          <p:spTgt spid="13005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1" presetClass="entr" presetSubtype="4" fill="hold" grpId="0" nodeType="clickEffect">
                                  <p:stCondLst>
                                    <p:cond delay="0"/>
                                  </p:stCondLst>
                                  <p:childTnLst>
                                    <p:set>
                                      <p:cBhvr>
                                        <p:cTn id="56" dur="1" fill="hold">
                                          <p:stCondLst>
                                            <p:cond delay="0"/>
                                          </p:stCondLst>
                                        </p:cTn>
                                        <p:tgtEl>
                                          <p:spTgt spid="130058"/>
                                        </p:tgtEl>
                                        <p:attrNameLst>
                                          <p:attrName>style.visibility</p:attrName>
                                        </p:attrNameLst>
                                      </p:cBhvr>
                                      <p:to>
                                        <p:strVal val="visible"/>
                                      </p:to>
                                    </p:set>
                                    <p:animEffect transition="in" filter="wheel(4)">
                                      <p:cBhvr>
                                        <p:cTn id="57" dur="2000"/>
                                        <p:tgtEl>
                                          <p:spTgt spid="130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p:bldP spid="130052" grpId="0"/>
      <p:bldP spid="130053" grpId="0"/>
      <p:bldP spid="130054" grpId="0"/>
      <p:bldP spid="130055" grpId="0"/>
      <p:bldP spid="130056" grpId="0"/>
      <p:bldP spid="130057" grpId="0"/>
      <p:bldP spid="130058" grpId="0"/>
    </p:bld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280</a:t>
            </a:fld>
            <a:endParaRPr lang="en-US" altLang="id-ID"/>
          </a:p>
        </p:txBody>
      </p:sp>
      <p:sp>
        <p:nvSpPr>
          <p:cNvPr id="2" name="Rectangle 1"/>
          <p:cNvSpPr/>
          <p:nvPr/>
        </p:nvSpPr>
        <p:spPr>
          <a:xfrm>
            <a:off x="228600" y="228600"/>
            <a:ext cx="5943600" cy="400110"/>
          </a:xfrm>
          <a:prstGeom prst="rect">
            <a:avLst/>
          </a:prstGeom>
        </p:spPr>
        <p:txBody>
          <a:bodyPr wrap="square">
            <a:spAutoFit/>
          </a:bodyPr>
          <a:lstStyle/>
          <a:p>
            <a:pPr algn="just">
              <a:spcAft>
                <a:spcPts val="0"/>
              </a:spcAft>
            </a:pPr>
            <a:r>
              <a:rPr lang="es-ES_tradnl" b="1" cap="all" dirty="0">
                <a:latin typeface="Tempus Sans ITC" panose="04020404030D07020202" pitchFamily="82" charset="0"/>
                <a:ea typeface="Times New Roman" panose="02020603050405020304" pitchFamily="18" charset="0"/>
              </a:rPr>
              <a:t>9. 9  PROTEKSI THERMAL DAN ROTOR TERKUNCI</a:t>
            </a:r>
            <a:endParaRPr lang="en-US"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609600" y="685800"/>
            <a:ext cx="8305800" cy="707886"/>
          </a:xfrm>
          <a:prstGeom prst="rect">
            <a:avLst/>
          </a:prstGeom>
        </p:spPr>
        <p:txBody>
          <a:bodyPr wrap="square">
            <a:spAutoFit/>
          </a:bodyPr>
          <a:lstStyle/>
          <a:p>
            <a:pPr algn="just">
              <a:spcAft>
                <a:spcPts val="0"/>
              </a:spcAft>
            </a:pPr>
            <a:r>
              <a:rPr lang="es-ES_tradnl" dirty="0" err="1" smtClean="0">
                <a:latin typeface="Tempus Sans ITC" panose="04020404030D07020202" pitchFamily="82" charset="0"/>
                <a:ea typeface="Times New Roman" panose="02020603050405020304" pitchFamily="18" charset="0"/>
              </a:rPr>
              <a:t>Proteksi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ini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melibatkan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aplikasi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rele</a:t>
            </a:r>
            <a:r>
              <a:rPr lang="es-ES_tradnl" dirty="0" smtClean="0">
                <a:latin typeface="Tempus Sans ITC" panose="04020404030D07020202" pitchFamily="82" charset="0"/>
                <a:ea typeface="Times New Roman" panose="02020603050405020304" pitchFamily="18" charset="0"/>
              </a:rPr>
              <a:t> yang </a:t>
            </a:r>
            <a:r>
              <a:rPr lang="es-ES_tradnl" dirty="0" err="1" smtClean="0">
                <a:latin typeface="Tempus Sans ITC" panose="04020404030D07020202" pitchFamily="82" charset="0"/>
                <a:ea typeface="Times New Roman" panose="02020603050405020304" pitchFamily="18" charset="0"/>
              </a:rPr>
              <a:t>sedekat</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mungkin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cocok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dengan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kurva</a:t>
            </a:r>
            <a:r>
              <a:rPr lang="es-ES_tradnl" dirty="0" smtClean="0">
                <a:latin typeface="Tempus Sans ITC" panose="04020404030D07020202" pitchFamily="82" charset="0"/>
                <a:ea typeface="Times New Roman" panose="02020603050405020304" pitchFamily="18" charset="0"/>
              </a:rPr>
              <a:t> termal dan rotor </a:t>
            </a:r>
            <a:r>
              <a:rPr lang="es-ES_tradnl" dirty="0" err="1" smtClean="0">
                <a:latin typeface="Tempus Sans ITC" panose="04020404030D07020202" pitchFamily="82" charset="0"/>
                <a:ea typeface="Times New Roman" panose="02020603050405020304" pitchFamily="18" charset="0"/>
              </a:rPr>
              <a:t>terkunci</a:t>
            </a:r>
            <a:r>
              <a:rPr lang="es-ES_tradnl" dirty="0" smtClean="0">
                <a:latin typeface="Tempus Sans ITC" panose="04020404030D07020202" pitchFamily="82" charset="0"/>
                <a:ea typeface="Times New Roman" panose="02020603050405020304" pitchFamily="18" charset="0"/>
              </a:rPr>
              <a:t> motor pada gambar 9-1. </a:t>
            </a:r>
            <a:endParaRPr lang="en-US" b="1" dirty="0">
              <a:effectLst/>
              <a:latin typeface="Times New Roman" panose="02020603050405020304" pitchFamily="18" charset="0"/>
              <a:ea typeface="Times New Roman" panose="02020603050405020304" pitchFamily="18" charset="0"/>
            </a:endParaRPr>
          </a:p>
        </p:txBody>
      </p:sp>
      <p:pic>
        <p:nvPicPr>
          <p:cNvPr id="9218" name="Picture 2" descr="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0" y="1676400"/>
            <a:ext cx="3721100"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800599" y="1423364"/>
            <a:ext cx="3886201" cy="4801314"/>
          </a:xfrm>
          <a:prstGeom prst="rect">
            <a:avLst/>
          </a:prstGeom>
        </p:spPr>
        <p:txBody>
          <a:bodyPr wrap="square">
            <a:spAutoFit/>
          </a:bodyPr>
          <a:lstStyle/>
          <a:p>
            <a:pPr algn="just">
              <a:spcAft>
                <a:spcPts val="0"/>
              </a:spcAft>
            </a:pPr>
            <a:r>
              <a:rPr lang="en-US" sz="1800" dirty="0" err="1">
                <a:latin typeface="Tempus Sans ITC" panose="04020404030D07020202" pitchFamily="82" charset="0"/>
                <a:ea typeface="Times New Roman" panose="02020603050405020304" pitchFamily="18" charset="0"/>
              </a:rPr>
              <a:t>Sekali</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lagi</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perlu</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diingat</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bahwa</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kurva</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termal</a:t>
            </a:r>
            <a:r>
              <a:rPr lang="en-US" sz="1800" dirty="0">
                <a:latin typeface="Tempus Sans ITC" panose="04020404030D07020202" pitchFamily="82" charset="0"/>
                <a:ea typeface="Times New Roman" panose="02020603050405020304" pitchFamily="18" charset="0"/>
              </a:rPr>
              <a:t> motor </a:t>
            </a:r>
            <a:r>
              <a:rPr lang="en-US" sz="1800" dirty="0" err="1">
                <a:latin typeface="Tempus Sans ITC" panose="04020404030D07020202" pitchFamily="82" charset="0"/>
                <a:ea typeface="Times New Roman" panose="02020603050405020304" pitchFamily="18" charset="0"/>
              </a:rPr>
              <a:t>adalah</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pendekatan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dari</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representasi</a:t>
            </a:r>
            <a:r>
              <a:rPr lang="en-US" sz="1800" dirty="0">
                <a:latin typeface="Tempus Sans ITC" panose="04020404030D07020202" pitchFamily="82" charset="0"/>
                <a:ea typeface="Times New Roman" panose="02020603050405020304" pitchFamily="18" charset="0"/>
              </a:rPr>
              <a:t> zona </a:t>
            </a:r>
            <a:r>
              <a:rPr lang="en-US" sz="1800" dirty="0" err="1">
                <a:latin typeface="Tempus Sans ITC" panose="04020404030D07020202" pitchFamily="82" charset="0"/>
                <a:ea typeface="Times New Roman" panose="02020603050405020304" pitchFamily="18" charset="0"/>
              </a:rPr>
              <a:t>kerusakan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termis</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untuk</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operasi</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umum</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atau</a:t>
            </a:r>
            <a:r>
              <a:rPr lang="en-US" sz="1800" dirty="0">
                <a:latin typeface="Tempus Sans ITC" panose="04020404030D07020202" pitchFamily="82" charset="0"/>
                <a:ea typeface="Times New Roman" panose="02020603050405020304" pitchFamily="18" charset="0"/>
              </a:rPr>
              <a:t> normal. </a:t>
            </a:r>
            <a:r>
              <a:rPr lang="en-US" sz="1800" dirty="0" err="1">
                <a:latin typeface="Tempus Sans ITC" panose="04020404030D07020202" pitchFamily="82" charset="0"/>
                <a:ea typeface="Times New Roman" panose="02020603050405020304" pitchFamily="18" charset="0"/>
              </a:rPr>
              <a:t>Rele</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harus</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beroperasi</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sebelum</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batasan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ini</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tercapai</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atau</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terlampaui</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Selama</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ini</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keinginan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tersebut</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dicapai</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dengan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menggunakan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rele</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termis</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untuk</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proteksi</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termis</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dan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rele</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arus</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lebih</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waktu</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terbalik</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untuk</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proteksi</a:t>
            </a:r>
            <a:r>
              <a:rPr lang="en-US" sz="1800" dirty="0">
                <a:latin typeface="Tempus Sans ITC" panose="04020404030D07020202" pitchFamily="82" charset="0"/>
                <a:ea typeface="Times New Roman" panose="02020603050405020304" pitchFamily="18" charset="0"/>
              </a:rPr>
              <a:t> rotor </a:t>
            </a:r>
            <a:r>
              <a:rPr lang="en-US" sz="1800" dirty="0" err="1">
                <a:latin typeface="Tempus Sans ITC" panose="04020404030D07020202" pitchFamily="82" charset="0"/>
                <a:ea typeface="Times New Roman" panose="02020603050405020304" pitchFamily="18" charset="0"/>
              </a:rPr>
              <a:t>terkunci</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Proteksi</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ini</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didesain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dan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dikemas</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dalam</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berbagai</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cara</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memberikan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proteksi</a:t>
            </a:r>
            <a:r>
              <a:rPr lang="en-US" sz="1800" dirty="0">
                <a:latin typeface="Tempus Sans ITC" panose="04020404030D07020202" pitchFamily="82" charset="0"/>
                <a:ea typeface="Times New Roman" panose="02020603050405020304" pitchFamily="18" charset="0"/>
              </a:rPr>
              <a:t> yang </a:t>
            </a:r>
            <a:r>
              <a:rPr lang="en-US" sz="1800" dirty="0" err="1">
                <a:latin typeface="Tempus Sans ITC" panose="04020404030D07020202" pitchFamily="82" charset="0"/>
                <a:ea typeface="Times New Roman" panose="02020603050405020304" pitchFamily="18" charset="0"/>
              </a:rPr>
              <a:t>baik</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untuk</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kebanyakan</a:t>
            </a:r>
            <a:r>
              <a:rPr lang="en-US" sz="1800" dirty="0">
                <a:latin typeface="Tempus Sans ITC" panose="04020404030D07020202" pitchFamily="82" charset="0"/>
                <a:ea typeface="Times New Roman" panose="02020603050405020304" pitchFamily="18" charset="0"/>
              </a:rPr>
              <a:t> motor. </a:t>
            </a:r>
            <a:r>
              <a:rPr lang="en-US" sz="1800" dirty="0" err="1">
                <a:latin typeface="Tempus Sans ITC" panose="04020404030D07020202" pitchFamily="82" charset="0"/>
                <a:ea typeface="Times New Roman" panose="02020603050405020304" pitchFamily="18" charset="0"/>
              </a:rPr>
              <a:t>Tipikal</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aplikasi</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untuk</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karakteristik</a:t>
            </a:r>
            <a:r>
              <a:rPr lang="en-US" sz="1800" dirty="0">
                <a:latin typeface="Tempus Sans ITC" panose="04020404030D07020202" pitchFamily="82" charset="0"/>
                <a:ea typeface="Times New Roman" panose="02020603050405020304" pitchFamily="18" charset="0"/>
              </a:rPr>
              <a:t> motor yang </a:t>
            </a:r>
            <a:r>
              <a:rPr lang="en-US" sz="1800" dirty="0" err="1">
                <a:latin typeface="Tempus Sans ITC" panose="04020404030D07020202" pitchFamily="82" charset="0"/>
                <a:ea typeface="Times New Roman" panose="02020603050405020304" pitchFamily="18" charset="0"/>
              </a:rPr>
              <a:t>diperlihatkan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pada</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gambar</a:t>
            </a:r>
            <a:r>
              <a:rPr lang="en-US" sz="1800" dirty="0">
                <a:latin typeface="Tempus Sans ITC" panose="04020404030D07020202" pitchFamily="82" charset="0"/>
                <a:ea typeface="Times New Roman" panose="02020603050405020304" pitchFamily="18" charset="0"/>
              </a:rPr>
              <a:t> 9-1 </a:t>
            </a:r>
            <a:r>
              <a:rPr lang="en-US" sz="1800" dirty="0" err="1">
                <a:latin typeface="Tempus Sans ITC" panose="04020404030D07020202" pitchFamily="82" charset="0"/>
                <a:ea typeface="Times New Roman" panose="02020603050405020304" pitchFamily="18" charset="0"/>
              </a:rPr>
              <a:t>diilustrasikan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pada</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gambar</a:t>
            </a:r>
            <a:r>
              <a:rPr lang="en-US" sz="1800" dirty="0">
                <a:latin typeface="Tempus Sans ITC" panose="04020404030D07020202" pitchFamily="82" charset="0"/>
                <a:ea typeface="Times New Roman" panose="02020603050405020304" pitchFamily="18" charset="0"/>
              </a:rPr>
              <a:t> 9-5.</a:t>
            </a:r>
            <a:endParaRPr lang="en-US" sz="18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1324812"/>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281</a:t>
            </a:fld>
            <a:endParaRPr lang="en-US" altLang="id-ID"/>
          </a:p>
        </p:txBody>
      </p:sp>
      <p:pic>
        <p:nvPicPr>
          <p:cNvPr id="11266" name="Picture 2" descr="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85800"/>
            <a:ext cx="4114800" cy="529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724400" y="499071"/>
            <a:ext cx="4114800" cy="5909310"/>
          </a:xfrm>
          <a:prstGeom prst="rect">
            <a:avLst/>
          </a:prstGeom>
        </p:spPr>
        <p:txBody>
          <a:bodyPr wrap="square">
            <a:spAutoFit/>
          </a:bodyPr>
          <a:lstStyle/>
          <a:p>
            <a:pPr algn="just">
              <a:spcAft>
                <a:spcPts val="0"/>
              </a:spcAft>
            </a:pPr>
            <a:r>
              <a:rPr lang="en-US" sz="1800" dirty="0" err="1" smtClean="0">
                <a:latin typeface="Tempus Sans ITC" panose="04020404030D07020202" pitchFamily="82" charset="0"/>
                <a:ea typeface="Times New Roman" panose="02020603050405020304" pitchFamily="18" charset="0"/>
              </a:rPr>
              <a:t>Rele</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termis</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tersedia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dalam</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beberapa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bentuk</a:t>
            </a:r>
            <a:r>
              <a:rPr lang="en-US" sz="1800" dirty="0" smtClean="0">
                <a:latin typeface="Tempus Sans ITC" panose="04020404030D07020202" pitchFamily="82" charset="0"/>
                <a:ea typeface="Times New Roman" panose="02020603050405020304" pitchFamily="18" charset="0"/>
              </a:rPr>
              <a:t>:</a:t>
            </a:r>
            <a:endParaRPr lang="en-US" sz="1800"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457200" algn="l"/>
              </a:tabLst>
            </a:pPr>
            <a:r>
              <a:rPr lang="en-US" sz="1800" dirty="0" err="1" smtClean="0">
                <a:latin typeface="Tempus Sans ITC" panose="04020404030D07020202" pitchFamily="82" charset="0"/>
                <a:ea typeface="Times New Roman" panose="02020603050405020304" pitchFamily="18" charset="0"/>
              </a:rPr>
              <a:t>Tipe</a:t>
            </a:r>
            <a:r>
              <a:rPr lang="en-US" sz="1800" dirty="0" smtClean="0">
                <a:latin typeface="Tempus Sans ITC" panose="04020404030D07020202" pitchFamily="82" charset="0"/>
                <a:ea typeface="Times New Roman" panose="02020603050405020304" pitchFamily="18" charset="0"/>
              </a:rPr>
              <a:t> ‘replica’ </a:t>
            </a:r>
            <a:r>
              <a:rPr lang="en-US" sz="1800" dirty="0" err="1" smtClean="0">
                <a:latin typeface="Tempus Sans ITC" panose="04020404030D07020202" pitchFamily="82" charset="0"/>
                <a:ea typeface="Times New Roman" panose="02020603050405020304" pitchFamily="18" charset="0"/>
              </a:rPr>
              <a:t>dimana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karakteristik</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pemanasan</a:t>
            </a:r>
            <a:r>
              <a:rPr lang="en-US" sz="1800" dirty="0" smtClean="0">
                <a:latin typeface="Tempus Sans ITC" panose="04020404030D07020202" pitchFamily="82" charset="0"/>
                <a:ea typeface="Times New Roman" panose="02020603050405020304" pitchFamily="18" charset="0"/>
              </a:rPr>
              <a:t> motor </a:t>
            </a:r>
            <a:r>
              <a:rPr lang="en-US" sz="1800" dirty="0" err="1" smtClean="0">
                <a:latin typeface="Tempus Sans ITC" panose="04020404030D07020202" pitchFamily="82" charset="0"/>
                <a:ea typeface="Times New Roman" panose="02020603050405020304" pitchFamily="18" charset="0"/>
              </a:rPr>
              <a:t>dekat</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dengan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elemen</a:t>
            </a:r>
            <a:r>
              <a:rPr lang="en-US" sz="1800" dirty="0" smtClean="0">
                <a:latin typeface="Tempus Sans ITC" panose="04020404030D07020202" pitchFamily="82" charset="0"/>
                <a:ea typeface="Times New Roman" panose="02020603050405020304" pitchFamily="18" charset="0"/>
              </a:rPr>
              <a:t> bimetal </a:t>
            </a:r>
            <a:r>
              <a:rPr lang="en-US" sz="1800" dirty="0" err="1" smtClean="0">
                <a:latin typeface="Tempus Sans ITC" panose="04020404030D07020202" pitchFamily="82" charset="0"/>
                <a:ea typeface="Times New Roman" panose="02020603050405020304" pitchFamily="18" charset="0"/>
              </a:rPr>
              <a:t>diantara</a:t>
            </a:r>
            <a:r>
              <a:rPr lang="en-US" sz="1800" dirty="0" smtClean="0">
                <a:latin typeface="Tempus Sans ITC" panose="04020404030D07020202" pitchFamily="82" charset="0"/>
                <a:ea typeface="Times New Roman" panose="02020603050405020304" pitchFamily="18" charset="0"/>
              </a:rPr>
              <a:t> unit </a:t>
            </a:r>
            <a:r>
              <a:rPr lang="en-US" sz="1800" dirty="0" err="1" smtClean="0">
                <a:latin typeface="Tempus Sans ITC" panose="04020404030D07020202" pitchFamily="82" charset="0"/>
                <a:ea typeface="Times New Roman" panose="02020603050405020304" pitchFamily="18" charset="0"/>
              </a:rPr>
              <a:t>arus</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pemanas</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Rele</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ini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beroperasi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hanya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karena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arus</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saja</a:t>
            </a:r>
            <a:r>
              <a:rPr lang="en-US" sz="1800" dirty="0" smtClean="0">
                <a:latin typeface="Tempus Sans ITC" panose="04020404030D07020202" pitchFamily="82" charset="0"/>
                <a:ea typeface="Times New Roman" panose="02020603050405020304" pitchFamily="18" charset="0"/>
              </a:rPr>
              <a:t>.</a:t>
            </a:r>
            <a:endParaRPr lang="en-US" sz="1800"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457200" algn="l"/>
              </a:tabLst>
            </a:pPr>
            <a:r>
              <a:rPr lang="en-US" sz="1800" dirty="0" err="1" smtClean="0">
                <a:latin typeface="Tempus Sans ITC" panose="04020404030D07020202" pitchFamily="82" charset="0"/>
                <a:ea typeface="Times New Roman" panose="02020603050405020304" pitchFamily="18" charset="0"/>
              </a:rPr>
              <a:t>Operasi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rele</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berasal</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dari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koil</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eksplorasi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biasanya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berupa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tahanan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pengindera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temperatur</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atau</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dalam</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bahasa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aslinya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disingkat</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rtd</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disatukan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pada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belitan</a:t>
            </a:r>
            <a:r>
              <a:rPr lang="en-US" sz="1800" dirty="0" smtClean="0">
                <a:latin typeface="Tempus Sans ITC" panose="04020404030D07020202" pitchFamily="82" charset="0"/>
                <a:ea typeface="Times New Roman" panose="02020603050405020304" pitchFamily="18" charset="0"/>
              </a:rPr>
              <a:t> motor. </a:t>
            </a:r>
            <a:r>
              <a:rPr lang="en-US" sz="1800" dirty="0" err="1" smtClean="0">
                <a:latin typeface="Tempus Sans ITC" panose="04020404030D07020202" pitchFamily="82" charset="0"/>
                <a:ea typeface="Times New Roman" panose="02020603050405020304" pitchFamily="18" charset="0"/>
              </a:rPr>
              <a:t>Rele</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beroperasi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hanya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karena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temperatur</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belitan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pengindera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diletakkan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pada</a:t>
            </a:r>
            <a:r>
              <a:rPr lang="en-US" sz="1800" dirty="0" smtClean="0">
                <a:latin typeface="Tempus Sans ITC" panose="04020404030D07020202" pitchFamily="82" charset="0"/>
                <a:ea typeface="Times New Roman" panose="02020603050405020304" pitchFamily="18" charset="0"/>
              </a:rPr>
              <a:t> motor </a:t>
            </a:r>
            <a:r>
              <a:rPr lang="en-US" sz="1800" dirty="0" err="1" smtClean="0">
                <a:latin typeface="Tempus Sans ITC" panose="04020404030D07020202" pitchFamily="82" charset="0"/>
                <a:ea typeface="Times New Roman" panose="02020603050405020304" pitchFamily="18" charset="0"/>
              </a:rPr>
              <a:t>oleh</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desainer</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pada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titik</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panas</a:t>
            </a:r>
            <a:r>
              <a:rPr lang="en-US" sz="1800" dirty="0" smtClean="0">
                <a:latin typeface="Tempus Sans ITC" panose="04020404030D07020202" pitchFamily="82" charset="0"/>
                <a:ea typeface="Times New Roman" panose="02020603050405020304" pitchFamily="18" charset="0"/>
              </a:rPr>
              <a:t> yang paling </a:t>
            </a:r>
            <a:r>
              <a:rPr lang="en-US" sz="1800" dirty="0" err="1" smtClean="0">
                <a:latin typeface="Tempus Sans ITC" panose="04020404030D07020202" pitchFamily="82" charset="0"/>
                <a:ea typeface="Times New Roman" panose="02020603050405020304" pitchFamily="18" charset="0"/>
              </a:rPr>
              <a:t>mungkin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atau</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pada</a:t>
            </a:r>
            <a:r>
              <a:rPr lang="en-US" sz="1800" dirty="0" smtClean="0">
                <a:latin typeface="Tempus Sans ITC" panose="04020404030D07020202" pitchFamily="82" charset="0"/>
                <a:ea typeface="Times New Roman" panose="02020603050405020304" pitchFamily="18" charset="0"/>
              </a:rPr>
              <a:t> areal yang </a:t>
            </a:r>
            <a:r>
              <a:rPr lang="en-US" sz="1800" dirty="0" err="1" smtClean="0">
                <a:latin typeface="Tempus Sans ITC" panose="04020404030D07020202" pitchFamily="82" charset="0"/>
                <a:ea typeface="Times New Roman" panose="02020603050405020304" pitchFamily="18" charset="0"/>
              </a:rPr>
              <a:t>berbahaya</a:t>
            </a:r>
            <a:r>
              <a:rPr lang="en-US" sz="1800" dirty="0" smtClean="0">
                <a:latin typeface="Tempus Sans ITC" panose="04020404030D07020202" pitchFamily="82" charset="0"/>
                <a:ea typeface="Times New Roman" panose="02020603050405020304" pitchFamily="18" charset="0"/>
              </a:rPr>
              <a:t>. Hal </a:t>
            </a:r>
            <a:r>
              <a:rPr lang="en-US" sz="1800" dirty="0" err="1" smtClean="0">
                <a:latin typeface="Tempus Sans ITC" panose="04020404030D07020202" pitchFamily="82" charset="0"/>
                <a:ea typeface="Times New Roman" panose="02020603050405020304" pitchFamily="18" charset="0"/>
              </a:rPr>
              <a:t>ini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biasanya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dipakai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pada</a:t>
            </a:r>
            <a:r>
              <a:rPr lang="en-US" sz="1800" dirty="0" smtClean="0">
                <a:latin typeface="Tempus Sans ITC" panose="04020404030D07020202" pitchFamily="82" charset="0"/>
                <a:ea typeface="Times New Roman" panose="02020603050405020304" pitchFamily="18" charset="0"/>
              </a:rPr>
              <a:t> motor-motor 250 HP </a:t>
            </a:r>
            <a:r>
              <a:rPr lang="en-US" sz="1800" dirty="0" err="1" smtClean="0">
                <a:latin typeface="Tempus Sans ITC" panose="04020404030D07020202" pitchFamily="82" charset="0"/>
                <a:ea typeface="Times New Roman" panose="02020603050405020304" pitchFamily="18" charset="0"/>
              </a:rPr>
              <a:t>keatas</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mungkin</a:t>
            </a:r>
            <a:r>
              <a:rPr lang="en-US" sz="1800" dirty="0" smtClean="0">
                <a:latin typeface="Tempus Sans ITC" panose="04020404030D07020202" pitchFamily="82" charset="0"/>
                <a:ea typeface="Times New Roman" panose="02020603050405020304" pitchFamily="18" charset="0"/>
              </a:rPr>
              <a:t> pula </a:t>
            </a:r>
            <a:r>
              <a:rPr lang="en-US" sz="1800" dirty="0" err="1" smtClean="0">
                <a:latin typeface="Tempus Sans ITC" panose="04020404030D07020202" pitchFamily="82" charset="0"/>
                <a:ea typeface="Times New Roman" panose="02020603050405020304" pitchFamily="18" charset="0"/>
              </a:rPr>
              <a:t>tidak</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terpasang</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pada</a:t>
            </a:r>
            <a:r>
              <a:rPr lang="en-US" sz="1800" dirty="0" smtClean="0">
                <a:latin typeface="Tempus Sans ITC" panose="04020404030D07020202" pitchFamily="82" charset="0"/>
                <a:ea typeface="Times New Roman" panose="02020603050405020304" pitchFamily="18" charset="0"/>
              </a:rPr>
              <a:t> motor </a:t>
            </a:r>
            <a:r>
              <a:rPr lang="en-US" sz="1800" dirty="0" err="1" smtClean="0">
                <a:latin typeface="Tempus Sans ITC" panose="04020404030D07020202" pitchFamily="82" charset="0"/>
                <a:ea typeface="Times New Roman" panose="02020603050405020304" pitchFamily="18" charset="0"/>
              </a:rPr>
              <a:t>ukuran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tertentu</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kecuali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dinyatakan</a:t>
            </a:r>
            <a:r>
              <a:rPr lang="en-US" sz="1800" dirty="0" smtClean="0">
                <a:latin typeface="Tempus Sans ITC" panose="04020404030D07020202" pitchFamily="82" charset="0"/>
                <a:ea typeface="Times New Roman" panose="02020603050405020304" pitchFamily="18" charset="0"/>
              </a:rPr>
              <a:t>.</a:t>
            </a:r>
            <a:endParaRPr lang="en-US" sz="1800" b="1" dirty="0" smtClean="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65069940"/>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282</a:t>
            </a:fld>
            <a:endParaRPr lang="en-US" altLang="id-ID"/>
          </a:p>
        </p:txBody>
      </p:sp>
      <p:sp>
        <p:nvSpPr>
          <p:cNvPr id="2" name="Rectangle 1"/>
          <p:cNvSpPr/>
          <p:nvPr/>
        </p:nvSpPr>
        <p:spPr>
          <a:xfrm>
            <a:off x="685800" y="304800"/>
            <a:ext cx="8001000" cy="2554545"/>
          </a:xfrm>
          <a:prstGeom prst="rect">
            <a:avLst/>
          </a:prstGeom>
        </p:spPr>
        <p:txBody>
          <a:bodyPr wrap="square">
            <a:spAutoFit/>
          </a:bodyPr>
          <a:lstStyle/>
          <a:p>
            <a:pPr marL="457200" lvl="0" indent="-457200" algn="just">
              <a:spcAft>
                <a:spcPts val="0"/>
              </a:spcAft>
              <a:buFont typeface="+mj-lt"/>
              <a:buAutoNum type="arabicPeriod" startAt="3"/>
              <a:tabLst>
                <a:tab pos="457200" algn="l"/>
              </a:tabLst>
            </a:pPr>
            <a:r>
              <a:rPr lang="en-US" dirty="0" err="1">
                <a:latin typeface="Tempus Sans ITC" panose="04020404030D07020202" pitchFamily="82" charset="0"/>
                <a:ea typeface="Times New Roman" panose="02020603050405020304" pitchFamily="18" charset="0"/>
              </a:rPr>
              <a:t>Rele</a:t>
            </a:r>
            <a:r>
              <a:rPr lang="en-US" dirty="0">
                <a:latin typeface="Tempus Sans ITC" panose="04020404030D07020202" pitchFamily="82" charset="0"/>
                <a:ea typeface="Times New Roman" panose="02020603050405020304" pitchFamily="18" charset="0"/>
              </a:rPr>
              <a:t> yang </a:t>
            </a:r>
            <a:r>
              <a:rPr lang="en-US" dirty="0" err="1">
                <a:latin typeface="Tempus Sans ITC" panose="04020404030D07020202" pitchFamily="82" charset="0"/>
                <a:ea typeface="Times New Roman" panose="02020603050405020304" pitchFamily="18" charset="0"/>
              </a:rPr>
              <a:t>beroperasi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berdasarkan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kombinasi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dari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arus</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temperatur</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Kehati-hatian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harus</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dilakukan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guna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meyakinkan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bahwa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tidak</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terdapat</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kondisi</a:t>
            </a:r>
            <a:r>
              <a:rPr lang="en-US" dirty="0">
                <a:latin typeface="Tempus Sans ITC" panose="04020404030D07020202" pitchFamily="82" charset="0"/>
                <a:ea typeface="Times New Roman" panose="02020603050405020304" pitchFamily="18" charset="0"/>
              </a:rPr>
              <a:t> yang </a:t>
            </a:r>
            <a:r>
              <a:rPr lang="en-US" dirty="0" err="1">
                <a:latin typeface="Tempus Sans ITC" panose="04020404030D07020202" pitchFamily="82" charset="0"/>
                <a:ea typeface="Times New Roman" panose="02020603050405020304" pitchFamily="18" charset="0"/>
              </a:rPr>
              <a:t>mungkin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tidak</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terlingkupi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Arus</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temperatur</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tinggi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dapat</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menunjukkan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adanya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masalah</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tetapi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arus</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tinggi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tanpa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pengukuran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temperatur</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tinggi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mungkin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muncul</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pada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pemanasan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lebih</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dari</a:t>
            </a:r>
            <a:r>
              <a:rPr lang="en-US" dirty="0">
                <a:latin typeface="Tempus Sans ITC" panose="04020404030D07020202" pitchFamily="82" charset="0"/>
                <a:ea typeface="Times New Roman" panose="02020603050405020304" pitchFamily="18" charset="0"/>
              </a:rPr>
              <a:t> rotor, </a:t>
            </a:r>
            <a:r>
              <a:rPr lang="en-US" dirty="0" err="1">
                <a:latin typeface="Tempus Sans ITC" panose="04020404030D07020202" pitchFamily="82" charset="0"/>
                <a:ea typeface="Times New Roman" panose="02020603050405020304" pitchFamily="18" charset="0"/>
              </a:rPr>
              <a:t>bantalan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masalah</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mesin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penggerak</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hubungan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pada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pengendali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Untuk</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kombinasi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ini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memberikan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batasan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pada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proteksi</a:t>
            </a:r>
            <a:r>
              <a:rPr lang="en-US" dirty="0">
                <a:latin typeface="Tempus Sans ITC" panose="04020404030D07020202" pitchFamily="82" charset="0"/>
                <a:ea typeface="Times New Roman" panose="02020603050405020304" pitchFamily="18" charset="0"/>
              </a:rPr>
              <a:t>.</a:t>
            </a:r>
            <a:endParaRPr lang="en-US" b="1" dirty="0">
              <a:latin typeface="Times New Roman" panose="02020603050405020304" pitchFamily="18" charset="0"/>
              <a:ea typeface="Times New Roman" panose="02020603050405020304" pitchFamily="18" charset="0"/>
            </a:endParaRPr>
          </a:p>
        </p:txBody>
      </p:sp>
      <p:sp>
        <p:nvSpPr>
          <p:cNvPr id="3" name="Rectangle 2"/>
          <p:cNvSpPr/>
          <p:nvPr/>
        </p:nvSpPr>
        <p:spPr>
          <a:xfrm>
            <a:off x="533400" y="3081278"/>
            <a:ext cx="8153400" cy="2862322"/>
          </a:xfrm>
          <a:prstGeom prst="rect">
            <a:avLst/>
          </a:prstGeom>
        </p:spPr>
        <p:txBody>
          <a:bodyPr wrap="square">
            <a:spAutoFit/>
          </a:bodyPr>
          <a:lstStyle/>
          <a:p>
            <a:pPr marL="179705" algn="just">
              <a:spcAft>
                <a:spcPts val="0"/>
              </a:spcAft>
            </a:pPr>
            <a:r>
              <a:rPr lang="en-US" dirty="0" err="1" smtClean="0">
                <a:latin typeface="Tempus Sans ITC" panose="04020404030D07020202" pitchFamily="82" charset="0"/>
                <a:ea typeface="Times New Roman" panose="02020603050405020304" pitchFamily="18" charset="0"/>
              </a:rPr>
              <a:t>Perbandingan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antara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kurva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pengasutan</a:t>
            </a:r>
            <a:r>
              <a:rPr lang="en-US" dirty="0" smtClean="0">
                <a:latin typeface="Tempus Sans ITC" panose="04020404030D07020202" pitchFamily="82" charset="0"/>
                <a:ea typeface="Times New Roman" panose="02020603050405020304" pitchFamily="18" charset="0"/>
              </a:rPr>
              <a:t> motor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kurva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lebih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waktu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terbalik</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diplot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bersama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seperti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diperlihatkan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gambar</a:t>
            </a:r>
            <a:r>
              <a:rPr lang="en-US" dirty="0" smtClean="0">
                <a:latin typeface="Tempus Sans ITC" panose="04020404030D07020202" pitchFamily="82" charset="0"/>
                <a:ea typeface="Times New Roman" panose="02020603050405020304" pitchFamily="18" charset="0"/>
              </a:rPr>
              <a:t> 9-5, </a:t>
            </a:r>
            <a:r>
              <a:rPr lang="en-US" dirty="0" err="1" smtClean="0">
                <a:latin typeface="Tempus Sans ITC" panose="04020404030D07020202" pitchFamily="82" charset="0"/>
                <a:ea typeface="Times New Roman" panose="02020603050405020304" pitchFamily="18" charset="0"/>
              </a:rPr>
              <a:t>dapat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memberikan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informasi</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salah</a:t>
            </a:r>
            <a:r>
              <a:rPr lang="en-US" dirty="0" smtClean="0">
                <a:latin typeface="Tempus Sans ITC" panose="04020404030D07020202" pitchFamily="82" charset="0"/>
                <a:ea typeface="Times New Roman" panose="02020603050405020304" pitchFamily="18" charset="0"/>
              </a:rPr>
              <a:t>. Hal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dapat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terjadi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dimana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ruang</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antara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pengasutan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batas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rotor </a:t>
            </a:r>
            <a:r>
              <a:rPr lang="en-US" dirty="0" err="1" smtClean="0">
                <a:latin typeface="Tempus Sans ITC" panose="04020404030D07020202" pitchFamily="82" charset="0"/>
                <a:ea typeface="Times New Roman" panose="02020603050405020304" pitchFamily="18" charset="0"/>
              </a:rPr>
              <a:t>terkunci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sangat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sempit</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umum</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terdapat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motor </a:t>
            </a:r>
            <a:r>
              <a:rPr lang="en-US" dirty="0" err="1" smtClean="0">
                <a:latin typeface="Tempus Sans ITC" panose="04020404030D07020202" pitchFamily="82" charset="0"/>
                <a:ea typeface="Times New Roman" panose="02020603050405020304" pitchFamily="18" charset="0"/>
              </a:rPr>
              <a:t>besar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Seringkali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kasus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kelihatannya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mungkin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menyetel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lebih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sehingga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karakteristiknya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diatas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kurva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pengasutan</a:t>
            </a:r>
            <a:r>
              <a:rPr lang="en-US" dirty="0" smtClean="0">
                <a:latin typeface="Tempus Sans ITC" panose="04020404030D07020202" pitchFamily="82" charset="0"/>
                <a:ea typeface="Times New Roman" panose="02020603050405020304" pitchFamily="18" charset="0"/>
              </a:rPr>
              <a:t> motor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dibawah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batasan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rotor </a:t>
            </a:r>
            <a:r>
              <a:rPr lang="en-US" dirty="0" err="1" smtClean="0">
                <a:latin typeface="Tempus Sans ITC" panose="04020404030D07020202" pitchFamily="82" charset="0"/>
                <a:ea typeface="Times New Roman" panose="02020603050405020304" pitchFamily="18" charset="0"/>
              </a:rPr>
              <a:t>terkunci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hanya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menemukan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pelayan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bahwa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lebih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beroperasi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saat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pengasutan</a:t>
            </a:r>
            <a:r>
              <a:rPr lang="en-US" dirty="0" smtClean="0">
                <a:latin typeface="Tempus Sans ITC" panose="04020404030D07020202" pitchFamily="82" charset="0"/>
                <a:ea typeface="Times New Roman" panose="02020603050405020304" pitchFamily="18" charset="0"/>
              </a:rPr>
              <a:t> normal </a:t>
            </a:r>
            <a:r>
              <a:rPr lang="en-US" dirty="0" err="1" smtClean="0">
                <a:latin typeface="Tempus Sans ITC" panose="04020404030D07020202" pitchFamily="82" charset="0"/>
                <a:ea typeface="Times New Roman" panose="02020603050405020304" pitchFamily="18" charset="0"/>
              </a:rPr>
              <a:t>dilakukan</a:t>
            </a:r>
            <a:r>
              <a:rPr lang="en-US" dirty="0" smtClean="0">
                <a:latin typeface="Tempus Sans ITC" panose="04020404030D07020202" pitchFamily="82" charset="0"/>
                <a:ea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7371346"/>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283</a:t>
            </a:fld>
            <a:endParaRPr lang="en-US" altLang="id-ID"/>
          </a:p>
        </p:txBody>
      </p:sp>
      <p:sp>
        <p:nvSpPr>
          <p:cNvPr id="2" name="Rectangle 1"/>
          <p:cNvSpPr/>
          <p:nvPr/>
        </p:nvSpPr>
        <p:spPr>
          <a:xfrm>
            <a:off x="457200" y="152400"/>
            <a:ext cx="8153400" cy="3785652"/>
          </a:xfrm>
          <a:prstGeom prst="rect">
            <a:avLst/>
          </a:prstGeom>
        </p:spPr>
        <p:txBody>
          <a:bodyPr wrap="square">
            <a:spAutoFit/>
          </a:bodyPr>
          <a:lstStyle/>
          <a:p>
            <a:pPr algn="just">
              <a:spcAft>
                <a:spcPts val="0"/>
              </a:spcAft>
            </a:pPr>
            <a:r>
              <a:rPr lang="en-US" dirty="0" err="1" smtClean="0">
                <a:latin typeface="Tempus Sans ITC" panose="04020404030D07020202" pitchFamily="82" charset="0"/>
                <a:ea typeface="Times New Roman" panose="02020603050405020304" pitchFamily="18" charset="0"/>
              </a:rPr>
              <a:t>Sesungguhnya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kurva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pengasutan</a:t>
            </a:r>
            <a:r>
              <a:rPr lang="en-US" dirty="0" smtClean="0">
                <a:latin typeface="Tempus Sans ITC" panose="04020404030D07020202" pitchFamily="82" charset="0"/>
                <a:ea typeface="Times New Roman" panose="02020603050405020304" pitchFamily="18" charset="0"/>
              </a:rPr>
              <a:t> motor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operasi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adalah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dua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kurva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karakteristik</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sedikit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berbeda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Kurva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pengasutan</a:t>
            </a:r>
            <a:r>
              <a:rPr lang="en-US" dirty="0" smtClean="0">
                <a:latin typeface="Tempus Sans ITC" panose="04020404030D07020202" pitchFamily="82" charset="0"/>
                <a:ea typeface="Times New Roman" panose="02020603050405020304" pitchFamily="18" charset="0"/>
              </a:rPr>
              <a:t> motor </a:t>
            </a:r>
            <a:r>
              <a:rPr lang="en-US" dirty="0" err="1" smtClean="0">
                <a:latin typeface="Tempus Sans ITC" panose="04020404030D07020202" pitchFamily="82" charset="0"/>
                <a:ea typeface="Times New Roman" panose="02020603050405020304" pitchFamily="18" charset="0"/>
              </a:rPr>
              <a:t>adalah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penggambaran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dari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perubahan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terhadap</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waktu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mulai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dari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saat</a:t>
            </a:r>
            <a:r>
              <a:rPr lang="en-US" dirty="0" smtClean="0">
                <a:latin typeface="Tempus Sans ITC" panose="04020404030D07020202" pitchFamily="82" charset="0"/>
                <a:ea typeface="Times New Roman" panose="02020603050405020304" pitchFamily="18" charset="0"/>
              </a:rPr>
              <a:t> rotor   </a:t>
            </a:r>
            <a:r>
              <a:rPr lang="en-US" dirty="0" err="1" smtClean="0">
                <a:latin typeface="Tempus Sans ITC" panose="04020404030D07020202" pitchFamily="82" charset="0"/>
                <a:ea typeface="Times New Roman" panose="02020603050405020304" pitchFamily="18" charset="0"/>
              </a:rPr>
              <a:t>terkunci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atau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kondisi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pengasutan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sampai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operasi</a:t>
            </a:r>
            <a:r>
              <a:rPr lang="en-US" dirty="0" smtClean="0">
                <a:latin typeface="Tempus Sans ITC" panose="04020404030D07020202" pitchFamily="82" charset="0"/>
                <a:ea typeface="Times New Roman" panose="02020603050405020304" pitchFamily="18" charset="0"/>
              </a:rPr>
              <a:t> motor. </a:t>
            </a:r>
            <a:r>
              <a:rPr lang="en-US" dirty="0" err="1" smtClean="0">
                <a:latin typeface="Tempus Sans ITC" panose="04020404030D07020202" pitchFamily="82" charset="0"/>
                <a:ea typeface="Times New Roman" panose="02020603050405020304" pitchFamily="18" charset="0"/>
              </a:rPr>
              <a:t>Karakteristik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operasi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menyatakan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waktu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operasi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berbagai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harga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konstan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Dengan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lebih</a:t>
            </a:r>
            <a:r>
              <a:rPr lang="en-US" dirty="0" smtClean="0">
                <a:latin typeface="Tempus Sans ITC" panose="04020404030D07020202" pitchFamily="82" charset="0"/>
                <a:ea typeface="Times New Roman" panose="02020603050405020304" pitchFamily="18" charset="0"/>
              </a:rPr>
              <a:t> di </a:t>
            </a:r>
            <a:r>
              <a:rPr lang="en-US" dirty="0" err="1" smtClean="0">
                <a:latin typeface="Tempus Sans ITC" panose="04020404030D07020202" pitchFamily="82" charset="0"/>
                <a:ea typeface="Times New Roman" panose="02020603050405020304" pitchFamily="18" charset="0"/>
              </a:rPr>
              <a:t>setel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1,5 kali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rotor </a:t>
            </a:r>
            <a:r>
              <a:rPr lang="en-US" dirty="0" err="1" smtClean="0">
                <a:latin typeface="Tempus Sans ITC" panose="04020404030D07020202" pitchFamily="82" charset="0"/>
                <a:ea typeface="Times New Roman" panose="02020603050405020304" pitchFamily="18" charset="0"/>
              </a:rPr>
              <a:t>terkunci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atau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lebih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kecil</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mulai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beroperasi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waktu</a:t>
            </a:r>
            <a:r>
              <a:rPr lang="en-US" dirty="0" smtClean="0">
                <a:latin typeface="Tempus Sans ITC" panose="04020404030D07020202" pitchFamily="82" charset="0"/>
                <a:ea typeface="Times New Roman" panose="02020603050405020304" pitchFamily="18" charset="0"/>
              </a:rPr>
              <a:t> motor </a:t>
            </a:r>
            <a:r>
              <a:rPr lang="en-US" dirty="0" err="1" smtClean="0">
                <a:latin typeface="Tempus Sans ITC" panose="04020404030D07020202" pitchFamily="82" charset="0"/>
                <a:ea typeface="Times New Roman" panose="02020603050405020304" pitchFamily="18" charset="0"/>
              </a:rPr>
              <a:t>energise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kecuali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pengasutan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turun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dibawah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pick-up </a:t>
            </a:r>
            <a:r>
              <a:rPr lang="en-US" dirty="0" err="1" smtClean="0">
                <a:latin typeface="Tempus Sans ITC" panose="04020404030D07020202" pitchFamily="82" charset="0"/>
                <a:ea typeface="Times New Roman" panose="02020603050405020304" pitchFamily="18" charset="0"/>
              </a:rPr>
              <a:t>sebelum</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waktu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kerja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tercapai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hal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menginisiasi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pemutusan</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tidak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diinginkan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Waktu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operasi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tidak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langsung</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tersedia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dari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karakteristiknya</a:t>
            </a:r>
            <a:r>
              <a:rPr lang="en-US" dirty="0" smtClean="0">
                <a:latin typeface="Tempus Sans ITC" panose="04020404030D07020202" pitchFamily="82" charset="0"/>
                <a:ea typeface="Times New Roman" panose="02020603050405020304" pitchFamily="18" charset="0"/>
              </a:rPr>
              <a:t>. Hal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merupakan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perhitungan</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komplek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namun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pabrik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telah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mengembangkan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kriteria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bagi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penggunaan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individu</a:t>
            </a:r>
            <a:r>
              <a:rPr lang="en-US" dirty="0" smtClean="0">
                <a:latin typeface="Tempus Sans ITC" panose="04020404030D07020202" pitchFamily="82" charset="0"/>
                <a:ea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32519882"/>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284</a:t>
            </a:fld>
            <a:endParaRPr lang="en-US" altLang="id-ID"/>
          </a:p>
        </p:txBody>
      </p:sp>
      <p:sp>
        <p:nvSpPr>
          <p:cNvPr id="2" name="Rectangle 1"/>
          <p:cNvSpPr/>
          <p:nvPr/>
        </p:nvSpPr>
        <p:spPr>
          <a:xfrm>
            <a:off x="304800" y="304800"/>
            <a:ext cx="7696200" cy="400110"/>
          </a:xfrm>
          <a:prstGeom prst="rect">
            <a:avLst/>
          </a:prstGeom>
        </p:spPr>
        <p:txBody>
          <a:bodyPr wrap="square">
            <a:spAutoFit/>
          </a:bodyPr>
          <a:lstStyle/>
          <a:p>
            <a:pPr>
              <a:spcAft>
                <a:spcPts val="0"/>
              </a:spcAft>
            </a:pPr>
            <a:r>
              <a:rPr lang="en-US" b="1" cap="all" dirty="0">
                <a:latin typeface="Tempus Sans ITC" panose="04020404030D07020202" pitchFamily="82" charset="0"/>
                <a:ea typeface="Times New Roman" panose="02020603050405020304" pitchFamily="18" charset="0"/>
              </a:rPr>
              <a:t>9. 10  PROTEKSI ROTOR TERKUNCI PADA MOTOR </a:t>
            </a:r>
            <a:r>
              <a:rPr lang="en-US" b="1" cap="all" dirty="0" err="1">
                <a:latin typeface="Tempus Sans ITC" panose="04020404030D07020202" pitchFamily="82" charset="0"/>
                <a:ea typeface="Times New Roman" panose="02020603050405020304" pitchFamily="18" charset="0"/>
              </a:rPr>
              <a:t>MOTOR</a:t>
            </a:r>
            <a:r>
              <a:rPr lang="en-US" b="1" cap="all" dirty="0">
                <a:latin typeface="Tempus Sans ITC" panose="04020404030D07020202" pitchFamily="82" charset="0"/>
                <a:ea typeface="Times New Roman" panose="02020603050405020304" pitchFamily="18" charset="0"/>
              </a:rPr>
              <a:t> BESAR</a:t>
            </a:r>
            <a:endParaRPr lang="en-US"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457200" y="704910"/>
            <a:ext cx="8229600" cy="2585323"/>
          </a:xfrm>
          <a:prstGeom prst="rect">
            <a:avLst/>
          </a:prstGeom>
        </p:spPr>
        <p:txBody>
          <a:bodyPr wrap="square">
            <a:spAutoFit/>
          </a:bodyPr>
          <a:lstStyle/>
          <a:p>
            <a:pPr algn="just">
              <a:spcAft>
                <a:spcPts val="0"/>
              </a:spcAft>
            </a:pPr>
            <a:r>
              <a:rPr lang="en-US" sz="1800" dirty="0" err="1">
                <a:latin typeface="Tempus Sans ITC" panose="04020404030D07020202" pitchFamily="82" charset="0"/>
              </a:rPr>
              <a:t>Seperti</a:t>
            </a:r>
            <a:r>
              <a:rPr lang="en-US" sz="1800" dirty="0">
                <a:latin typeface="Tempus Sans ITC" panose="04020404030D07020202" pitchFamily="82" charset="0"/>
              </a:rPr>
              <a:t> </a:t>
            </a:r>
            <a:r>
              <a:rPr lang="en-US" sz="1800" dirty="0" err="1">
                <a:latin typeface="Tempus Sans ITC" panose="04020404030D07020202" pitchFamily="82" charset="0"/>
              </a:rPr>
              <a:t>telah</a:t>
            </a:r>
            <a:r>
              <a:rPr lang="en-US" sz="1800" dirty="0">
                <a:latin typeface="Tempus Sans ITC" panose="04020404030D07020202" pitchFamily="82" charset="0"/>
              </a:rPr>
              <a:t> </a:t>
            </a:r>
            <a:r>
              <a:rPr lang="en-US" sz="1800" dirty="0" err="1">
                <a:latin typeface="Tempus Sans ITC" panose="04020404030D07020202" pitchFamily="82" charset="0"/>
              </a:rPr>
              <a:t>disebutkan</a:t>
            </a:r>
            <a:r>
              <a:rPr lang="en-US" sz="1800" dirty="0">
                <a:latin typeface="Tempus Sans ITC" panose="04020404030D07020202" pitchFamily="82" charset="0"/>
              </a:rPr>
              <a:t>, </a:t>
            </a:r>
            <a:r>
              <a:rPr lang="en-US" sz="1800" dirty="0" err="1">
                <a:latin typeface="Tempus Sans ITC" panose="04020404030D07020202" pitchFamily="82" charset="0"/>
              </a:rPr>
              <a:t>arus</a:t>
            </a:r>
            <a:r>
              <a:rPr lang="en-US" sz="1800" dirty="0">
                <a:latin typeface="Tempus Sans ITC" panose="04020404030D07020202" pitchFamily="82" charset="0"/>
              </a:rPr>
              <a:t> rotor </a:t>
            </a:r>
            <a:r>
              <a:rPr lang="en-US" sz="1800" dirty="0" err="1">
                <a:latin typeface="Tempus Sans ITC" panose="04020404030D07020202" pitchFamily="82" charset="0"/>
              </a:rPr>
              <a:t>terkunci</a:t>
            </a:r>
            <a:r>
              <a:rPr lang="en-US" sz="1800" dirty="0">
                <a:latin typeface="Tempus Sans ITC" panose="04020404030D07020202" pitchFamily="82" charset="0"/>
              </a:rPr>
              <a:t> yang </a:t>
            </a:r>
            <a:r>
              <a:rPr lang="en-US" sz="1800" dirty="0" err="1">
                <a:latin typeface="Tempus Sans ITC" panose="04020404030D07020202" pitchFamily="82" charset="0"/>
              </a:rPr>
              <a:t>diizinkan</a:t>
            </a:r>
            <a:r>
              <a:rPr lang="en-US" sz="1800" dirty="0">
                <a:latin typeface="Tempus Sans ITC" panose="04020404030D07020202" pitchFamily="82" charset="0"/>
              </a:rPr>
              <a:t> </a:t>
            </a:r>
            <a:r>
              <a:rPr lang="en-US" sz="1800" dirty="0" err="1">
                <a:latin typeface="Tempus Sans ITC" panose="04020404030D07020202" pitchFamily="82" charset="0"/>
              </a:rPr>
              <a:t>dapat</a:t>
            </a:r>
            <a:r>
              <a:rPr lang="en-US" sz="1800" dirty="0">
                <a:latin typeface="Tempus Sans ITC" panose="04020404030D07020202" pitchFamily="82" charset="0"/>
              </a:rPr>
              <a:t> </a:t>
            </a:r>
            <a:r>
              <a:rPr lang="en-US" sz="1800" dirty="0" err="1">
                <a:latin typeface="Tempus Sans ITC" panose="04020404030D07020202" pitchFamily="82" charset="0"/>
              </a:rPr>
              <a:t>sangat</a:t>
            </a:r>
            <a:r>
              <a:rPr lang="en-US" sz="1800" dirty="0">
                <a:latin typeface="Tempus Sans ITC" panose="04020404030D07020202" pitchFamily="82" charset="0"/>
              </a:rPr>
              <a:t> </a:t>
            </a:r>
            <a:r>
              <a:rPr lang="en-US" sz="1800" dirty="0" err="1">
                <a:latin typeface="Tempus Sans ITC" panose="04020404030D07020202" pitchFamily="82" charset="0"/>
              </a:rPr>
              <a:t>dekat</a:t>
            </a:r>
            <a:r>
              <a:rPr lang="en-US" sz="1800" dirty="0">
                <a:latin typeface="Tempus Sans ITC" panose="04020404030D07020202" pitchFamily="82" charset="0"/>
              </a:rPr>
              <a:t> </a:t>
            </a:r>
            <a:r>
              <a:rPr lang="en-US" sz="1800" dirty="0" err="1">
                <a:latin typeface="Tempus Sans ITC" panose="04020404030D07020202" pitchFamily="82" charset="0"/>
              </a:rPr>
              <a:t>atau</a:t>
            </a:r>
            <a:r>
              <a:rPr lang="en-US" sz="1800" dirty="0">
                <a:latin typeface="Tempus Sans ITC" panose="04020404030D07020202" pitchFamily="82" charset="0"/>
              </a:rPr>
              <a:t> </a:t>
            </a:r>
            <a:r>
              <a:rPr lang="en-US" sz="1800" dirty="0" err="1">
                <a:latin typeface="Tempus Sans ITC" panose="04020404030D07020202" pitchFamily="82" charset="0"/>
              </a:rPr>
              <a:t>lebih</a:t>
            </a:r>
            <a:r>
              <a:rPr lang="en-US" sz="1800" dirty="0">
                <a:latin typeface="Tempus Sans ITC" panose="04020404030D07020202" pitchFamily="82" charset="0"/>
              </a:rPr>
              <a:t> </a:t>
            </a:r>
            <a:r>
              <a:rPr lang="en-US" sz="1800" dirty="0" err="1">
                <a:latin typeface="Tempus Sans ITC" panose="04020404030D07020202" pitchFamily="82" charset="0"/>
              </a:rPr>
              <a:t>kecil</a:t>
            </a:r>
            <a:r>
              <a:rPr lang="en-US" sz="1800" dirty="0">
                <a:latin typeface="Tempus Sans ITC" panose="04020404030D07020202" pitchFamily="82" charset="0"/>
              </a:rPr>
              <a:t> </a:t>
            </a:r>
            <a:r>
              <a:rPr lang="en-US" sz="1800" dirty="0" err="1">
                <a:latin typeface="Tempus Sans ITC" panose="04020404030D07020202" pitchFamily="82" charset="0"/>
              </a:rPr>
              <a:t>dari</a:t>
            </a:r>
            <a:r>
              <a:rPr lang="en-US" sz="1800" dirty="0">
                <a:latin typeface="Tempus Sans ITC" panose="04020404030D07020202" pitchFamily="82" charset="0"/>
              </a:rPr>
              <a:t> </a:t>
            </a:r>
            <a:r>
              <a:rPr lang="en-US" sz="1800" dirty="0" err="1">
                <a:latin typeface="Tempus Sans ITC" panose="04020404030D07020202" pitchFamily="82" charset="0"/>
              </a:rPr>
              <a:t>arus</a:t>
            </a:r>
            <a:r>
              <a:rPr lang="en-US" sz="1800" dirty="0">
                <a:latin typeface="Tempus Sans ITC" panose="04020404030D07020202" pitchFamily="82" charset="0"/>
              </a:rPr>
              <a:t> </a:t>
            </a:r>
            <a:r>
              <a:rPr lang="en-US" sz="1800" dirty="0" err="1">
                <a:latin typeface="Tempus Sans ITC" panose="04020404030D07020202" pitchFamily="82" charset="0"/>
              </a:rPr>
              <a:t>pengasutan</a:t>
            </a:r>
            <a:r>
              <a:rPr lang="en-US" sz="1800" dirty="0">
                <a:latin typeface="Tempus Sans ITC" panose="04020404030D07020202" pitchFamily="82" charset="0"/>
              </a:rPr>
              <a:t> Motor. </a:t>
            </a:r>
            <a:r>
              <a:rPr lang="en-US" sz="1800" dirty="0" err="1">
                <a:latin typeface="Tempus Sans ITC" panose="04020404030D07020202" pitchFamily="82" charset="0"/>
              </a:rPr>
              <a:t>Secara</a:t>
            </a:r>
            <a:r>
              <a:rPr lang="en-US" sz="1800" dirty="0">
                <a:latin typeface="Tempus Sans ITC" panose="04020404030D07020202" pitchFamily="82" charset="0"/>
              </a:rPr>
              <a:t> </a:t>
            </a:r>
            <a:r>
              <a:rPr lang="en-US" sz="1800" dirty="0" err="1">
                <a:latin typeface="Tempus Sans ITC" panose="04020404030D07020202" pitchFamily="82" charset="0"/>
              </a:rPr>
              <a:t>umum</a:t>
            </a:r>
            <a:r>
              <a:rPr lang="en-US" sz="1800" dirty="0">
                <a:latin typeface="Tempus Sans ITC" panose="04020404030D07020202" pitchFamily="82" charset="0"/>
              </a:rPr>
              <a:t>, </a:t>
            </a:r>
            <a:r>
              <a:rPr lang="en-US" sz="1800" dirty="0" err="1">
                <a:latin typeface="Tempus Sans ITC" panose="04020404030D07020202" pitchFamily="82" charset="0"/>
              </a:rPr>
              <a:t>hal</a:t>
            </a:r>
            <a:r>
              <a:rPr lang="en-US" sz="1800" dirty="0">
                <a:latin typeface="Tempus Sans ITC" panose="04020404030D07020202" pitchFamily="82" charset="0"/>
              </a:rPr>
              <a:t> </a:t>
            </a:r>
            <a:r>
              <a:rPr lang="en-US" sz="1800" dirty="0" err="1">
                <a:latin typeface="Tempus Sans ITC" panose="04020404030D07020202" pitchFamily="82" charset="0"/>
              </a:rPr>
              <a:t>ini</a:t>
            </a:r>
            <a:r>
              <a:rPr lang="en-US" sz="1800" dirty="0">
                <a:latin typeface="Tempus Sans ITC" panose="04020404030D07020202" pitchFamily="82" charset="0"/>
              </a:rPr>
              <a:t> </a:t>
            </a:r>
            <a:r>
              <a:rPr lang="en-US" sz="1800" dirty="0" err="1">
                <a:latin typeface="Tempus Sans ITC" panose="04020404030D07020202" pitchFamily="82" charset="0"/>
              </a:rPr>
              <a:t>terjadi</a:t>
            </a:r>
            <a:r>
              <a:rPr lang="en-US" sz="1800" dirty="0">
                <a:latin typeface="Tempus Sans ITC" panose="04020404030D07020202" pitchFamily="82" charset="0"/>
              </a:rPr>
              <a:t> </a:t>
            </a:r>
            <a:r>
              <a:rPr lang="en-US" sz="1800" dirty="0" err="1">
                <a:latin typeface="Tempus Sans ITC" panose="04020404030D07020202" pitchFamily="82" charset="0"/>
              </a:rPr>
              <a:t>untuk</a:t>
            </a:r>
            <a:r>
              <a:rPr lang="en-US" sz="1800" dirty="0">
                <a:latin typeface="Tempus Sans ITC" panose="04020404030D07020202" pitchFamily="82" charset="0"/>
              </a:rPr>
              <a:t> Motor-Motor modern </a:t>
            </a:r>
            <a:r>
              <a:rPr lang="en-US" sz="1800" dirty="0" err="1">
                <a:latin typeface="Tempus Sans ITC" panose="04020404030D07020202" pitchFamily="82" charset="0"/>
              </a:rPr>
              <a:t>ukuran</a:t>
            </a:r>
            <a:r>
              <a:rPr lang="en-US" sz="1800" dirty="0">
                <a:latin typeface="Tempus Sans ITC" panose="04020404030D07020202" pitchFamily="82" charset="0"/>
              </a:rPr>
              <a:t> </a:t>
            </a:r>
            <a:r>
              <a:rPr lang="en-US" sz="1800" dirty="0" err="1">
                <a:latin typeface="Tempus Sans ITC" panose="04020404030D07020202" pitchFamily="82" charset="0"/>
              </a:rPr>
              <a:t>besar</a:t>
            </a:r>
            <a:r>
              <a:rPr lang="en-US" sz="1800" dirty="0">
                <a:latin typeface="Tempus Sans ITC" panose="04020404030D07020202" pitchFamily="82" charset="0"/>
              </a:rPr>
              <a:t>. </a:t>
            </a:r>
            <a:r>
              <a:rPr lang="en-US" sz="1800" dirty="0" err="1">
                <a:latin typeface="Tempus Sans ITC" panose="04020404030D07020202" pitchFamily="82" charset="0"/>
              </a:rPr>
              <a:t>Proteksi</a:t>
            </a:r>
            <a:r>
              <a:rPr lang="en-US" sz="1800" dirty="0">
                <a:latin typeface="Tempus Sans ITC" panose="04020404030D07020202" pitchFamily="82" charset="0"/>
              </a:rPr>
              <a:t> </a:t>
            </a:r>
            <a:r>
              <a:rPr lang="en-US" sz="1800" dirty="0" err="1">
                <a:latin typeface="Tempus Sans ITC" panose="04020404030D07020202" pitchFamily="82" charset="0"/>
              </a:rPr>
              <a:t>untuk</a:t>
            </a:r>
            <a:r>
              <a:rPr lang="en-US" sz="1800" dirty="0">
                <a:latin typeface="Tempus Sans ITC" panose="04020404030D07020202" pitchFamily="82" charset="0"/>
              </a:rPr>
              <a:t> </a:t>
            </a:r>
            <a:r>
              <a:rPr lang="en-US" sz="1800" dirty="0" err="1">
                <a:latin typeface="Tempus Sans ITC" panose="04020404030D07020202" pitchFamily="82" charset="0"/>
              </a:rPr>
              <a:t>keadaan</a:t>
            </a:r>
            <a:r>
              <a:rPr lang="en-US" sz="1800" dirty="0">
                <a:latin typeface="Tempus Sans ITC" panose="04020404030D07020202" pitchFamily="82" charset="0"/>
              </a:rPr>
              <a:t> </a:t>
            </a:r>
            <a:r>
              <a:rPr lang="en-US" sz="1800" dirty="0" err="1">
                <a:latin typeface="Tempus Sans ITC" panose="04020404030D07020202" pitchFamily="82" charset="0"/>
              </a:rPr>
              <a:t>ini</a:t>
            </a:r>
            <a:r>
              <a:rPr lang="en-US" sz="1800" dirty="0">
                <a:latin typeface="Tempus Sans ITC" panose="04020404030D07020202" pitchFamily="82" charset="0"/>
              </a:rPr>
              <a:t> </a:t>
            </a:r>
            <a:r>
              <a:rPr lang="en-US" sz="1800" dirty="0" err="1">
                <a:latin typeface="Tempus Sans ITC" panose="04020404030D07020202" pitchFamily="82" charset="0"/>
              </a:rPr>
              <a:t>dapat</a:t>
            </a:r>
            <a:r>
              <a:rPr lang="en-US" sz="1800" dirty="0">
                <a:latin typeface="Tempus Sans ITC" panose="04020404030D07020202" pitchFamily="82" charset="0"/>
              </a:rPr>
              <a:t> </a:t>
            </a:r>
            <a:r>
              <a:rPr lang="en-US" sz="1800" dirty="0" err="1">
                <a:latin typeface="Tempus Sans ITC" panose="04020404030D07020202" pitchFamily="82" charset="0"/>
              </a:rPr>
              <a:t>digunakan</a:t>
            </a:r>
            <a:r>
              <a:rPr lang="en-US" sz="1800" dirty="0">
                <a:latin typeface="Tempus Sans ITC" panose="04020404030D07020202" pitchFamily="82" charset="0"/>
              </a:rPr>
              <a:t> </a:t>
            </a:r>
            <a:r>
              <a:rPr lang="en-US" sz="1800" dirty="0" err="1">
                <a:latin typeface="Tempus Sans ITC" panose="04020404030D07020202" pitchFamily="82" charset="0"/>
              </a:rPr>
              <a:t>saklar</a:t>
            </a:r>
            <a:r>
              <a:rPr lang="en-US" sz="1800" dirty="0">
                <a:latin typeface="Tempus Sans ITC" panose="04020404030D07020202" pitchFamily="82" charset="0"/>
              </a:rPr>
              <a:t> </a:t>
            </a:r>
            <a:r>
              <a:rPr lang="en-US" sz="1800" dirty="0" err="1">
                <a:latin typeface="Tempus Sans ITC" panose="04020404030D07020202" pitchFamily="82" charset="0"/>
              </a:rPr>
              <a:t>kecepatan</a:t>
            </a:r>
            <a:r>
              <a:rPr lang="en-US" sz="1800" dirty="0">
                <a:latin typeface="Tempus Sans ITC" panose="04020404030D07020202" pitchFamily="82" charset="0"/>
              </a:rPr>
              <a:t> </a:t>
            </a:r>
            <a:r>
              <a:rPr lang="en-US" sz="1800" dirty="0" err="1">
                <a:latin typeface="Tempus Sans ITC" panose="04020404030D07020202" pitchFamily="82" charset="0"/>
              </a:rPr>
              <a:t>nol</a:t>
            </a:r>
            <a:r>
              <a:rPr lang="en-US" sz="1800" dirty="0">
                <a:latin typeface="Tempus Sans ITC" panose="04020404030D07020202" pitchFamily="82" charset="0"/>
              </a:rPr>
              <a:t> yang </a:t>
            </a:r>
            <a:r>
              <a:rPr lang="en-US" sz="1800" dirty="0" err="1">
                <a:latin typeface="Tempus Sans ITC" panose="04020404030D07020202" pitchFamily="82" charset="0"/>
              </a:rPr>
              <a:t>dibangun</a:t>
            </a:r>
            <a:r>
              <a:rPr lang="en-US" sz="1800" dirty="0">
                <a:latin typeface="Tempus Sans ITC" panose="04020404030D07020202" pitchFamily="82" charset="0"/>
              </a:rPr>
              <a:t> </a:t>
            </a:r>
            <a:r>
              <a:rPr lang="en-US" sz="1800" dirty="0" err="1">
                <a:latin typeface="Tempus Sans ITC" panose="04020404030D07020202" pitchFamily="82" charset="0"/>
              </a:rPr>
              <a:t>sebagai</a:t>
            </a:r>
            <a:r>
              <a:rPr lang="en-US" sz="1800" dirty="0">
                <a:latin typeface="Tempus Sans ITC" panose="04020404030D07020202" pitchFamily="82" charset="0"/>
              </a:rPr>
              <a:t> </a:t>
            </a:r>
            <a:r>
              <a:rPr lang="en-US" sz="1800" dirty="0" err="1">
                <a:latin typeface="Tempus Sans ITC" panose="04020404030D07020202" pitchFamily="82" charset="0"/>
              </a:rPr>
              <a:t>bagian</a:t>
            </a:r>
            <a:r>
              <a:rPr lang="en-US" sz="1800" dirty="0">
                <a:latin typeface="Tempus Sans ITC" panose="04020404030D07020202" pitchFamily="82" charset="0"/>
              </a:rPr>
              <a:t> </a:t>
            </a:r>
            <a:r>
              <a:rPr lang="en-US" sz="1800" dirty="0" err="1">
                <a:latin typeface="Tempus Sans ITC" panose="04020404030D07020202" pitchFamily="82" charset="0"/>
              </a:rPr>
              <a:t>dari</a:t>
            </a:r>
            <a:r>
              <a:rPr lang="en-US" sz="1800" dirty="0">
                <a:latin typeface="Tempus Sans ITC" panose="04020404030D07020202" pitchFamily="82" charset="0"/>
              </a:rPr>
              <a:t> Motor. </a:t>
            </a:r>
            <a:r>
              <a:rPr lang="en-US" sz="1800" dirty="0" err="1">
                <a:latin typeface="Tempus Sans ITC" panose="04020404030D07020202" pitchFamily="82" charset="0"/>
              </a:rPr>
              <a:t>Apabila</a:t>
            </a:r>
            <a:r>
              <a:rPr lang="en-US" sz="1800" dirty="0">
                <a:latin typeface="Tempus Sans ITC" panose="04020404030D07020202" pitchFamily="82" charset="0"/>
              </a:rPr>
              <a:t> Motor </a:t>
            </a:r>
            <a:r>
              <a:rPr lang="en-US" sz="1800" dirty="0" err="1">
                <a:latin typeface="Tempus Sans ITC" panose="04020404030D07020202" pitchFamily="82" charset="0"/>
              </a:rPr>
              <a:t>tidak</a:t>
            </a:r>
            <a:r>
              <a:rPr lang="en-US" sz="1800" dirty="0">
                <a:latin typeface="Tempus Sans ITC" panose="04020404030D07020202" pitchFamily="82" charset="0"/>
              </a:rPr>
              <a:t> </a:t>
            </a:r>
            <a:r>
              <a:rPr lang="en-US" sz="1800" dirty="0" err="1">
                <a:latin typeface="Tempus Sans ITC" panose="04020404030D07020202" pitchFamily="82" charset="0"/>
              </a:rPr>
              <a:t>dapat</a:t>
            </a:r>
            <a:r>
              <a:rPr lang="en-US" sz="1800" dirty="0">
                <a:latin typeface="Tempus Sans ITC" panose="04020404030D07020202" pitchFamily="82" charset="0"/>
              </a:rPr>
              <a:t> </a:t>
            </a:r>
            <a:r>
              <a:rPr lang="en-US" sz="1800" dirty="0" err="1">
                <a:latin typeface="Tempus Sans ITC" panose="04020404030D07020202" pitchFamily="82" charset="0"/>
              </a:rPr>
              <a:t>terakselerasi</a:t>
            </a:r>
            <a:r>
              <a:rPr lang="en-US" sz="1800" dirty="0">
                <a:latin typeface="Tempus Sans ITC" panose="04020404030D07020202" pitchFamily="82" charset="0"/>
              </a:rPr>
              <a:t> </a:t>
            </a:r>
            <a:r>
              <a:rPr lang="en-US" sz="1800" dirty="0" err="1">
                <a:latin typeface="Tempus Sans ITC" panose="04020404030D07020202" pitchFamily="82" charset="0"/>
              </a:rPr>
              <a:t>meski</a:t>
            </a:r>
            <a:r>
              <a:rPr lang="en-US" sz="1800" dirty="0">
                <a:latin typeface="Tempus Sans ITC" panose="04020404030D07020202" pitchFamily="82" charset="0"/>
              </a:rPr>
              <a:t> Motor </a:t>
            </a:r>
            <a:r>
              <a:rPr lang="en-US" sz="1800" dirty="0" err="1">
                <a:latin typeface="Tempus Sans ITC" panose="04020404030D07020202" pitchFamily="82" charset="0"/>
              </a:rPr>
              <a:t>telah</a:t>
            </a:r>
            <a:r>
              <a:rPr lang="en-US" sz="1800" dirty="0">
                <a:latin typeface="Tempus Sans ITC" panose="04020404030D07020202" pitchFamily="82" charset="0"/>
              </a:rPr>
              <a:t> </a:t>
            </a:r>
            <a:r>
              <a:rPr lang="en-US" sz="1800" dirty="0" err="1">
                <a:latin typeface="Tempus Sans ITC" panose="04020404030D07020202" pitchFamily="82" charset="0"/>
              </a:rPr>
              <a:t>energise</a:t>
            </a:r>
            <a:r>
              <a:rPr lang="en-US" sz="1800" dirty="0">
                <a:latin typeface="Tempus Sans ITC" panose="04020404030D07020202" pitchFamily="82" charset="0"/>
              </a:rPr>
              <a:t>. </a:t>
            </a:r>
            <a:r>
              <a:rPr lang="en-US" sz="1800" dirty="0" err="1">
                <a:latin typeface="Tempus Sans ITC" panose="04020404030D07020202" pitchFamily="82" charset="0"/>
              </a:rPr>
              <a:t>Untuk</a:t>
            </a:r>
            <a:r>
              <a:rPr lang="en-US" sz="1800" dirty="0">
                <a:latin typeface="Tempus Sans ITC" panose="04020404030D07020202" pitchFamily="82" charset="0"/>
              </a:rPr>
              <a:t> </a:t>
            </a:r>
            <a:r>
              <a:rPr lang="en-US" sz="1800" dirty="0" err="1">
                <a:latin typeface="Tempus Sans ITC" panose="04020404030D07020202" pitchFamily="82" charset="0"/>
              </a:rPr>
              <a:t>membuka</a:t>
            </a:r>
            <a:r>
              <a:rPr lang="en-US" sz="1800" dirty="0">
                <a:latin typeface="Tempus Sans ITC" panose="04020404030D07020202" pitchFamily="82" charset="0"/>
              </a:rPr>
              <a:t> </a:t>
            </a:r>
            <a:r>
              <a:rPr lang="en-US" sz="1800" dirty="0" err="1">
                <a:latin typeface="Tempus Sans ITC" panose="04020404030D07020202" pitchFamily="82" charset="0"/>
              </a:rPr>
              <a:t>atau</a:t>
            </a:r>
            <a:r>
              <a:rPr lang="en-US" sz="1800" dirty="0">
                <a:latin typeface="Tempus Sans ITC" panose="04020404030D07020202" pitchFamily="82" charset="0"/>
              </a:rPr>
              <a:t> </a:t>
            </a:r>
            <a:r>
              <a:rPr lang="en-US" sz="1800" dirty="0" err="1">
                <a:latin typeface="Tempus Sans ITC" panose="04020404030D07020202" pitchFamily="82" charset="0"/>
              </a:rPr>
              <a:t>mengoperasikan</a:t>
            </a:r>
            <a:r>
              <a:rPr lang="en-US" sz="1800" dirty="0">
                <a:latin typeface="Tempus Sans ITC" panose="04020404030D07020202" pitchFamily="82" charset="0"/>
              </a:rPr>
              <a:t> </a:t>
            </a:r>
            <a:r>
              <a:rPr lang="en-US" sz="1800" dirty="0" err="1">
                <a:latin typeface="Tempus Sans ITC" panose="04020404030D07020202" pitchFamily="82" charset="0"/>
              </a:rPr>
              <a:t>saklar</a:t>
            </a:r>
            <a:r>
              <a:rPr lang="en-US" sz="1800" dirty="0">
                <a:latin typeface="Tempus Sans ITC" panose="04020404030D07020202" pitchFamily="82" charset="0"/>
              </a:rPr>
              <a:t> </a:t>
            </a:r>
            <a:r>
              <a:rPr lang="en-US" sz="1800" dirty="0" err="1">
                <a:latin typeface="Tempus Sans ITC" panose="04020404030D07020202" pitchFamily="82" charset="0"/>
              </a:rPr>
              <a:t>untuk</a:t>
            </a:r>
            <a:r>
              <a:rPr lang="en-US" sz="1800" dirty="0">
                <a:latin typeface="Tempus Sans ITC" panose="04020404030D07020202" pitchFamily="82" charset="0"/>
              </a:rPr>
              <a:t> </a:t>
            </a:r>
            <a:r>
              <a:rPr lang="en-US" sz="1800" dirty="0" err="1">
                <a:latin typeface="Tempus Sans ITC" panose="04020404030D07020202" pitchFamily="82" charset="0"/>
              </a:rPr>
              <a:t>tujuan</a:t>
            </a:r>
            <a:r>
              <a:rPr lang="en-US" sz="1800" dirty="0">
                <a:latin typeface="Tempus Sans ITC" panose="04020404030D07020202" pitchFamily="82" charset="0"/>
              </a:rPr>
              <a:t> </a:t>
            </a:r>
            <a:r>
              <a:rPr lang="en-US" sz="1800" dirty="0" err="1">
                <a:latin typeface="Tempus Sans ITC" panose="04020404030D07020202" pitchFamily="82" charset="0"/>
              </a:rPr>
              <a:t>tersebut</a:t>
            </a:r>
            <a:r>
              <a:rPr lang="en-US" sz="1800" dirty="0">
                <a:latin typeface="Tempus Sans ITC" panose="04020404030D07020202" pitchFamily="82" charset="0"/>
              </a:rPr>
              <a:t>, </a:t>
            </a:r>
            <a:r>
              <a:rPr lang="en-US" sz="1800" dirty="0" err="1">
                <a:latin typeface="Tempus Sans ITC" panose="04020404030D07020202" pitchFamily="82" charset="0"/>
              </a:rPr>
              <a:t>suplai</a:t>
            </a:r>
            <a:r>
              <a:rPr lang="en-US" sz="1800" dirty="0">
                <a:latin typeface="Tempus Sans ITC" panose="04020404030D07020202" pitchFamily="82" charset="0"/>
              </a:rPr>
              <a:t> </a:t>
            </a:r>
            <a:r>
              <a:rPr lang="en-US" sz="1800" dirty="0" err="1">
                <a:latin typeface="Tempus Sans ITC" panose="04020404030D07020202" pitchFamily="82" charset="0"/>
              </a:rPr>
              <a:t>harus</a:t>
            </a:r>
            <a:r>
              <a:rPr lang="en-US" sz="1800" dirty="0">
                <a:latin typeface="Tempus Sans ITC" panose="04020404030D07020202" pitchFamily="82" charset="0"/>
              </a:rPr>
              <a:t> </a:t>
            </a:r>
            <a:r>
              <a:rPr lang="en-US" sz="1800" dirty="0" err="1">
                <a:latin typeface="Tempus Sans ITC" panose="04020404030D07020202" pitchFamily="82" charset="0"/>
              </a:rPr>
              <a:t>terbuka</a:t>
            </a:r>
            <a:r>
              <a:rPr lang="en-US" sz="1800" dirty="0">
                <a:latin typeface="Tempus Sans ITC" panose="04020404030D07020202" pitchFamily="82" charset="0"/>
              </a:rPr>
              <a:t>. </a:t>
            </a:r>
            <a:r>
              <a:rPr lang="en-US" sz="1800" dirty="0" err="1">
                <a:latin typeface="Tempus Sans ITC" panose="04020404030D07020202" pitchFamily="82" charset="0"/>
              </a:rPr>
              <a:t>Masalah</a:t>
            </a:r>
            <a:r>
              <a:rPr lang="en-US" sz="1800" dirty="0">
                <a:latin typeface="Tempus Sans ITC" panose="04020404030D07020202" pitchFamily="82" charset="0"/>
              </a:rPr>
              <a:t> yang </a:t>
            </a:r>
            <a:r>
              <a:rPr lang="en-US" sz="1800" dirty="0" err="1">
                <a:latin typeface="Tempus Sans ITC" panose="04020404030D07020202" pitchFamily="82" charset="0"/>
              </a:rPr>
              <a:t>harus</a:t>
            </a:r>
            <a:r>
              <a:rPr lang="en-US" sz="1800" dirty="0">
                <a:latin typeface="Tempus Sans ITC" panose="04020404030D07020202" pitchFamily="82" charset="0"/>
              </a:rPr>
              <a:t> </a:t>
            </a:r>
            <a:r>
              <a:rPr lang="en-US" sz="1800" dirty="0" err="1">
                <a:latin typeface="Tempus Sans ITC" panose="04020404030D07020202" pitchFamily="82" charset="0"/>
              </a:rPr>
              <a:t>diperhatikan</a:t>
            </a:r>
            <a:r>
              <a:rPr lang="en-US" sz="1800" dirty="0">
                <a:latin typeface="Tempus Sans ITC" panose="04020404030D07020202" pitchFamily="82" charset="0"/>
              </a:rPr>
              <a:t> </a:t>
            </a:r>
            <a:r>
              <a:rPr lang="en-US" sz="1800" dirty="0" err="1">
                <a:latin typeface="Tempus Sans ITC" panose="04020404030D07020202" pitchFamily="82" charset="0"/>
              </a:rPr>
              <a:t>dalam</a:t>
            </a:r>
            <a:r>
              <a:rPr lang="en-US" sz="1800" dirty="0">
                <a:latin typeface="Tempus Sans ITC" panose="04020404030D07020202" pitchFamily="82" charset="0"/>
              </a:rPr>
              <a:t> </a:t>
            </a:r>
            <a:r>
              <a:rPr lang="en-US" sz="1800" dirty="0" err="1">
                <a:latin typeface="Tempus Sans ITC" panose="04020404030D07020202" pitchFamily="82" charset="0"/>
              </a:rPr>
              <a:t>penggunaan</a:t>
            </a:r>
            <a:r>
              <a:rPr lang="en-US" sz="1800" dirty="0">
                <a:latin typeface="Tempus Sans ITC" panose="04020404030D07020202" pitchFamily="82" charset="0"/>
              </a:rPr>
              <a:t> </a:t>
            </a:r>
            <a:r>
              <a:rPr lang="en-US" sz="1800" dirty="0" err="1">
                <a:latin typeface="Tempus Sans ITC" panose="04020404030D07020202" pitchFamily="82" charset="0"/>
              </a:rPr>
              <a:t>proteksi</a:t>
            </a:r>
            <a:r>
              <a:rPr lang="en-US" sz="1800" dirty="0">
                <a:latin typeface="Tempus Sans ITC" panose="04020404030D07020202" pitchFamily="82" charset="0"/>
              </a:rPr>
              <a:t> </a:t>
            </a:r>
            <a:r>
              <a:rPr lang="en-US" sz="1800" dirty="0" err="1">
                <a:latin typeface="Tempus Sans ITC" panose="04020404030D07020202" pitchFamily="82" charset="0"/>
              </a:rPr>
              <a:t>tipe</a:t>
            </a:r>
            <a:r>
              <a:rPr lang="en-US" sz="1800" dirty="0">
                <a:latin typeface="Tempus Sans ITC" panose="04020404030D07020202" pitchFamily="82" charset="0"/>
              </a:rPr>
              <a:t> </a:t>
            </a:r>
            <a:r>
              <a:rPr lang="en-US" sz="1800" dirty="0" err="1">
                <a:latin typeface="Tempus Sans ITC" panose="04020404030D07020202" pitchFamily="82" charset="0"/>
              </a:rPr>
              <a:t>ini</a:t>
            </a:r>
            <a:r>
              <a:rPr lang="en-US" sz="1800" dirty="0">
                <a:latin typeface="Tempus Sans ITC" panose="04020404030D07020202" pitchFamily="82" charset="0"/>
              </a:rPr>
              <a:t> </a:t>
            </a:r>
            <a:r>
              <a:rPr lang="en-US" sz="1800" dirty="0" err="1">
                <a:latin typeface="Tempus Sans ITC" panose="04020404030D07020202" pitchFamily="82" charset="0"/>
              </a:rPr>
              <a:t>adalah</a:t>
            </a:r>
            <a:r>
              <a:rPr lang="en-US" sz="1800" dirty="0">
                <a:latin typeface="Tempus Sans ITC" panose="04020404030D07020202" pitchFamily="82" charset="0"/>
              </a:rPr>
              <a:t> Motor </a:t>
            </a:r>
            <a:r>
              <a:rPr lang="en-US" sz="1800" dirty="0" err="1">
                <a:latin typeface="Tempus Sans ITC" panose="04020404030D07020202" pitchFamily="82" charset="0"/>
              </a:rPr>
              <a:t>tidak</a:t>
            </a:r>
            <a:r>
              <a:rPr lang="en-US" sz="1800" dirty="0">
                <a:latin typeface="Tempus Sans ITC" panose="04020404030D07020202" pitchFamily="82" charset="0"/>
              </a:rPr>
              <a:t> </a:t>
            </a:r>
            <a:r>
              <a:rPr lang="en-US" sz="1800" dirty="0" err="1">
                <a:latin typeface="Tempus Sans ITC" panose="04020404030D07020202" pitchFamily="82" charset="0"/>
              </a:rPr>
              <a:t>dapat</a:t>
            </a:r>
            <a:r>
              <a:rPr lang="en-US" sz="1800" dirty="0">
                <a:latin typeface="Tempus Sans ITC" panose="04020404030D07020202" pitchFamily="82" charset="0"/>
              </a:rPr>
              <a:t> </a:t>
            </a:r>
            <a:r>
              <a:rPr lang="en-US" sz="1800" dirty="0" err="1">
                <a:latin typeface="Tempus Sans ITC" panose="04020404030D07020202" pitchFamily="82" charset="0"/>
              </a:rPr>
              <a:t>diasut</a:t>
            </a:r>
            <a:r>
              <a:rPr lang="en-US" sz="1800" dirty="0">
                <a:latin typeface="Tempus Sans ITC" panose="04020404030D07020202" pitchFamily="82" charset="0"/>
              </a:rPr>
              <a:t> </a:t>
            </a:r>
            <a:r>
              <a:rPr lang="en-US" sz="1800" dirty="0" err="1">
                <a:latin typeface="Tempus Sans ITC" panose="04020404030D07020202" pitchFamily="82" charset="0"/>
              </a:rPr>
              <a:t>dan</a:t>
            </a:r>
            <a:r>
              <a:rPr lang="en-US" sz="1800" dirty="0">
                <a:latin typeface="Tempus Sans ITC" panose="04020404030D07020202" pitchFamily="82" charset="0"/>
              </a:rPr>
              <a:t> </a:t>
            </a:r>
            <a:r>
              <a:rPr lang="en-US" sz="1800" dirty="0" err="1">
                <a:latin typeface="Tempus Sans ITC" panose="04020404030D07020202" pitchFamily="82" charset="0"/>
              </a:rPr>
              <a:t>terkunci</a:t>
            </a:r>
            <a:r>
              <a:rPr lang="en-US" sz="1800" dirty="0">
                <a:latin typeface="Tempus Sans ITC" panose="04020404030D07020202" pitchFamily="82" charset="0"/>
              </a:rPr>
              <a:t> paling </a:t>
            </a:r>
            <a:r>
              <a:rPr lang="en-US" sz="1800" dirty="0" err="1">
                <a:latin typeface="Tempus Sans ITC" panose="04020404030D07020202" pitchFamily="82" charset="0"/>
              </a:rPr>
              <a:t>tidak</a:t>
            </a:r>
            <a:r>
              <a:rPr lang="en-US" sz="1800" dirty="0">
                <a:latin typeface="Tempus Sans ITC" panose="04020404030D07020202" pitchFamily="82" charset="0"/>
              </a:rPr>
              <a:t> </a:t>
            </a:r>
            <a:r>
              <a:rPr lang="en-US" sz="1800" dirty="0" err="1">
                <a:latin typeface="Tempus Sans ITC" panose="04020404030D07020202" pitchFamily="82" charset="0"/>
              </a:rPr>
              <a:t>sampai</a:t>
            </a:r>
            <a:r>
              <a:rPr lang="en-US" sz="1800" dirty="0">
                <a:latin typeface="Tempus Sans ITC" panose="04020404030D07020202" pitchFamily="82" charset="0"/>
              </a:rPr>
              <a:t> </a:t>
            </a:r>
            <a:r>
              <a:rPr lang="en-US" sz="1800" dirty="0" err="1">
                <a:latin typeface="Tempus Sans ITC" panose="04020404030D07020202" pitchFamily="82" charset="0"/>
              </a:rPr>
              <a:t>kecepatan</a:t>
            </a:r>
            <a:r>
              <a:rPr lang="en-US" sz="1800" dirty="0">
                <a:latin typeface="Tempus Sans ITC" panose="04020404030D07020202" pitchFamily="82" charset="0"/>
              </a:rPr>
              <a:t> </a:t>
            </a:r>
            <a:r>
              <a:rPr lang="en-US" sz="1800" dirty="0" err="1">
                <a:latin typeface="Tempus Sans ITC" panose="04020404030D07020202" pitchFamily="82" charset="0"/>
              </a:rPr>
              <a:t>beban</a:t>
            </a:r>
            <a:r>
              <a:rPr lang="en-US" sz="1800" dirty="0">
                <a:latin typeface="Tempus Sans ITC" panose="04020404030D07020202" pitchFamily="82" charset="0"/>
              </a:rPr>
              <a:t> </a:t>
            </a:r>
            <a:r>
              <a:rPr lang="en-US" sz="1800" dirty="0" err="1">
                <a:latin typeface="Tempus Sans ITC" panose="04020404030D07020202" pitchFamily="82" charset="0"/>
              </a:rPr>
              <a:t>penuh</a:t>
            </a:r>
            <a:r>
              <a:rPr lang="en-US" sz="1800" dirty="0">
                <a:latin typeface="Tempus Sans ITC" panose="04020404030D07020202" pitchFamily="82" charset="0"/>
              </a:rPr>
              <a:t>, </a:t>
            </a:r>
            <a:r>
              <a:rPr lang="en-US" sz="1800" dirty="0" err="1">
                <a:latin typeface="Tempus Sans ITC" panose="04020404030D07020202" pitchFamily="82" charset="0"/>
              </a:rPr>
              <a:t>dan</a:t>
            </a:r>
            <a:r>
              <a:rPr lang="en-US" sz="1800" dirty="0">
                <a:latin typeface="Tempus Sans ITC" panose="04020404030D07020202" pitchFamily="82" charset="0"/>
              </a:rPr>
              <a:t> </a:t>
            </a:r>
            <a:r>
              <a:rPr lang="en-US" sz="1800" dirty="0" err="1">
                <a:latin typeface="Tempus Sans ITC" panose="04020404030D07020202" pitchFamily="82" charset="0"/>
              </a:rPr>
              <a:t>kesulitan</a:t>
            </a:r>
            <a:r>
              <a:rPr lang="en-US" sz="1800" dirty="0">
                <a:latin typeface="Tempus Sans ITC" panose="04020404030D07020202" pitchFamily="82" charset="0"/>
              </a:rPr>
              <a:t> </a:t>
            </a:r>
            <a:r>
              <a:rPr lang="en-US" sz="1800" dirty="0" err="1">
                <a:latin typeface="Tempus Sans ITC" panose="04020404030D07020202" pitchFamily="82" charset="0"/>
              </a:rPr>
              <a:t>dalam</a:t>
            </a:r>
            <a:r>
              <a:rPr lang="en-US" sz="1800" dirty="0">
                <a:latin typeface="Tempus Sans ITC" panose="04020404030D07020202" pitchFamily="82" charset="0"/>
              </a:rPr>
              <a:t> </a:t>
            </a:r>
            <a:r>
              <a:rPr lang="en-US" sz="1800" dirty="0" err="1">
                <a:latin typeface="Tempus Sans ITC" panose="04020404030D07020202" pitchFamily="82" charset="0"/>
              </a:rPr>
              <a:t>pengujian</a:t>
            </a:r>
            <a:r>
              <a:rPr lang="en-US" sz="1800" dirty="0">
                <a:latin typeface="Tempus Sans ITC" panose="04020404030D07020202" pitchFamily="82" charset="0"/>
              </a:rPr>
              <a:t> </a:t>
            </a:r>
            <a:r>
              <a:rPr lang="en-US" sz="1800" dirty="0" err="1">
                <a:latin typeface="Tempus Sans ITC" panose="04020404030D07020202" pitchFamily="82" charset="0"/>
              </a:rPr>
              <a:t>dan</a:t>
            </a:r>
            <a:r>
              <a:rPr lang="en-US" sz="1800" dirty="0">
                <a:latin typeface="Tempus Sans ITC" panose="04020404030D07020202" pitchFamily="82" charset="0"/>
              </a:rPr>
              <a:t> </a:t>
            </a:r>
            <a:r>
              <a:rPr lang="en-US" sz="1800" dirty="0" err="1">
                <a:latin typeface="Tempus Sans ITC" panose="04020404030D07020202" pitchFamily="82" charset="0"/>
              </a:rPr>
              <a:t>pemeliharaan</a:t>
            </a:r>
            <a:r>
              <a:rPr lang="en-US" sz="1800" dirty="0">
                <a:latin typeface="Tempus Sans ITC" panose="04020404030D07020202" pitchFamily="82" charset="0"/>
              </a:rPr>
              <a:t>.</a:t>
            </a:r>
            <a:endParaRPr lang="en-US" sz="2400" b="1" dirty="0">
              <a:effectLst/>
              <a:latin typeface="Times New Roman" panose="02020603050405020304" pitchFamily="18" charset="0"/>
            </a:endParaRPr>
          </a:p>
        </p:txBody>
      </p:sp>
      <p:sp>
        <p:nvSpPr>
          <p:cNvPr id="6" name="Rectangle 5"/>
          <p:cNvSpPr/>
          <p:nvPr/>
        </p:nvSpPr>
        <p:spPr>
          <a:xfrm>
            <a:off x="457200" y="3321515"/>
            <a:ext cx="8229600" cy="2585323"/>
          </a:xfrm>
          <a:prstGeom prst="rect">
            <a:avLst/>
          </a:prstGeom>
        </p:spPr>
        <p:txBody>
          <a:bodyPr wrap="square">
            <a:spAutoFit/>
          </a:bodyPr>
          <a:lstStyle/>
          <a:p>
            <a:pPr algn="just">
              <a:spcAft>
                <a:spcPts val="0"/>
              </a:spcAft>
            </a:pPr>
            <a:r>
              <a:rPr lang="es-ES_tradnl" sz="1800" dirty="0" err="1" smtClean="0">
                <a:latin typeface="Tempus Sans ITC" panose="04020404030D07020202" pitchFamily="82" charset="0"/>
                <a:ea typeface="Times New Roman" panose="02020603050405020304" pitchFamily="18" charset="0"/>
              </a:rPr>
              <a:t>Proteksi</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untuk</a:t>
            </a:r>
            <a:r>
              <a:rPr lang="es-ES_tradnl" sz="1800" dirty="0" smtClean="0">
                <a:latin typeface="Tempus Sans ITC" panose="04020404030D07020202" pitchFamily="82" charset="0"/>
                <a:ea typeface="Times New Roman" panose="02020603050405020304" pitchFamily="18" charset="0"/>
              </a:rPr>
              <a:t> rotor </a:t>
            </a:r>
            <a:r>
              <a:rPr lang="es-ES_tradnl" sz="1800" dirty="0" err="1" smtClean="0">
                <a:latin typeface="Tempus Sans ITC" panose="04020404030D07020202" pitchFamily="82" charset="0"/>
                <a:ea typeface="Times New Roman" panose="02020603050405020304" pitchFamily="18" charset="0"/>
              </a:rPr>
              <a:t>terkunci</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dapat</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dicapai</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dengan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menerapkan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rele</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jarak</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seperti</a:t>
            </a:r>
            <a:r>
              <a:rPr lang="es-ES_tradnl" sz="1800" dirty="0" smtClean="0">
                <a:latin typeface="Tempus Sans ITC" panose="04020404030D07020202" pitchFamily="82" charset="0"/>
                <a:ea typeface="Times New Roman" panose="02020603050405020304" pitchFamily="18" charset="0"/>
              </a:rPr>
              <a:t> yang </a:t>
            </a:r>
            <a:r>
              <a:rPr lang="es-ES_tradnl" sz="1800" dirty="0" err="1" smtClean="0">
                <a:latin typeface="Tempus Sans ITC" panose="04020404030D07020202" pitchFamily="82" charset="0"/>
                <a:ea typeface="Times New Roman" panose="02020603050405020304" pitchFamily="18" charset="0"/>
              </a:rPr>
              <a:t>telah</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diperlihatkan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dalam</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bab</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sebelumnya</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Rele</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diset</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untuk</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dapat</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melihat</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kedalam</a:t>
            </a:r>
            <a:r>
              <a:rPr lang="es-ES_tradnl" sz="1800" dirty="0" smtClean="0">
                <a:latin typeface="Tempus Sans ITC" panose="04020404030D07020202" pitchFamily="82" charset="0"/>
                <a:ea typeface="Times New Roman" panose="02020603050405020304" pitchFamily="18" charset="0"/>
              </a:rPr>
              <a:t> motor </a:t>
            </a:r>
            <a:r>
              <a:rPr lang="es-ES_tradnl" sz="1800" dirty="0" err="1" smtClean="0">
                <a:latin typeface="Tempus Sans ITC" panose="04020404030D07020202" pitchFamily="82" charset="0"/>
                <a:ea typeface="Times New Roman" panose="02020603050405020304" pitchFamily="18" charset="0"/>
              </a:rPr>
              <a:t>seperti</a:t>
            </a:r>
            <a:r>
              <a:rPr lang="es-ES_tradnl" sz="1800" dirty="0" smtClean="0">
                <a:latin typeface="Tempus Sans ITC" panose="04020404030D07020202" pitchFamily="82" charset="0"/>
                <a:ea typeface="Times New Roman" panose="02020603050405020304" pitchFamily="18" charset="0"/>
              </a:rPr>
              <a:t> yang </a:t>
            </a:r>
            <a:r>
              <a:rPr lang="es-ES_tradnl" sz="1800" dirty="0" err="1" smtClean="0">
                <a:latin typeface="Tempus Sans ITC" panose="04020404030D07020202" pitchFamily="82" charset="0"/>
                <a:ea typeface="Times New Roman" panose="02020603050405020304" pitchFamily="18" charset="0"/>
              </a:rPr>
              <a:t>ditunjukkan</a:t>
            </a:r>
            <a:r>
              <a:rPr lang="es-ES_tradnl" sz="1800" dirty="0" smtClean="0">
                <a:latin typeface="Tempus Sans ITC" panose="04020404030D07020202" pitchFamily="82" charset="0"/>
                <a:ea typeface="Times New Roman" panose="02020603050405020304" pitchFamily="18" charset="0"/>
              </a:rPr>
              <a:t> pada gambar 9-6. Ratio </a:t>
            </a:r>
            <a:r>
              <a:rPr lang="es-ES_tradnl" sz="1800" dirty="0" err="1" smtClean="0">
                <a:latin typeface="Tempus Sans ITC" panose="04020404030D07020202" pitchFamily="82" charset="0"/>
                <a:ea typeface="Times New Roman" panose="02020603050405020304" pitchFamily="18" charset="0"/>
              </a:rPr>
              <a:t>tegangan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sistem</a:t>
            </a:r>
            <a:r>
              <a:rPr lang="es-ES_tradnl" sz="1800" dirty="0" smtClean="0">
                <a:latin typeface="Tempus Sans ITC" panose="04020404030D07020202" pitchFamily="82" charset="0"/>
                <a:ea typeface="Times New Roman" panose="02020603050405020304" pitchFamily="18" charset="0"/>
              </a:rPr>
              <a:t> dan </a:t>
            </a:r>
            <a:r>
              <a:rPr lang="es-ES_tradnl" sz="1800" dirty="0" err="1" smtClean="0">
                <a:latin typeface="Tempus Sans ITC" panose="04020404030D07020202" pitchFamily="82" charset="0"/>
                <a:ea typeface="Times New Roman" panose="02020603050405020304" pitchFamily="18" charset="0"/>
              </a:rPr>
              <a:t>arus</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asut</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adalah</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impedansi</a:t>
            </a:r>
            <a:r>
              <a:rPr lang="es-ES_tradnl" sz="1800" dirty="0" smtClean="0">
                <a:latin typeface="Tempus Sans ITC" panose="04020404030D07020202" pitchFamily="82" charset="0"/>
                <a:ea typeface="Times New Roman" panose="02020603050405020304" pitchFamily="18" charset="0"/>
              </a:rPr>
              <a:t>, yang </a:t>
            </a:r>
            <a:r>
              <a:rPr lang="es-ES_tradnl" sz="1800" dirty="0" err="1" smtClean="0">
                <a:latin typeface="Tempus Sans ITC" panose="04020404030D07020202" pitchFamily="82" charset="0"/>
                <a:ea typeface="Times New Roman" panose="02020603050405020304" pitchFamily="18" charset="0"/>
              </a:rPr>
              <a:t>dapat</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ditentukan</a:t>
            </a:r>
            <a:r>
              <a:rPr lang="es-ES_tradnl" sz="1800" dirty="0" smtClean="0">
                <a:latin typeface="Tempus Sans ITC" panose="04020404030D07020202" pitchFamily="82" charset="0"/>
                <a:ea typeface="Times New Roman" panose="02020603050405020304" pitchFamily="18" charset="0"/>
              </a:rPr>
              <a:t> dan </a:t>
            </a:r>
            <a:r>
              <a:rPr lang="es-ES_tradnl" sz="1800" dirty="0" err="1" smtClean="0">
                <a:latin typeface="Tempus Sans ITC" panose="04020404030D07020202" pitchFamily="82" charset="0"/>
                <a:ea typeface="Times New Roman" panose="02020603050405020304" pitchFamily="18" charset="0"/>
              </a:rPr>
              <a:t>diplot</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sebagai</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sebuah</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vektor</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dalam</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diagram</a:t>
            </a:r>
            <a:r>
              <a:rPr lang="es-ES_tradnl" sz="1800" dirty="0" smtClean="0">
                <a:latin typeface="Tempus Sans ITC" panose="04020404030D07020202" pitchFamily="82" charset="0"/>
                <a:ea typeface="Times New Roman" panose="02020603050405020304" pitchFamily="18" charset="0"/>
              </a:rPr>
              <a:t> R – X. </a:t>
            </a:r>
            <a:r>
              <a:rPr lang="es-ES_tradnl" sz="1800" dirty="0" err="1" smtClean="0">
                <a:latin typeface="Tempus Sans ITC" panose="04020404030D07020202" pitchFamily="82" charset="0"/>
                <a:ea typeface="Times New Roman" panose="02020603050405020304" pitchFamily="18" charset="0"/>
              </a:rPr>
              <a:t>Dari</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harga</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specifik</a:t>
            </a:r>
            <a:r>
              <a:rPr lang="es-ES_tradnl" sz="1800" dirty="0" smtClean="0">
                <a:latin typeface="Tempus Sans ITC" panose="04020404030D07020202" pitchFamily="82" charset="0"/>
                <a:ea typeface="Times New Roman" panose="02020603050405020304" pitchFamily="18" charset="0"/>
              </a:rPr>
              <a:t> pada </a:t>
            </a:r>
            <a:r>
              <a:rPr lang="es-ES_tradnl" sz="1800" dirty="0" err="1" smtClean="0">
                <a:latin typeface="Tempus Sans ITC" panose="04020404030D07020202" pitchFamily="82" charset="0"/>
                <a:ea typeface="Times New Roman" panose="02020603050405020304" pitchFamily="18" charset="0"/>
              </a:rPr>
              <a:t>saat</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awal</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pengasutan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kemudian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berubah</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membesar</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baik</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dalam</a:t>
            </a:r>
            <a:r>
              <a:rPr lang="es-ES_tradnl" sz="1800" dirty="0" smtClean="0">
                <a:latin typeface="Tempus Sans ITC" panose="04020404030D07020202" pitchFamily="82" charset="0"/>
                <a:ea typeface="Times New Roman" panose="02020603050405020304" pitchFamily="18" charset="0"/>
              </a:rPr>
              <a:t> magnitud </a:t>
            </a:r>
            <a:r>
              <a:rPr lang="es-ES_tradnl" sz="1800" dirty="0" err="1" smtClean="0">
                <a:latin typeface="Tempus Sans ITC" panose="04020404030D07020202" pitchFamily="82" charset="0"/>
                <a:ea typeface="Times New Roman" panose="02020603050405020304" pitchFamily="18" charset="0"/>
              </a:rPr>
              <a:t>maupun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sudut</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fasa</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sesuai</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dengan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akselerasi</a:t>
            </a:r>
            <a:r>
              <a:rPr lang="es-ES_tradnl" sz="1800" dirty="0" smtClean="0">
                <a:latin typeface="Tempus Sans ITC" panose="04020404030D07020202" pitchFamily="82" charset="0"/>
                <a:ea typeface="Times New Roman" panose="02020603050405020304" pitchFamily="18" charset="0"/>
              </a:rPr>
              <a:t> motor. </a:t>
            </a:r>
            <a:r>
              <a:rPr lang="es-ES_tradnl" sz="1800" dirty="0" err="1" smtClean="0">
                <a:latin typeface="Tempus Sans ITC" panose="04020404030D07020202" pitchFamily="82" charset="0"/>
                <a:ea typeface="Times New Roman" panose="02020603050405020304" pitchFamily="18" charset="0"/>
              </a:rPr>
              <a:t>Rele</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jarak</a:t>
            </a:r>
            <a:r>
              <a:rPr lang="es-ES_tradnl" sz="1800" dirty="0" smtClean="0">
                <a:latin typeface="Tempus Sans ITC" panose="04020404030D07020202" pitchFamily="82" charset="0"/>
                <a:ea typeface="Times New Roman" panose="02020603050405020304" pitchFamily="18" charset="0"/>
              </a:rPr>
              <a:t> (21) </a:t>
            </a:r>
            <a:r>
              <a:rPr lang="es-ES_tradnl" sz="1800" dirty="0" err="1" smtClean="0">
                <a:latin typeface="Tempus Sans ITC" panose="04020404030D07020202" pitchFamily="82" charset="0"/>
                <a:ea typeface="Times New Roman" panose="02020603050405020304" pitchFamily="18" charset="0"/>
              </a:rPr>
              <a:t>diset</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sehingga</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lingkaran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operasi</a:t>
            </a:r>
            <a:r>
              <a:rPr lang="es-ES_tradnl" sz="1800" dirty="0" smtClean="0">
                <a:latin typeface="Tempus Sans ITC" panose="04020404030D07020202" pitchFamily="82" charset="0"/>
                <a:ea typeface="Times New Roman" panose="02020603050405020304" pitchFamily="18" charset="0"/>
              </a:rPr>
              <a:t> MHO </a:t>
            </a:r>
            <a:r>
              <a:rPr lang="es-ES_tradnl" sz="1800" dirty="0" err="1" smtClean="0">
                <a:latin typeface="Tempus Sans ITC" panose="04020404030D07020202" pitchFamily="82" charset="0"/>
                <a:ea typeface="Times New Roman" panose="02020603050405020304" pitchFamily="18" charset="0"/>
              </a:rPr>
              <a:t>melingkupi</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vektor</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impedansi</a:t>
            </a:r>
            <a:r>
              <a:rPr lang="es-ES_tradnl" sz="1800" dirty="0" smtClean="0">
                <a:latin typeface="Tempus Sans ITC" panose="04020404030D07020202" pitchFamily="82" charset="0"/>
                <a:ea typeface="Times New Roman" panose="02020603050405020304" pitchFamily="18" charset="0"/>
              </a:rPr>
              <a:t> rotor </a:t>
            </a:r>
            <a:r>
              <a:rPr lang="es-ES_tradnl" sz="1800" dirty="0" err="1" smtClean="0">
                <a:latin typeface="Tempus Sans ITC" panose="04020404030D07020202" pitchFamily="82" charset="0"/>
                <a:ea typeface="Times New Roman" panose="02020603050405020304" pitchFamily="18" charset="0"/>
              </a:rPr>
              <a:t>terkunci</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Bilamana</a:t>
            </a:r>
            <a:r>
              <a:rPr lang="es-ES_tradnl" sz="1800" dirty="0" smtClean="0">
                <a:latin typeface="Tempus Sans ITC" panose="04020404030D07020202" pitchFamily="82" charset="0"/>
                <a:ea typeface="Times New Roman" panose="02020603050405020304" pitchFamily="18" charset="0"/>
              </a:rPr>
              <a:t> motor </a:t>
            </a:r>
            <a:r>
              <a:rPr lang="es-ES_tradnl" sz="1800" dirty="0" err="1" smtClean="0">
                <a:latin typeface="Tempus Sans ITC" panose="04020404030D07020202" pitchFamily="82" charset="0"/>
                <a:ea typeface="Times New Roman" panose="02020603050405020304" pitchFamily="18" charset="0"/>
              </a:rPr>
              <a:t>energise</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dengan</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menutup</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pemutus</a:t>
            </a:r>
            <a:r>
              <a:rPr lang="es-ES_tradnl" sz="1800" dirty="0" smtClean="0">
                <a:latin typeface="Tempus Sans ITC" panose="04020404030D07020202" pitchFamily="82" charset="0"/>
                <a:ea typeface="Times New Roman" panose="02020603050405020304" pitchFamily="18" charset="0"/>
              </a:rPr>
              <a:t> (52), </a:t>
            </a:r>
            <a:r>
              <a:rPr lang="es-ES_tradnl" sz="1800" dirty="0" err="1" smtClean="0">
                <a:latin typeface="Tempus Sans ITC" panose="04020404030D07020202" pitchFamily="82" charset="0"/>
                <a:ea typeface="Times New Roman" panose="02020603050405020304" pitchFamily="18" charset="0"/>
              </a:rPr>
              <a:t>rele</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jarak</a:t>
            </a:r>
            <a:r>
              <a:rPr lang="es-ES_tradnl" sz="1800" dirty="0" smtClean="0">
                <a:latin typeface="Tempus Sans ITC" panose="04020404030D07020202" pitchFamily="82" charset="0"/>
                <a:ea typeface="Times New Roman" panose="02020603050405020304" pitchFamily="18" charset="0"/>
              </a:rPr>
              <a:t> </a:t>
            </a:r>
            <a:r>
              <a:rPr lang="es-ES_tradnl" sz="1800" dirty="0" err="1" smtClean="0">
                <a:latin typeface="Tempus Sans ITC" panose="04020404030D07020202" pitchFamily="82" charset="0"/>
                <a:ea typeface="Times New Roman" panose="02020603050405020304" pitchFamily="18" charset="0"/>
              </a:rPr>
              <a:t>beroperasi</a:t>
            </a:r>
            <a:r>
              <a:rPr lang="es-ES_tradnl" sz="1800" dirty="0" smtClean="0">
                <a:latin typeface="Tempus Sans ITC" panose="04020404030D07020202" pitchFamily="82" charset="0"/>
                <a:ea typeface="Times New Roman" panose="02020603050405020304" pitchFamily="18" charset="0"/>
              </a:rPr>
              <a:t> dan </a:t>
            </a:r>
            <a:r>
              <a:rPr lang="es-ES_tradnl" sz="1800" dirty="0" err="1" smtClean="0">
                <a:latin typeface="Tempus Sans ITC" panose="04020404030D07020202" pitchFamily="82" charset="0"/>
                <a:ea typeface="Times New Roman" panose="02020603050405020304" pitchFamily="18" charset="0"/>
              </a:rPr>
              <a:t>pewaktu</a:t>
            </a:r>
            <a:r>
              <a:rPr lang="es-ES_tradnl" sz="1800" dirty="0" smtClean="0">
                <a:latin typeface="Tempus Sans ITC" panose="04020404030D07020202" pitchFamily="82" charset="0"/>
                <a:ea typeface="Times New Roman" panose="02020603050405020304" pitchFamily="18" charset="0"/>
              </a:rPr>
              <a:t> (62) </a:t>
            </a:r>
            <a:r>
              <a:rPr lang="es-ES_tradnl" sz="1800" dirty="0" err="1" smtClean="0">
                <a:latin typeface="Tempus Sans ITC" panose="04020404030D07020202" pitchFamily="82" charset="0"/>
                <a:ea typeface="Times New Roman" panose="02020603050405020304" pitchFamily="18" charset="0"/>
              </a:rPr>
              <a:t>energise</a:t>
            </a:r>
            <a:r>
              <a:rPr lang="es-ES_tradnl" sz="1800" dirty="0" smtClean="0">
                <a:latin typeface="Tempus Sans ITC" panose="04020404030D07020202" pitchFamily="82" charset="0"/>
                <a:ea typeface="Times New Roman" panose="02020603050405020304" pitchFamily="18" charset="0"/>
              </a:rPr>
              <a:t>. </a:t>
            </a:r>
            <a:endParaRPr lang="en-US" sz="1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39611494"/>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285</a:t>
            </a:fld>
            <a:endParaRPr lang="en-US" altLang="id-ID"/>
          </a:p>
        </p:txBody>
      </p:sp>
      <p:sp>
        <p:nvSpPr>
          <p:cNvPr id="2" name="Rectangle 1"/>
          <p:cNvSpPr/>
          <p:nvPr/>
        </p:nvSpPr>
        <p:spPr>
          <a:xfrm>
            <a:off x="304800" y="228600"/>
            <a:ext cx="8610600" cy="1323439"/>
          </a:xfrm>
          <a:prstGeom prst="rect">
            <a:avLst/>
          </a:prstGeom>
        </p:spPr>
        <p:txBody>
          <a:bodyPr wrap="square">
            <a:spAutoFit/>
          </a:bodyPr>
          <a:lstStyle/>
          <a:p>
            <a:pPr algn="just">
              <a:spcAft>
                <a:spcPts val="0"/>
              </a:spcAft>
            </a:pPr>
            <a:r>
              <a:rPr lang="es-ES_tradnl" dirty="0" err="1">
                <a:latin typeface="Tempus Sans ITC" panose="04020404030D07020202" pitchFamily="82" charset="0"/>
                <a:ea typeface="Times New Roman" panose="02020603050405020304" pitchFamily="18" charset="0"/>
              </a:rPr>
              <a:t>Dengan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menggunakan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sebuah</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pewaktu</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ac</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variasi</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waktu</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dengan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tegangan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dapat</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ditentukan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untuk</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menetapkan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lamanya</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waktu</a:t>
            </a:r>
            <a:r>
              <a:rPr lang="es-ES_tradnl" dirty="0">
                <a:latin typeface="Tempus Sans ITC" panose="04020404030D07020202" pitchFamily="82" charset="0"/>
                <a:ea typeface="Times New Roman" panose="02020603050405020304" pitchFamily="18" charset="0"/>
              </a:rPr>
              <a:t> rotor </a:t>
            </a:r>
            <a:r>
              <a:rPr lang="es-ES_tradnl" dirty="0" err="1">
                <a:latin typeface="Tempus Sans ITC" panose="04020404030D07020202" pitchFamily="82" charset="0"/>
                <a:ea typeface="Times New Roman" panose="02020603050405020304" pitchFamily="18" charset="0"/>
              </a:rPr>
              <a:t>terkunci</a:t>
            </a:r>
            <a:r>
              <a:rPr lang="es-ES_tradnl" dirty="0">
                <a:latin typeface="Tempus Sans ITC" panose="04020404030D07020202" pitchFamily="82" charset="0"/>
                <a:ea typeface="Times New Roman" panose="02020603050405020304" pitchFamily="18" charset="0"/>
              </a:rPr>
              <a:t> yang </a:t>
            </a:r>
            <a:r>
              <a:rPr lang="es-ES_tradnl" dirty="0" err="1">
                <a:latin typeface="Tempus Sans ITC" panose="04020404030D07020202" pitchFamily="82" charset="0"/>
                <a:ea typeface="Times New Roman" panose="02020603050405020304" pitchFamily="18" charset="0"/>
              </a:rPr>
              <a:t>dapat</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diizinkan</a:t>
            </a:r>
            <a:r>
              <a:rPr lang="es-ES_tradnl" dirty="0">
                <a:latin typeface="Tempus Sans ITC" panose="04020404030D07020202" pitchFamily="82" charset="0"/>
                <a:ea typeface="Times New Roman" panose="02020603050405020304" pitchFamily="18" charset="0"/>
              </a:rPr>
              <a:t> pada </a:t>
            </a:r>
            <a:r>
              <a:rPr lang="es-ES_tradnl" dirty="0" err="1">
                <a:latin typeface="Tempus Sans ITC" panose="04020404030D07020202" pitchFamily="82" charset="0"/>
                <a:ea typeface="Times New Roman" panose="02020603050405020304" pitchFamily="18" charset="0"/>
              </a:rPr>
              <a:t>waktu</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tegangan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rendah</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Arus</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pengasutan</a:t>
            </a:r>
            <a:r>
              <a:rPr lang="es-ES_tradnl" dirty="0">
                <a:latin typeface="Tempus Sans ITC" panose="04020404030D07020202" pitchFamily="82" charset="0"/>
                <a:ea typeface="Times New Roman" panose="02020603050405020304" pitchFamily="18" charset="0"/>
              </a:rPr>
              <a:t> yang besar </a:t>
            </a:r>
            <a:r>
              <a:rPr lang="es-ES_tradnl" dirty="0" err="1">
                <a:latin typeface="Tempus Sans ITC" panose="04020404030D07020202" pitchFamily="82" charset="0"/>
                <a:ea typeface="Times New Roman" panose="02020603050405020304" pitchFamily="18" charset="0"/>
              </a:rPr>
              <a:t>dapat</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menyebabkan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tegangan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jatuh</a:t>
            </a:r>
            <a:r>
              <a:rPr lang="es-ES_tradnl" dirty="0">
                <a:latin typeface="Tempus Sans ITC" panose="04020404030D07020202" pitchFamily="82" charset="0"/>
                <a:ea typeface="Times New Roman" panose="02020603050405020304" pitchFamily="18" charset="0"/>
              </a:rPr>
              <a:t> sementara </a:t>
            </a:r>
            <a:r>
              <a:rPr lang="es-ES_tradnl" dirty="0" err="1">
                <a:latin typeface="Tempus Sans ITC" panose="04020404030D07020202" pitchFamily="82" charset="0"/>
                <a:ea typeface="Times New Roman" panose="02020603050405020304" pitchFamily="18" charset="0"/>
              </a:rPr>
              <a:t>selama</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prioda</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pengasutan</a:t>
            </a:r>
            <a:r>
              <a:rPr lang="es-ES_tradnl" dirty="0">
                <a:latin typeface="Tempus Sans ITC" panose="04020404030D07020202" pitchFamily="82" charset="0"/>
                <a:ea typeface="Times New Roman" panose="02020603050405020304" pitchFamily="18" charset="0"/>
              </a:rPr>
              <a:t>.</a:t>
            </a:r>
            <a:endParaRPr lang="en-US" b="1" dirty="0">
              <a:latin typeface="Times New Roman" panose="02020603050405020304" pitchFamily="18" charset="0"/>
              <a:ea typeface="Times New Roman" panose="02020603050405020304" pitchFamily="18" charset="0"/>
            </a:endParaRPr>
          </a:p>
        </p:txBody>
      </p:sp>
      <p:pic>
        <p:nvPicPr>
          <p:cNvPr id="12290" name="Picture 2" descr="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446368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876800" y="1566477"/>
            <a:ext cx="3886200" cy="4801314"/>
          </a:xfrm>
          <a:prstGeom prst="rect">
            <a:avLst/>
          </a:prstGeom>
        </p:spPr>
        <p:txBody>
          <a:bodyPr wrap="square">
            <a:spAutoFit/>
          </a:bodyPr>
          <a:lstStyle/>
          <a:p>
            <a:pPr algn="just">
              <a:spcAft>
                <a:spcPts val="0"/>
              </a:spcAft>
            </a:pPr>
            <a:r>
              <a:rPr lang="es-ES_tradnl" sz="1800" dirty="0" err="1">
                <a:latin typeface="Tempus Sans ITC" panose="04020404030D07020202" pitchFamily="82" charset="0"/>
              </a:rPr>
              <a:t>Jika</a:t>
            </a:r>
            <a:r>
              <a:rPr lang="es-ES_tradnl" sz="1800" dirty="0">
                <a:latin typeface="Tempus Sans ITC" panose="04020404030D07020202" pitchFamily="82" charset="0"/>
              </a:rPr>
              <a:t> </a:t>
            </a:r>
            <a:r>
              <a:rPr lang="es-ES_tradnl" sz="1800" dirty="0" err="1">
                <a:latin typeface="Tempus Sans ITC" panose="04020404030D07020202" pitchFamily="82" charset="0"/>
              </a:rPr>
              <a:t>pengasutan</a:t>
            </a:r>
            <a:r>
              <a:rPr lang="es-ES_tradnl" sz="1800" dirty="0">
                <a:latin typeface="Tempus Sans ITC" panose="04020404030D07020202" pitchFamily="82" charset="0"/>
              </a:rPr>
              <a:t> </a:t>
            </a:r>
            <a:r>
              <a:rPr lang="es-ES_tradnl" sz="1800" dirty="0" err="1">
                <a:latin typeface="Tempus Sans ITC" panose="04020404030D07020202" pitchFamily="82" charset="0"/>
              </a:rPr>
              <a:t>berhasil</a:t>
            </a:r>
            <a:r>
              <a:rPr lang="es-ES_tradnl" sz="1800" dirty="0">
                <a:latin typeface="Tempus Sans ITC" panose="04020404030D07020202" pitchFamily="82" charset="0"/>
              </a:rPr>
              <a:t>, </a:t>
            </a:r>
            <a:r>
              <a:rPr lang="es-ES_tradnl" sz="1800" dirty="0" err="1">
                <a:latin typeface="Tempus Sans ITC" panose="04020404030D07020202" pitchFamily="82" charset="0"/>
              </a:rPr>
              <a:t>fasor</a:t>
            </a:r>
            <a:r>
              <a:rPr lang="es-ES_tradnl" sz="1800" dirty="0">
                <a:latin typeface="Tempus Sans ITC" panose="04020404030D07020202" pitchFamily="82" charset="0"/>
              </a:rPr>
              <a:t> </a:t>
            </a:r>
            <a:r>
              <a:rPr lang="es-ES_tradnl" sz="1800" dirty="0" err="1">
                <a:latin typeface="Tempus Sans ITC" panose="04020404030D07020202" pitchFamily="82" charset="0"/>
              </a:rPr>
              <a:t>Impedansi</a:t>
            </a:r>
            <a:r>
              <a:rPr lang="es-ES_tradnl" sz="1800" dirty="0">
                <a:latin typeface="Tempus Sans ITC" panose="04020404030D07020202" pitchFamily="82" charset="0"/>
              </a:rPr>
              <a:t> </a:t>
            </a:r>
            <a:r>
              <a:rPr lang="es-ES_tradnl" sz="1800" dirty="0" err="1">
                <a:latin typeface="Tempus Sans ITC" panose="04020404030D07020202" pitchFamily="82" charset="0"/>
              </a:rPr>
              <a:t>bergerak</a:t>
            </a:r>
            <a:r>
              <a:rPr lang="es-ES_tradnl" sz="1800" dirty="0">
                <a:latin typeface="Tempus Sans ITC" panose="04020404030D07020202" pitchFamily="82" charset="0"/>
              </a:rPr>
              <a:t> </a:t>
            </a:r>
            <a:r>
              <a:rPr lang="es-ES_tradnl" sz="1800" dirty="0" err="1">
                <a:latin typeface="Tempus Sans ITC" panose="04020404030D07020202" pitchFamily="82" charset="0"/>
              </a:rPr>
              <a:t>keluar</a:t>
            </a:r>
            <a:r>
              <a:rPr lang="es-ES_tradnl" sz="1800" dirty="0">
                <a:latin typeface="Tempus Sans ITC" panose="04020404030D07020202" pitchFamily="82" charset="0"/>
              </a:rPr>
              <a:t> </a:t>
            </a:r>
            <a:r>
              <a:rPr lang="es-ES_tradnl" sz="1800" dirty="0" err="1">
                <a:latin typeface="Tempus Sans ITC" panose="04020404030D07020202" pitchFamily="82" charset="0"/>
              </a:rPr>
              <a:t>dari</a:t>
            </a:r>
            <a:r>
              <a:rPr lang="es-ES_tradnl" sz="1800" dirty="0">
                <a:latin typeface="Tempus Sans ITC" panose="04020404030D07020202" pitchFamily="82" charset="0"/>
              </a:rPr>
              <a:t> </a:t>
            </a:r>
            <a:r>
              <a:rPr lang="es-ES_tradnl" sz="1800" dirty="0" err="1">
                <a:latin typeface="Tempus Sans ITC" panose="04020404030D07020202" pitchFamily="82" charset="0"/>
              </a:rPr>
              <a:t>lingkaran</a:t>
            </a:r>
            <a:r>
              <a:rPr lang="es-ES_tradnl" sz="1800" dirty="0">
                <a:latin typeface="Tempus Sans ITC" panose="04020404030D07020202" pitchFamily="82" charset="0"/>
              </a:rPr>
              <a:t> </a:t>
            </a:r>
            <a:r>
              <a:rPr lang="es-ES_tradnl" sz="1800" dirty="0" err="1">
                <a:latin typeface="Tempus Sans ITC" panose="04020404030D07020202" pitchFamily="82" charset="0"/>
              </a:rPr>
              <a:t>operasi</a:t>
            </a:r>
            <a:r>
              <a:rPr lang="es-ES_tradnl" sz="1800" dirty="0">
                <a:latin typeface="Tempus Sans ITC" panose="04020404030D07020202" pitchFamily="82" charset="0"/>
              </a:rPr>
              <a:t> </a:t>
            </a:r>
            <a:r>
              <a:rPr lang="es-ES_tradnl" sz="1800" dirty="0" err="1">
                <a:latin typeface="Tempus Sans ITC" panose="04020404030D07020202" pitchFamily="82" charset="0"/>
              </a:rPr>
              <a:t>rele</a:t>
            </a:r>
            <a:r>
              <a:rPr lang="es-ES_tradnl" sz="1800" dirty="0">
                <a:latin typeface="Tempus Sans ITC" panose="04020404030D07020202" pitchFamily="82" charset="0"/>
              </a:rPr>
              <a:t> </a:t>
            </a:r>
            <a:r>
              <a:rPr lang="es-ES_tradnl" sz="1800" dirty="0" err="1">
                <a:latin typeface="Tempus Sans ITC" panose="04020404030D07020202" pitchFamily="82" charset="0"/>
              </a:rPr>
              <a:t>Jarak</a:t>
            </a:r>
            <a:r>
              <a:rPr lang="es-ES_tradnl" sz="1800" dirty="0">
                <a:latin typeface="Tempus Sans ITC" panose="04020404030D07020202" pitchFamily="82" charset="0"/>
              </a:rPr>
              <a:t> (21) </a:t>
            </a:r>
            <a:r>
              <a:rPr lang="es-ES_tradnl" sz="1800" dirty="0" err="1">
                <a:latin typeface="Tempus Sans ITC" panose="04020404030D07020202" pitchFamily="82" charset="0"/>
              </a:rPr>
              <a:t>sebelum</a:t>
            </a:r>
            <a:r>
              <a:rPr lang="es-ES_tradnl" sz="1800" dirty="0">
                <a:latin typeface="Tempus Sans ITC" panose="04020404030D07020202" pitchFamily="82" charset="0"/>
              </a:rPr>
              <a:t> </a:t>
            </a:r>
            <a:r>
              <a:rPr lang="es-ES_tradnl" sz="1800" dirty="0" err="1">
                <a:latin typeface="Tempus Sans ITC" panose="04020404030D07020202" pitchFamily="82" charset="0"/>
              </a:rPr>
              <a:t>kontak</a:t>
            </a:r>
            <a:r>
              <a:rPr lang="es-ES_tradnl" sz="1800" dirty="0">
                <a:latin typeface="Tempus Sans ITC" panose="04020404030D07020202" pitchFamily="82" charset="0"/>
              </a:rPr>
              <a:t> </a:t>
            </a:r>
            <a:r>
              <a:rPr lang="es-ES_tradnl" sz="1800" dirty="0" err="1">
                <a:latin typeface="Tempus Sans ITC" panose="04020404030D07020202" pitchFamily="82" charset="0"/>
              </a:rPr>
              <a:t>pewktu</a:t>
            </a:r>
            <a:r>
              <a:rPr lang="es-ES_tradnl" sz="1800" dirty="0">
                <a:latin typeface="Tempus Sans ITC" panose="04020404030D07020202" pitchFamily="82" charset="0"/>
              </a:rPr>
              <a:t> </a:t>
            </a:r>
            <a:r>
              <a:rPr lang="es-ES_tradnl" sz="1800" dirty="0" err="1">
                <a:latin typeface="Tempus Sans ITC" panose="04020404030D07020202" pitchFamily="82" charset="0"/>
              </a:rPr>
              <a:t>menutup</a:t>
            </a:r>
            <a:r>
              <a:rPr lang="es-ES_tradnl" sz="1800" dirty="0">
                <a:latin typeface="Tempus Sans ITC" panose="04020404030D07020202" pitchFamily="82" charset="0"/>
              </a:rPr>
              <a:t>. </a:t>
            </a:r>
            <a:r>
              <a:rPr lang="es-ES_tradnl" sz="1800" dirty="0" err="1">
                <a:latin typeface="Tempus Sans ITC" panose="04020404030D07020202" pitchFamily="82" charset="0"/>
              </a:rPr>
              <a:t>Jika</a:t>
            </a:r>
            <a:r>
              <a:rPr lang="es-ES_tradnl" sz="1800" dirty="0">
                <a:latin typeface="Tempus Sans ITC" panose="04020404030D07020202" pitchFamily="82" charset="0"/>
              </a:rPr>
              <a:t> </a:t>
            </a:r>
            <a:r>
              <a:rPr lang="es-ES_tradnl" sz="1800" dirty="0" err="1">
                <a:latin typeface="Tempus Sans ITC" panose="04020404030D07020202" pitchFamily="82" charset="0"/>
              </a:rPr>
              <a:t>pengasutan</a:t>
            </a:r>
            <a:r>
              <a:rPr lang="es-ES_tradnl" sz="1800" dirty="0">
                <a:latin typeface="Tempus Sans ITC" panose="04020404030D07020202" pitchFamily="82" charset="0"/>
              </a:rPr>
              <a:t> </a:t>
            </a:r>
            <a:r>
              <a:rPr lang="es-ES_tradnl" sz="1800" dirty="0" err="1">
                <a:latin typeface="Tempus Sans ITC" panose="04020404030D07020202" pitchFamily="82" charset="0"/>
              </a:rPr>
              <a:t>tidak</a:t>
            </a:r>
            <a:r>
              <a:rPr lang="es-ES_tradnl" sz="1800" dirty="0">
                <a:latin typeface="Tempus Sans ITC" panose="04020404030D07020202" pitchFamily="82" charset="0"/>
              </a:rPr>
              <a:t> </a:t>
            </a:r>
            <a:r>
              <a:rPr lang="es-ES_tradnl" sz="1800" dirty="0" err="1">
                <a:latin typeface="Tempus Sans ITC" panose="04020404030D07020202" pitchFamily="82" charset="0"/>
              </a:rPr>
              <a:t>sukses</a:t>
            </a:r>
            <a:r>
              <a:rPr lang="es-ES_tradnl" sz="1800" dirty="0">
                <a:latin typeface="Tempus Sans ITC" panose="04020404030D07020202" pitchFamily="82" charset="0"/>
              </a:rPr>
              <a:t>, </a:t>
            </a:r>
            <a:r>
              <a:rPr lang="es-ES_tradnl" sz="1800" dirty="0" err="1">
                <a:latin typeface="Tempus Sans ITC" panose="04020404030D07020202" pitchFamily="82" charset="0"/>
              </a:rPr>
              <a:t>vektor</a:t>
            </a:r>
            <a:r>
              <a:rPr lang="es-ES_tradnl" sz="1800" dirty="0">
                <a:latin typeface="Tempus Sans ITC" panose="04020404030D07020202" pitchFamily="82" charset="0"/>
              </a:rPr>
              <a:t> </a:t>
            </a:r>
            <a:r>
              <a:rPr lang="es-ES_tradnl" sz="1800" dirty="0" err="1">
                <a:latin typeface="Tempus Sans ITC" panose="04020404030D07020202" pitchFamily="82" charset="0"/>
              </a:rPr>
              <a:t>impedansi</a:t>
            </a:r>
            <a:r>
              <a:rPr lang="es-ES_tradnl" sz="1800" dirty="0">
                <a:latin typeface="Tempus Sans ITC" panose="04020404030D07020202" pitchFamily="82" charset="0"/>
              </a:rPr>
              <a:t> </a:t>
            </a:r>
            <a:r>
              <a:rPr lang="es-ES_tradnl" sz="1800" dirty="0" err="1">
                <a:latin typeface="Tempus Sans ITC" panose="04020404030D07020202" pitchFamily="82" charset="0"/>
              </a:rPr>
              <a:t>tetap</a:t>
            </a:r>
            <a:r>
              <a:rPr lang="es-ES_tradnl" sz="1800" dirty="0">
                <a:latin typeface="Tempus Sans ITC" panose="04020404030D07020202" pitchFamily="82" charset="0"/>
              </a:rPr>
              <a:t> </a:t>
            </a:r>
            <a:r>
              <a:rPr lang="es-ES_tradnl" sz="1800" dirty="0" err="1">
                <a:latin typeface="Tempus Sans ITC" panose="04020404030D07020202" pitchFamily="82" charset="0"/>
              </a:rPr>
              <a:t>berada</a:t>
            </a:r>
            <a:r>
              <a:rPr lang="es-ES_tradnl" sz="1800" dirty="0">
                <a:latin typeface="Tempus Sans ITC" panose="04020404030D07020202" pitchFamily="82" charset="0"/>
              </a:rPr>
              <a:t> </a:t>
            </a:r>
            <a:r>
              <a:rPr lang="es-ES_tradnl" sz="1800" dirty="0" err="1">
                <a:latin typeface="Tempus Sans ITC" panose="04020404030D07020202" pitchFamily="82" charset="0"/>
              </a:rPr>
              <a:t>didalam</a:t>
            </a:r>
            <a:r>
              <a:rPr lang="es-ES_tradnl" sz="1800" dirty="0">
                <a:latin typeface="Tempus Sans ITC" panose="04020404030D07020202" pitchFamily="82" charset="0"/>
              </a:rPr>
              <a:t> </a:t>
            </a:r>
            <a:r>
              <a:rPr lang="es-ES_tradnl" sz="1800" dirty="0" err="1">
                <a:latin typeface="Tempus Sans ITC" panose="04020404030D07020202" pitchFamily="82" charset="0"/>
              </a:rPr>
              <a:t>lingkaran</a:t>
            </a:r>
            <a:r>
              <a:rPr lang="es-ES_tradnl" sz="1800" dirty="0">
                <a:latin typeface="Tempus Sans ITC" panose="04020404030D07020202" pitchFamily="82" charset="0"/>
              </a:rPr>
              <a:t> dan </a:t>
            </a:r>
            <a:r>
              <a:rPr lang="es-ES_tradnl" sz="1800" dirty="0" err="1">
                <a:latin typeface="Tempus Sans ITC" panose="04020404030D07020202" pitchFamily="82" charset="0"/>
              </a:rPr>
              <a:t>bilamana</a:t>
            </a:r>
            <a:r>
              <a:rPr lang="es-ES_tradnl" sz="1800" dirty="0">
                <a:latin typeface="Tempus Sans ITC" panose="04020404030D07020202" pitchFamily="82" charset="0"/>
              </a:rPr>
              <a:t> </a:t>
            </a:r>
            <a:r>
              <a:rPr lang="es-ES_tradnl" sz="1800" dirty="0" err="1">
                <a:latin typeface="Tempus Sans ITC" panose="04020404030D07020202" pitchFamily="82" charset="0"/>
              </a:rPr>
              <a:t>pewaktu</a:t>
            </a:r>
            <a:r>
              <a:rPr lang="es-ES_tradnl" sz="1800" dirty="0">
                <a:latin typeface="Tempus Sans ITC" panose="04020404030D07020202" pitchFamily="82" charset="0"/>
              </a:rPr>
              <a:t> (62) </a:t>
            </a:r>
            <a:r>
              <a:rPr lang="es-ES_tradnl" sz="1800" dirty="0" err="1">
                <a:latin typeface="Tempus Sans ITC" panose="04020404030D07020202" pitchFamily="82" charset="0"/>
              </a:rPr>
              <a:t>bekerja</a:t>
            </a:r>
            <a:r>
              <a:rPr lang="es-ES_tradnl" sz="1800" dirty="0">
                <a:latin typeface="Tempus Sans ITC" panose="04020404030D07020202" pitchFamily="82" charset="0"/>
              </a:rPr>
              <a:t>, </a:t>
            </a:r>
            <a:r>
              <a:rPr lang="es-ES_tradnl" sz="1800" dirty="0" err="1">
                <a:latin typeface="Tempus Sans ITC" panose="04020404030D07020202" pitchFamily="82" charset="0"/>
              </a:rPr>
              <a:t>maka</a:t>
            </a:r>
            <a:r>
              <a:rPr lang="es-ES_tradnl" sz="1800" dirty="0">
                <a:latin typeface="Tempus Sans ITC" panose="04020404030D07020202" pitchFamily="82" charset="0"/>
              </a:rPr>
              <a:t> </a:t>
            </a:r>
            <a:r>
              <a:rPr lang="es-ES_tradnl" sz="1800" dirty="0" err="1">
                <a:latin typeface="Tempus Sans ITC" panose="04020404030D07020202" pitchFamily="82" charset="0"/>
              </a:rPr>
              <a:t>inisiasi</a:t>
            </a:r>
            <a:r>
              <a:rPr lang="es-ES_tradnl" sz="1800" dirty="0">
                <a:latin typeface="Tempus Sans ITC" panose="04020404030D07020202" pitchFamily="82" charset="0"/>
              </a:rPr>
              <a:t> </a:t>
            </a:r>
            <a:r>
              <a:rPr lang="es-ES_tradnl" sz="1800" dirty="0" err="1">
                <a:latin typeface="Tempus Sans ITC" panose="04020404030D07020202" pitchFamily="82" charset="0"/>
              </a:rPr>
              <a:t>pemutusan</a:t>
            </a:r>
            <a:r>
              <a:rPr lang="es-ES_tradnl" sz="1800" dirty="0">
                <a:latin typeface="Tempus Sans ITC" panose="04020404030D07020202" pitchFamily="82" charset="0"/>
              </a:rPr>
              <a:t> </a:t>
            </a:r>
            <a:r>
              <a:rPr lang="es-ES_tradnl" sz="1800" dirty="0" err="1">
                <a:latin typeface="Tempus Sans ITC" panose="04020404030D07020202" pitchFamily="82" charset="0"/>
              </a:rPr>
              <a:t>mulai</a:t>
            </a:r>
            <a:r>
              <a:rPr lang="es-ES_tradnl" sz="1800" dirty="0">
                <a:latin typeface="Tempus Sans ITC" panose="04020404030D07020202" pitchFamily="82" charset="0"/>
              </a:rPr>
              <a:t>. </a:t>
            </a:r>
            <a:r>
              <a:rPr lang="es-ES_tradnl" sz="1800" dirty="0" err="1">
                <a:latin typeface="Tempus Sans ITC" panose="04020404030D07020202" pitchFamily="82" charset="0"/>
              </a:rPr>
              <a:t>Penyetelan</a:t>
            </a:r>
            <a:r>
              <a:rPr lang="es-ES_tradnl" sz="1800" dirty="0">
                <a:latin typeface="Tempus Sans ITC" panose="04020404030D07020202" pitchFamily="82" charset="0"/>
              </a:rPr>
              <a:t> </a:t>
            </a:r>
            <a:r>
              <a:rPr lang="es-ES_tradnl" sz="1800" dirty="0" err="1">
                <a:latin typeface="Tempus Sans ITC" panose="04020404030D07020202" pitchFamily="82" charset="0"/>
              </a:rPr>
              <a:t>pewaktu</a:t>
            </a:r>
            <a:r>
              <a:rPr lang="es-ES_tradnl" sz="1800" dirty="0">
                <a:latin typeface="Tempus Sans ITC" panose="04020404030D07020202" pitchFamily="82" charset="0"/>
              </a:rPr>
              <a:t> </a:t>
            </a:r>
            <a:r>
              <a:rPr lang="es-ES_tradnl" sz="1800" dirty="0" err="1">
                <a:latin typeface="Tempus Sans ITC" panose="04020404030D07020202" pitchFamily="82" charset="0"/>
              </a:rPr>
              <a:t>ditentukan</a:t>
            </a:r>
            <a:r>
              <a:rPr lang="es-ES_tradnl" sz="1800" dirty="0">
                <a:latin typeface="Tempus Sans ITC" panose="04020404030D07020202" pitchFamily="82" charset="0"/>
              </a:rPr>
              <a:t> </a:t>
            </a:r>
            <a:r>
              <a:rPr lang="es-ES_tradnl" sz="1800" dirty="0" err="1">
                <a:latin typeface="Tempus Sans ITC" panose="04020404030D07020202" pitchFamily="82" charset="0"/>
              </a:rPr>
              <a:t>berdasarkan</a:t>
            </a:r>
            <a:r>
              <a:rPr lang="es-ES_tradnl" sz="1800" dirty="0">
                <a:latin typeface="Tempus Sans ITC" panose="04020404030D07020202" pitchFamily="82" charset="0"/>
              </a:rPr>
              <a:t> </a:t>
            </a:r>
            <a:r>
              <a:rPr lang="es-ES_tradnl" sz="1800" dirty="0" err="1">
                <a:latin typeface="Tempus Sans ITC" panose="04020404030D07020202" pitchFamily="82" charset="0"/>
              </a:rPr>
              <a:t>kurva</a:t>
            </a:r>
            <a:r>
              <a:rPr lang="es-ES_tradnl" sz="1800" dirty="0">
                <a:latin typeface="Tempus Sans ITC" panose="04020404030D07020202" pitchFamily="82" charset="0"/>
              </a:rPr>
              <a:t> </a:t>
            </a:r>
            <a:r>
              <a:rPr lang="es-ES_tradnl" sz="1800" dirty="0" err="1">
                <a:latin typeface="Tempus Sans ITC" panose="04020404030D07020202" pitchFamily="82" charset="0"/>
              </a:rPr>
              <a:t>waktu</a:t>
            </a:r>
            <a:r>
              <a:rPr lang="es-ES_tradnl" sz="1800" dirty="0">
                <a:latin typeface="Tempus Sans ITC" panose="04020404030D07020202" pitchFamily="82" charset="0"/>
              </a:rPr>
              <a:t> rotor </a:t>
            </a:r>
            <a:r>
              <a:rPr lang="es-ES_tradnl" sz="1800" dirty="0" err="1">
                <a:latin typeface="Tempus Sans ITC" panose="04020404030D07020202" pitchFamily="82" charset="0"/>
              </a:rPr>
              <a:t>terkunci</a:t>
            </a:r>
            <a:r>
              <a:rPr lang="es-ES_tradnl" sz="1800" dirty="0">
                <a:latin typeface="Tempus Sans ITC" panose="04020404030D07020202" pitchFamily="82" charset="0"/>
              </a:rPr>
              <a:t> yang </a:t>
            </a:r>
            <a:r>
              <a:rPr lang="es-ES_tradnl" sz="1800" dirty="0" err="1">
                <a:latin typeface="Tempus Sans ITC" panose="04020404030D07020202" pitchFamily="82" charset="0"/>
              </a:rPr>
              <a:t>diizinkan</a:t>
            </a:r>
            <a:r>
              <a:rPr lang="es-ES_tradnl" sz="1800" dirty="0">
                <a:latin typeface="Tempus Sans ITC" panose="04020404030D07020202" pitchFamily="82" charset="0"/>
              </a:rPr>
              <a:t> </a:t>
            </a:r>
            <a:r>
              <a:rPr lang="es-ES_tradnl" sz="1800" dirty="0" err="1">
                <a:latin typeface="Tempus Sans ITC" panose="04020404030D07020202" pitchFamily="82" charset="0"/>
              </a:rPr>
              <a:t>dari</a:t>
            </a:r>
            <a:r>
              <a:rPr lang="es-ES_tradnl" sz="1800" dirty="0">
                <a:latin typeface="Tempus Sans ITC" panose="04020404030D07020202" pitchFamily="82" charset="0"/>
              </a:rPr>
              <a:t> </a:t>
            </a:r>
            <a:r>
              <a:rPr lang="es-ES_tradnl" sz="1800" dirty="0" err="1">
                <a:latin typeface="Tempus Sans ITC" panose="04020404030D07020202" pitchFamily="82" charset="0"/>
              </a:rPr>
              <a:t>tegangan</a:t>
            </a:r>
            <a:r>
              <a:rPr lang="es-ES_tradnl" sz="1800" dirty="0">
                <a:latin typeface="Tempus Sans ITC" panose="04020404030D07020202" pitchFamily="82" charset="0"/>
              </a:rPr>
              <a:t> </a:t>
            </a:r>
            <a:r>
              <a:rPr lang="es-ES_tradnl" sz="1800" dirty="0" err="1">
                <a:latin typeface="Tempus Sans ITC" panose="04020404030D07020202" pitchFamily="82" charset="0"/>
              </a:rPr>
              <a:t>penuh</a:t>
            </a:r>
            <a:r>
              <a:rPr lang="es-ES_tradnl" sz="1800" dirty="0">
                <a:latin typeface="Tempus Sans ITC" panose="04020404030D07020202" pitchFamily="82" charset="0"/>
              </a:rPr>
              <a:t> </a:t>
            </a:r>
            <a:r>
              <a:rPr lang="es-ES_tradnl" sz="1800" dirty="0" err="1">
                <a:latin typeface="Tempus Sans ITC" panose="04020404030D07020202" pitchFamily="82" charset="0"/>
              </a:rPr>
              <a:t>sampai</a:t>
            </a:r>
            <a:r>
              <a:rPr lang="es-ES_tradnl" sz="1800" dirty="0">
                <a:latin typeface="Tempus Sans ITC" panose="04020404030D07020202" pitchFamily="82" charset="0"/>
              </a:rPr>
              <a:t> 75 </a:t>
            </a:r>
            <a:r>
              <a:rPr lang="es-ES_tradnl" sz="1800" dirty="0" err="1">
                <a:latin typeface="Tempus Sans ITC" panose="04020404030D07020202" pitchFamily="82" charset="0"/>
              </a:rPr>
              <a:t>atau</a:t>
            </a:r>
            <a:r>
              <a:rPr lang="es-ES_tradnl" sz="1800" dirty="0">
                <a:latin typeface="Tempus Sans ITC" panose="04020404030D07020202" pitchFamily="82" charset="0"/>
              </a:rPr>
              <a:t> 80% </a:t>
            </a:r>
            <a:r>
              <a:rPr lang="es-ES_tradnl" sz="1800" dirty="0" err="1">
                <a:latin typeface="Tempus Sans ITC" panose="04020404030D07020202" pitchFamily="82" charset="0"/>
              </a:rPr>
              <a:t>tegangan</a:t>
            </a:r>
            <a:r>
              <a:rPr lang="es-ES_tradnl" sz="1800" dirty="0">
                <a:latin typeface="Tempus Sans ITC" panose="04020404030D07020202" pitchFamily="82" charset="0"/>
              </a:rPr>
              <a:t> beban </a:t>
            </a:r>
            <a:r>
              <a:rPr lang="es-ES_tradnl" sz="1800" dirty="0" err="1">
                <a:latin typeface="Tempus Sans ITC" panose="04020404030D07020202" pitchFamily="82" charset="0"/>
              </a:rPr>
              <a:t>penuh</a:t>
            </a:r>
            <a:r>
              <a:rPr lang="es-ES_tradnl" sz="1800" dirty="0">
                <a:latin typeface="Tempus Sans ITC" panose="04020404030D07020202" pitchFamily="82" charset="0"/>
              </a:rPr>
              <a:t>. </a:t>
            </a:r>
            <a:r>
              <a:rPr lang="es-ES_tradnl" sz="1800" dirty="0" err="1">
                <a:latin typeface="Tempus Sans ITC" panose="04020404030D07020202" pitchFamily="82" charset="0"/>
              </a:rPr>
              <a:t>Proteksi</a:t>
            </a:r>
            <a:r>
              <a:rPr lang="es-ES_tradnl" sz="1800" dirty="0">
                <a:latin typeface="Tempus Sans ITC" panose="04020404030D07020202" pitchFamily="82" charset="0"/>
              </a:rPr>
              <a:t> </a:t>
            </a:r>
            <a:r>
              <a:rPr lang="es-ES_tradnl" sz="1800" dirty="0" err="1">
                <a:latin typeface="Tempus Sans ITC" panose="04020404030D07020202" pitchFamily="82" charset="0"/>
              </a:rPr>
              <a:t>ini</a:t>
            </a:r>
            <a:r>
              <a:rPr lang="es-ES_tradnl" sz="1800" dirty="0">
                <a:latin typeface="Tempus Sans ITC" panose="04020404030D07020202" pitchFamily="82" charset="0"/>
              </a:rPr>
              <a:t> </a:t>
            </a:r>
            <a:r>
              <a:rPr lang="es-ES_tradnl" sz="1800" dirty="0" err="1">
                <a:latin typeface="Tempus Sans ITC" panose="04020404030D07020202" pitchFamily="82" charset="0"/>
              </a:rPr>
              <a:t>tidak</a:t>
            </a:r>
            <a:r>
              <a:rPr lang="es-ES_tradnl" sz="1800" dirty="0">
                <a:latin typeface="Tempus Sans ITC" panose="04020404030D07020202" pitchFamily="82" charset="0"/>
              </a:rPr>
              <a:t> </a:t>
            </a:r>
            <a:r>
              <a:rPr lang="es-ES_tradnl" sz="1800" dirty="0" err="1">
                <a:latin typeface="Tempus Sans ITC" panose="04020404030D07020202" pitchFamily="82" charset="0"/>
              </a:rPr>
              <a:t>mencakup</a:t>
            </a:r>
            <a:r>
              <a:rPr lang="es-ES_tradnl" sz="1800" dirty="0">
                <a:latin typeface="Tempus Sans ITC" panose="04020404030D07020202" pitchFamily="82" charset="0"/>
              </a:rPr>
              <a:t> </a:t>
            </a:r>
            <a:r>
              <a:rPr lang="es-ES_tradnl" sz="1800" dirty="0" err="1">
                <a:latin typeface="Tempus Sans ITC" panose="04020404030D07020202" pitchFamily="82" charset="0"/>
              </a:rPr>
              <a:t>kegagalan</a:t>
            </a:r>
            <a:r>
              <a:rPr lang="es-ES_tradnl" sz="1800" dirty="0">
                <a:latin typeface="Tempus Sans ITC" panose="04020404030D07020202" pitchFamily="82" charset="0"/>
              </a:rPr>
              <a:t> </a:t>
            </a:r>
            <a:r>
              <a:rPr lang="es-ES_tradnl" sz="1800" dirty="0" err="1">
                <a:latin typeface="Tempus Sans ITC" panose="04020404030D07020202" pitchFamily="82" charset="0"/>
              </a:rPr>
              <a:t>akselerasi</a:t>
            </a:r>
            <a:r>
              <a:rPr lang="es-ES_tradnl" sz="1800" dirty="0">
                <a:latin typeface="Tempus Sans ITC" panose="04020404030D07020202" pitchFamily="82" charset="0"/>
              </a:rPr>
              <a:t> </a:t>
            </a:r>
            <a:r>
              <a:rPr lang="es-ES_tradnl" sz="1800" dirty="0" err="1">
                <a:latin typeface="Tempus Sans ITC" panose="04020404030D07020202" pitchFamily="82" charset="0"/>
              </a:rPr>
              <a:t>untuk</a:t>
            </a:r>
            <a:r>
              <a:rPr lang="es-ES_tradnl" sz="1800" dirty="0">
                <a:latin typeface="Tempus Sans ITC" panose="04020404030D07020202" pitchFamily="82" charset="0"/>
              </a:rPr>
              <a:t> </a:t>
            </a:r>
            <a:r>
              <a:rPr lang="es-ES_tradnl" sz="1800" dirty="0" err="1">
                <a:latin typeface="Tempus Sans ITC" panose="04020404030D07020202" pitchFamily="82" charset="0"/>
              </a:rPr>
              <a:t>mencapai</a:t>
            </a:r>
            <a:r>
              <a:rPr lang="es-ES_tradnl" sz="1800" dirty="0">
                <a:latin typeface="Tempus Sans ITC" panose="04020404030D07020202" pitchFamily="82" charset="0"/>
              </a:rPr>
              <a:t> </a:t>
            </a:r>
            <a:r>
              <a:rPr lang="es-ES_tradnl" sz="1800" dirty="0" err="1">
                <a:latin typeface="Tempus Sans ITC" panose="04020404030D07020202" pitchFamily="82" charset="0"/>
              </a:rPr>
              <a:t>kecepatan</a:t>
            </a:r>
            <a:r>
              <a:rPr lang="es-ES_tradnl" sz="1800" dirty="0">
                <a:latin typeface="Tempus Sans ITC" panose="04020404030D07020202" pitchFamily="82" charset="0"/>
              </a:rPr>
              <a:t> </a:t>
            </a:r>
            <a:r>
              <a:rPr lang="es-ES_tradnl" sz="1800" dirty="0" err="1">
                <a:latin typeface="Tempus Sans ITC" panose="04020404030D07020202" pitchFamily="82" charset="0"/>
              </a:rPr>
              <a:t>penuh</a:t>
            </a:r>
            <a:r>
              <a:rPr lang="es-ES_tradnl" sz="1800" dirty="0">
                <a:latin typeface="Tempus Sans ITC" panose="04020404030D07020202" pitchFamily="82" charset="0"/>
              </a:rPr>
              <a:t>, </a:t>
            </a:r>
            <a:r>
              <a:rPr lang="es-ES_tradnl" sz="1800" dirty="0" err="1">
                <a:latin typeface="Tempus Sans ITC" panose="04020404030D07020202" pitchFamily="82" charset="0"/>
              </a:rPr>
              <a:t>atau</a:t>
            </a:r>
            <a:r>
              <a:rPr lang="es-ES_tradnl" sz="1800" dirty="0">
                <a:latin typeface="Tempus Sans ITC" panose="04020404030D07020202" pitchFamily="82" charset="0"/>
              </a:rPr>
              <a:t> </a:t>
            </a:r>
            <a:r>
              <a:rPr lang="es-ES_tradnl" sz="1800" dirty="0" err="1">
                <a:latin typeface="Tempus Sans ITC" panose="04020404030D07020202" pitchFamily="82" charset="0"/>
              </a:rPr>
              <a:t>untuk</a:t>
            </a:r>
            <a:r>
              <a:rPr lang="es-ES_tradnl" sz="1800" dirty="0">
                <a:latin typeface="Tempus Sans ITC" panose="04020404030D07020202" pitchFamily="82" charset="0"/>
              </a:rPr>
              <a:t> </a:t>
            </a:r>
            <a:r>
              <a:rPr lang="es-ES_tradnl" sz="1800" dirty="0" err="1">
                <a:latin typeface="Tempus Sans ITC" panose="04020404030D07020202" pitchFamily="82" charset="0"/>
              </a:rPr>
              <a:t>melepas</a:t>
            </a:r>
            <a:r>
              <a:rPr lang="es-ES_tradnl" sz="1800" dirty="0">
                <a:latin typeface="Tempus Sans ITC" panose="04020404030D07020202" pitchFamily="82" charset="0"/>
              </a:rPr>
              <a:t> </a:t>
            </a:r>
            <a:r>
              <a:rPr lang="es-ES_tradnl" sz="1800" dirty="0" err="1">
                <a:latin typeface="Tempus Sans ITC" panose="04020404030D07020202" pitchFamily="82" charset="0"/>
              </a:rPr>
              <a:t>dengan</a:t>
            </a:r>
            <a:r>
              <a:rPr lang="es-ES_tradnl" sz="1800" dirty="0">
                <a:latin typeface="Tempus Sans ITC" panose="04020404030D07020202" pitchFamily="82" charset="0"/>
              </a:rPr>
              <a:t> </a:t>
            </a:r>
            <a:r>
              <a:rPr lang="es-ES_tradnl" sz="1800" dirty="0" err="1">
                <a:latin typeface="Tempus Sans ITC" panose="04020404030D07020202" pitchFamily="82" charset="0"/>
              </a:rPr>
              <a:t>rotasi</a:t>
            </a:r>
            <a:r>
              <a:rPr lang="es-ES_tradnl" sz="1800" dirty="0">
                <a:latin typeface="Tempus Sans ITC" panose="04020404030D07020202" pitchFamily="82" charset="0"/>
              </a:rPr>
              <a:t> </a:t>
            </a:r>
            <a:r>
              <a:rPr lang="es-ES_tradnl" sz="1800" dirty="0" err="1">
                <a:latin typeface="Tempus Sans ITC" panose="04020404030D07020202" pitchFamily="82" charset="0"/>
              </a:rPr>
              <a:t>kontinyu</a:t>
            </a:r>
            <a:r>
              <a:rPr lang="es-ES_tradnl" sz="1800" dirty="0">
                <a:latin typeface="Tempus Sans ITC" panose="04020404030D07020202" pitchFamily="82" charset="0"/>
              </a:rPr>
              <a:t>.</a:t>
            </a:r>
            <a:endParaRPr lang="en-US" sz="2400" b="1" dirty="0">
              <a:effectLst/>
              <a:latin typeface="Times New Roman" panose="02020603050405020304" pitchFamily="18" charset="0"/>
            </a:endParaRPr>
          </a:p>
        </p:txBody>
      </p:sp>
    </p:spTree>
    <p:extLst>
      <p:ext uri="{BB962C8B-B14F-4D97-AF65-F5344CB8AC3E}">
        <p14:creationId xmlns:p14="http://schemas.microsoft.com/office/powerpoint/2010/main" val="3761300063"/>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286</a:t>
            </a:fld>
            <a:endParaRPr lang="en-US" altLang="id-ID"/>
          </a:p>
        </p:txBody>
      </p:sp>
      <p:sp>
        <p:nvSpPr>
          <p:cNvPr id="2" name="Rectangle 1"/>
          <p:cNvSpPr/>
          <p:nvPr/>
        </p:nvSpPr>
        <p:spPr>
          <a:xfrm>
            <a:off x="331269" y="228600"/>
            <a:ext cx="6248400" cy="400110"/>
          </a:xfrm>
          <a:prstGeom prst="rect">
            <a:avLst/>
          </a:prstGeom>
        </p:spPr>
        <p:txBody>
          <a:bodyPr wrap="square">
            <a:spAutoFit/>
          </a:bodyPr>
          <a:lstStyle/>
          <a:p>
            <a:pPr>
              <a:spcAft>
                <a:spcPts val="0"/>
              </a:spcAft>
            </a:pPr>
            <a:r>
              <a:rPr lang="es-ES_tradnl" b="1" cap="all" dirty="0">
                <a:latin typeface="Tempus Sans ITC" panose="04020404030D07020202" pitchFamily="82" charset="0"/>
                <a:ea typeface="Times New Roman" panose="02020603050405020304" pitchFamily="18" charset="0"/>
              </a:rPr>
              <a:t>9.  11  MOTOR DAN KETIDAK SEIMBANGAN SISTEM </a:t>
            </a:r>
            <a:endParaRPr lang="en-US"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533400" y="628710"/>
            <a:ext cx="8305800" cy="3170099"/>
          </a:xfrm>
          <a:prstGeom prst="rect">
            <a:avLst/>
          </a:prstGeom>
        </p:spPr>
        <p:txBody>
          <a:bodyPr wrap="square">
            <a:spAutoFit/>
          </a:bodyPr>
          <a:lstStyle/>
          <a:p>
            <a:pPr algn="just">
              <a:spcAft>
                <a:spcPts val="0"/>
              </a:spcAft>
            </a:pPr>
            <a:r>
              <a:rPr lang="es-ES_tradnl" dirty="0" err="1" smtClean="0">
                <a:latin typeface="Tempus Sans ITC" panose="04020404030D07020202" pitchFamily="82" charset="0"/>
                <a:ea typeface="Times New Roman" panose="02020603050405020304" pitchFamily="18" charset="0"/>
              </a:rPr>
              <a:t>Penyebab</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umum</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ketidak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seimbangan</a:t>
            </a:r>
            <a:r>
              <a:rPr lang="es-ES_tradnl" dirty="0" smtClean="0">
                <a:latin typeface="Tempus Sans ITC" panose="04020404030D07020202" pitchFamily="82" charset="0"/>
                <a:ea typeface="Times New Roman" panose="02020603050405020304" pitchFamily="18" charset="0"/>
              </a:rPr>
              <a:t> pada motor 3 </a:t>
            </a:r>
            <a:r>
              <a:rPr lang="es-ES_tradnl" dirty="0" err="1" smtClean="0">
                <a:latin typeface="Tempus Sans ITC" panose="04020404030D07020202" pitchFamily="82" charset="0"/>
                <a:ea typeface="Times New Roman" panose="02020603050405020304" pitchFamily="18" charset="0"/>
              </a:rPr>
              <a:t>fasa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dikarenakan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oleh</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kehilangan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fasa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akibat</a:t>
            </a:r>
            <a:r>
              <a:rPr lang="es-ES_tradnl" dirty="0" smtClean="0">
                <a:latin typeface="Tempus Sans ITC" panose="04020404030D07020202" pitchFamily="82" charset="0"/>
                <a:ea typeface="Times New Roman" panose="02020603050405020304" pitchFamily="18" charset="0"/>
              </a:rPr>
              <a:t> fuse </a:t>
            </a:r>
            <a:r>
              <a:rPr lang="es-ES_tradnl" dirty="0" err="1" smtClean="0">
                <a:latin typeface="Tempus Sans ITC" panose="04020404030D07020202" pitchFamily="82" charset="0"/>
                <a:ea typeface="Times New Roman" panose="02020603050405020304" pitchFamily="18" charset="0"/>
              </a:rPr>
              <a:t>terbuka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konektor</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atau</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konduktor</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terbuka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Ketidakseimbangan</a:t>
            </a:r>
            <a:r>
              <a:rPr lang="es-ES_tradnl" dirty="0" smtClean="0">
                <a:latin typeface="Tempus Sans ITC" panose="04020404030D07020202" pitchFamily="82" charset="0"/>
                <a:ea typeface="Times New Roman" panose="02020603050405020304" pitchFamily="18" charset="0"/>
              </a:rPr>
              <a:t> pada beban </a:t>
            </a:r>
            <a:r>
              <a:rPr lang="es-ES_tradnl" dirty="0" err="1" smtClean="0">
                <a:latin typeface="Tempus Sans ITC" panose="04020404030D07020202" pitchFamily="82" charset="0"/>
                <a:ea typeface="Times New Roman" panose="02020603050405020304" pitchFamily="18" charset="0"/>
              </a:rPr>
              <a:t>dapat</a:t>
            </a:r>
            <a:r>
              <a:rPr lang="es-ES_tradnl" dirty="0" smtClean="0">
                <a:latin typeface="Tempus Sans ITC" panose="04020404030D07020202" pitchFamily="82" charset="0"/>
                <a:ea typeface="Times New Roman" panose="02020603050405020304" pitchFamily="18" charset="0"/>
              </a:rPr>
              <a:t> pula </a:t>
            </a:r>
            <a:r>
              <a:rPr lang="es-ES_tradnl" dirty="0" err="1" smtClean="0">
                <a:latin typeface="Tempus Sans ITC" panose="04020404030D07020202" pitchFamily="82" charset="0"/>
                <a:ea typeface="Times New Roman" panose="02020603050405020304" pitchFamily="18" charset="0"/>
              </a:rPr>
              <a:t>mempengaruhi</a:t>
            </a:r>
            <a:r>
              <a:rPr lang="es-ES_tradnl" dirty="0" smtClean="0">
                <a:latin typeface="Tempus Sans ITC" panose="04020404030D07020202" pitchFamily="82" charset="0"/>
                <a:ea typeface="Times New Roman" panose="02020603050405020304" pitchFamily="18" charset="0"/>
              </a:rPr>
              <a:t> motor. </a:t>
            </a:r>
            <a:r>
              <a:rPr lang="es-ES_tradnl" dirty="0" err="1" smtClean="0">
                <a:latin typeface="Tempus Sans ITC" panose="04020404030D07020202" pitchFamily="82" charset="0"/>
                <a:ea typeface="Times New Roman" panose="02020603050405020304" pitchFamily="18" charset="0"/>
              </a:rPr>
              <a:t>Ketidak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seimbangan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tegangan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sebesar</a:t>
            </a:r>
            <a:r>
              <a:rPr lang="es-ES_tradnl" dirty="0" smtClean="0">
                <a:latin typeface="Tempus Sans ITC" panose="04020404030D07020202" pitchFamily="82" charset="0"/>
                <a:ea typeface="Times New Roman" panose="02020603050405020304" pitchFamily="18" charset="0"/>
              </a:rPr>
              <a:t> 3,5% </a:t>
            </a:r>
            <a:r>
              <a:rPr lang="es-ES_tradnl" dirty="0" err="1" smtClean="0">
                <a:latin typeface="Tempus Sans ITC" panose="04020404030D07020202" pitchFamily="82" charset="0"/>
                <a:ea typeface="Times New Roman" panose="02020603050405020304" pitchFamily="18" charset="0"/>
              </a:rPr>
              <a:t>akan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mengakibatkan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kenaikan</a:t>
            </a:r>
            <a:r>
              <a:rPr lang="es-ES_tradnl" dirty="0" smtClean="0">
                <a:latin typeface="Tempus Sans ITC" panose="04020404030D07020202" pitchFamily="82" charset="0"/>
                <a:ea typeface="Times New Roman" panose="02020603050405020304" pitchFamily="18" charset="0"/>
              </a:rPr>
              <a:t> 25% </a:t>
            </a:r>
            <a:r>
              <a:rPr lang="es-ES_tradnl" dirty="0" err="1" smtClean="0">
                <a:latin typeface="Tempus Sans ITC" panose="04020404030D07020202" pitchFamily="82" charset="0"/>
                <a:ea typeface="Times New Roman" panose="02020603050405020304" pitchFamily="18" charset="0"/>
              </a:rPr>
              <a:t>atau</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lebih</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temperatur</a:t>
            </a:r>
            <a:r>
              <a:rPr lang="es-ES_tradnl" dirty="0" smtClean="0">
                <a:latin typeface="Tempus Sans ITC" panose="04020404030D07020202" pitchFamily="82" charset="0"/>
                <a:ea typeface="Times New Roman" panose="02020603050405020304" pitchFamily="18" charset="0"/>
              </a:rPr>
              <a:t> motor. </a:t>
            </a:r>
            <a:r>
              <a:rPr lang="en-US" dirty="0" smtClean="0">
                <a:latin typeface="Tempus Sans ITC" panose="04020404030D07020202" pitchFamily="82" charset="0"/>
                <a:ea typeface="Times New Roman" panose="02020603050405020304" pitchFamily="18" charset="0"/>
              </a:rPr>
              <a:t>Hal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terutama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akibat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urutan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negatif</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dihasilkan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oleh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ketidak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seimbangan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menimbulkan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fluks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celah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udara</a:t>
            </a:r>
            <a:r>
              <a:rPr lang="en-US" dirty="0" smtClean="0">
                <a:latin typeface="Tempus Sans ITC" panose="04020404030D07020202" pitchFamily="82" charset="0"/>
                <a:ea typeface="Times New Roman" panose="02020603050405020304" pitchFamily="18" charset="0"/>
              </a:rPr>
              <a:t> motor, </a:t>
            </a:r>
            <a:r>
              <a:rPr lang="en-US" dirty="0" err="1" smtClean="0">
                <a:latin typeface="Tempus Sans ITC" panose="04020404030D07020202" pitchFamily="82" charset="0"/>
                <a:ea typeface="Times New Roman" panose="02020603050405020304" pitchFamily="18" charset="0"/>
              </a:rPr>
              <a:t>berputar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berlawanan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putaran</a:t>
            </a:r>
            <a:r>
              <a:rPr lang="en-US" dirty="0" smtClean="0">
                <a:latin typeface="Tempus Sans ITC" panose="04020404030D07020202" pitchFamily="82" charset="0"/>
                <a:ea typeface="Times New Roman" panose="02020603050405020304" pitchFamily="18" charset="0"/>
              </a:rPr>
              <a:t> motor </a:t>
            </a:r>
            <a:r>
              <a:rPr lang="en-US" dirty="0" err="1" smtClean="0">
                <a:latin typeface="Tempus Sans ITC" panose="04020404030D07020202" pitchFamily="82" charset="0"/>
                <a:ea typeface="Times New Roman" panose="02020603050405020304" pitchFamily="18" charset="0"/>
              </a:rPr>
              <a:t>sesungguhnya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Efek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kulit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meyebabkan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resistansi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tinggi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seperti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disebut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diatas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impedansi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urutan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negatif</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merupakan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hal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penting</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harga</a:t>
            </a:r>
            <a:r>
              <a:rPr lang="en-US" dirty="0" smtClean="0">
                <a:latin typeface="Tempus Sans ITC" panose="04020404030D07020202" pitchFamily="82" charset="0"/>
                <a:ea typeface="Times New Roman" panose="02020603050405020304" pitchFamily="18" charset="0"/>
              </a:rPr>
              <a:t> rotor </a:t>
            </a:r>
            <a:r>
              <a:rPr lang="en-US" dirty="0" err="1" smtClean="0">
                <a:latin typeface="Tempus Sans ITC" panose="04020404030D07020202" pitchFamily="82" charset="0"/>
                <a:ea typeface="Times New Roman" panose="02020603050405020304" pitchFamily="18" charset="0"/>
              </a:rPr>
              <a:t>terkunci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Jadi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tinggi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menimbulkan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pengaruh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pemanasan</a:t>
            </a:r>
            <a:r>
              <a:rPr lang="en-US" dirty="0" smtClean="0">
                <a:latin typeface="Tempus Sans ITC" panose="04020404030D07020202" pitchFamily="82" charset="0"/>
                <a:ea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endParaRPr>
          </a:p>
        </p:txBody>
      </p:sp>
      <p:sp>
        <p:nvSpPr>
          <p:cNvPr id="6" name="Rectangle 2"/>
          <p:cNvSpPr>
            <a:spLocks noChangeArrowheads="1"/>
          </p:cNvSpPr>
          <p:nvPr/>
        </p:nvSpPr>
        <p:spPr bwMode="auto">
          <a:xfrm>
            <a:off x="533400" y="3844989"/>
            <a:ext cx="53735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sv-SE"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Total pemanasan pada Motor sebanding dengan:</a:t>
            </a:r>
            <a:endParaRPr kumimoji="0" lang="sv-SE" altLang="en-US" sz="32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7" name="Object 6"/>
          <p:cNvGraphicFramePr>
            <a:graphicFrameLocks noChangeAspect="1"/>
          </p:cNvGraphicFramePr>
          <p:nvPr>
            <p:extLst/>
          </p:nvPr>
        </p:nvGraphicFramePr>
        <p:xfrm>
          <a:off x="5943600" y="3808414"/>
          <a:ext cx="1415983" cy="424795"/>
        </p:xfrm>
        <a:graphic>
          <a:graphicData uri="http://schemas.openxmlformats.org/presentationml/2006/ole">
            <mc:AlternateContent xmlns:mc="http://schemas.openxmlformats.org/markup-compatibility/2006">
              <mc:Choice xmlns:v="urn:schemas-microsoft-com:vml" Requires="v">
                <p:oleObj spid="_x0000_s62467" name="Equation" r:id="rId3" imgW="761669" imgH="228501" progId="Equation.3">
                  <p:embed/>
                </p:oleObj>
              </mc:Choice>
              <mc:Fallback>
                <p:oleObj name="Equation" r:id="rId3" imgW="761669" imgH="22850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808414"/>
                        <a:ext cx="1415983" cy="424795"/>
                      </a:xfrm>
                      <a:prstGeom prst="rect">
                        <a:avLst/>
                      </a:prstGeom>
                      <a:noFill/>
                    </p:spPr>
                  </p:pic>
                </p:oleObj>
              </mc:Fallback>
            </mc:AlternateContent>
          </a:graphicData>
        </a:graphic>
      </p:graphicFrame>
      <p:sp>
        <p:nvSpPr>
          <p:cNvPr id="9" name="Rectangle 8"/>
          <p:cNvSpPr/>
          <p:nvPr/>
        </p:nvSpPr>
        <p:spPr>
          <a:xfrm>
            <a:off x="529389" y="4291279"/>
            <a:ext cx="8153400" cy="1631216"/>
          </a:xfrm>
          <a:prstGeom prst="rect">
            <a:avLst/>
          </a:prstGeom>
        </p:spPr>
        <p:txBody>
          <a:bodyPr wrap="square">
            <a:spAutoFit/>
          </a:bodyPr>
          <a:lstStyle/>
          <a:p>
            <a:r>
              <a:rPr lang="en-US" dirty="0" err="1">
                <a:latin typeface="Tempus Sans ITC" panose="04020404030D07020202" pitchFamily="82" charset="0"/>
                <a:ea typeface="Times New Roman" panose="02020603050405020304" pitchFamily="18" charset="0"/>
              </a:rPr>
              <a:t>Jaringan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komponen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simetris</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untuk</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satu</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fasa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terbuka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ditunjukkan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pada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gambar</a:t>
            </a:r>
            <a:r>
              <a:rPr lang="en-US" dirty="0">
                <a:latin typeface="Tempus Sans ITC" panose="04020404030D07020202" pitchFamily="82" charset="0"/>
                <a:ea typeface="Times New Roman" panose="02020603050405020304" pitchFamily="18" charset="0"/>
              </a:rPr>
              <a:t> 9-7. </a:t>
            </a:r>
            <a:r>
              <a:rPr lang="en-US" dirty="0" err="1">
                <a:latin typeface="Tempus Sans ITC" panose="04020404030D07020202" pitchFamily="82" charset="0"/>
                <a:ea typeface="Times New Roman" panose="02020603050405020304" pitchFamily="18" charset="0"/>
              </a:rPr>
              <a:t>Ini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adalah</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sirkit</a:t>
            </a:r>
            <a:r>
              <a:rPr lang="en-US" dirty="0">
                <a:latin typeface="Tempus Sans ITC" panose="04020404030D07020202" pitchFamily="82" charset="0"/>
                <a:ea typeface="Times New Roman" panose="02020603050405020304" pitchFamily="18" charset="0"/>
              </a:rPr>
              <a:t> yang </a:t>
            </a:r>
            <a:r>
              <a:rPr lang="en-US" dirty="0" err="1">
                <a:latin typeface="Tempus Sans ITC" panose="04020404030D07020202" pitchFamily="82" charset="0"/>
                <a:ea typeface="Times New Roman" panose="02020603050405020304" pitchFamily="18" charset="0"/>
              </a:rPr>
              <a:t>merupakan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penyederhanaan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dari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suatu</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sistem</a:t>
            </a:r>
            <a:r>
              <a:rPr lang="en-US" dirty="0">
                <a:latin typeface="Tempus Sans ITC" panose="04020404030D07020202" pitchFamily="82" charset="0"/>
                <a:ea typeface="Times New Roman" panose="02020603050405020304" pitchFamily="18" charset="0"/>
              </a:rPr>
              <a:t> yang </a:t>
            </a:r>
            <a:r>
              <a:rPr lang="en-US" dirty="0" err="1">
                <a:latin typeface="Tempus Sans ITC" panose="04020404030D07020202" pitchFamily="82" charset="0"/>
                <a:ea typeface="Times New Roman" panose="02020603050405020304" pitchFamily="18" charset="0"/>
              </a:rPr>
              <a:t>direpresentasikan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dengan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sebuah</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sumber</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dengan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impedansinya</a:t>
            </a:r>
            <a:r>
              <a:rPr lang="en-US" dirty="0">
                <a:latin typeface="Tempus Sans ITC" panose="04020404030D07020202" pitchFamily="82" charset="0"/>
                <a:ea typeface="Times New Roman" panose="02020603050405020304" pitchFamily="18" charset="0"/>
              </a:rPr>
              <a:t> ZS1 = ZS2. </a:t>
            </a:r>
            <a:r>
              <a:rPr lang="en-US" dirty="0" err="1">
                <a:latin typeface="Tempus Sans ITC" panose="04020404030D07020202" pitchFamily="82" charset="0"/>
                <a:ea typeface="Times New Roman" panose="02020603050405020304" pitchFamily="18" charset="0"/>
              </a:rPr>
              <a:t>Untuk</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kasus-kasus</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spesifik</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sirkit</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ini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dapat</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diekspansi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untuk</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menunjukkan</a:t>
            </a:r>
            <a:r>
              <a:rPr lang="en-US" dirty="0">
                <a:latin typeface="Tempus Sans ITC" panose="04020404030D07020202" pitchFamily="82" charset="0"/>
                <a:ea typeface="Times New Roman" panose="02020603050405020304" pitchFamily="18" charset="0"/>
              </a:rPr>
              <a:t> detail yang </a:t>
            </a:r>
            <a:r>
              <a:rPr lang="en-US" dirty="0" err="1">
                <a:latin typeface="Tempus Sans ITC" panose="04020404030D07020202" pitchFamily="82" charset="0"/>
                <a:ea typeface="Times New Roman" panose="02020603050405020304" pitchFamily="18" charset="0"/>
              </a:rPr>
              <a:t>ada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dari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sumber</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atau</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beban</a:t>
            </a:r>
            <a:r>
              <a:rPr lang="en-US" dirty="0">
                <a:latin typeface="Tempus Sans ITC" panose="04020404030D07020202" pitchFamily="82" charset="0"/>
                <a:ea typeface="Times New Roman" panose="02020603050405020304" pitchFamily="18" charset="0"/>
              </a:rPr>
              <a:t>. </a:t>
            </a:r>
            <a:endParaRPr lang="en-US" dirty="0"/>
          </a:p>
        </p:txBody>
      </p:sp>
    </p:spTree>
    <p:extLst>
      <p:ext uri="{BB962C8B-B14F-4D97-AF65-F5344CB8AC3E}">
        <p14:creationId xmlns:p14="http://schemas.microsoft.com/office/powerpoint/2010/main" val="850915720"/>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287</a:t>
            </a:fld>
            <a:endParaRPr lang="en-US" altLang="id-ID"/>
          </a:p>
        </p:txBody>
      </p:sp>
      <p:sp>
        <p:nvSpPr>
          <p:cNvPr id="2" name="Rectangle 1"/>
          <p:cNvSpPr/>
          <p:nvPr/>
        </p:nvSpPr>
        <p:spPr>
          <a:xfrm>
            <a:off x="533400" y="304800"/>
            <a:ext cx="8229600" cy="1323439"/>
          </a:xfrm>
          <a:prstGeom prst="rect">
            <a:avLst/>
          </a:prstGeom>
        </p:spPr>
        <p:txBody>
          <a:bodyPr wrap="square">
            <a:spAutoFit/>
          </a:bodyPr>
          <a:lstStyle/>
          <a:p>
            <a:pPr algn="just">
              <a:spcAft>
                <a:spcPts val="0"/>
              </a:spcAft>
            </a:pPr>
            <a:r>
              <a:rPr lang="en-US" dirty="0" err="1" smtClean="0">
                <a:latin typeface="Tempus Sans ITC" panose="04020404030D07020202" pitchFamily="82" charset="0"/>
                <a:ea typeface="Times New Roman" panose="02020603050405020304" pitchFamily="18" charset="0"/>
              </a:rPr>
              <a:t>Transformator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dapat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direpresentasikan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dengan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reaktansinya</a:t>
            </a:r>
            <a:r>
              <a:rPr lang="en-US" dirty="0" smtClean="0">
                <a:latin typeface="Tempus Sans ITC" panose="04020404030D07020202" pitchFamily="82" charset="0"/>
                <a:ea typeface="Times New Roman" panose="02020603050405020304" pitchFamily="18" charset="0"/>
              </a:rPr>
              <a:t>, XTR </a:t>
            </a:r>
            <a:r>
              <a:rPr lang="en-US" dirty="0" err="1" smtClean="0">
                <a:latin typeface="Tempus Sans ITC" panose="04020404030D07020202" pitchFamily="82" charset="0"/>
                <a:ea typeface="Times New Roman" panose="02020603050405020304" pitchFamily="18" charset="0"/>
              </a:rPr>
              <a:t>atau</a:t>
            </a:r>
            <a:r>
              <a:rPr lang="en-US" dirty="0" smtClean="0">
                <a:latin typeface="Tempus Sans ITC" panose="04020404030D07020202" pitchFamily="82" charset="0"/>
                <a:ea typeface="Times New Roman" panose="02020603050405020304" pitchFamily="18" charset="0"/>
              </a:rPr>
              <a:t> XT. </a:t>
            </a: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keadaan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fasa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terbuka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antara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transformator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motor, XT </a:t>
            </a:r>
            <a:r>
              <a:rPr lang="en-US" dirty="0" err="1" smtClean="0">
                <a:latin typeface="Tempus Sans ITC" panose="04020404030D07020202" pitchFamily="82" charset="0"/>
                <a:ea typeface="Times New Roman" panose="02020603050405020304" pitchFamily="18" charset="0"/>
              </a:rPr>
              <a:t>harus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ditambahkan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secara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seri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dengan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impedansi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sumber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sebagai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harga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ekivalen</a:t>
            </a:r>
            <a:r>
              <a:rPr lang="en-US" dirty="0" smtClean="0">
                <a:latin typeface="Tempus Sans ITC" panose="04020404030D07020202" pitchFamily="82" charset="0"/>
                <a:ea typeface="Times New Roman" panose="02020603050405020304" pitchFamily="18" charset="0"/>
              </a:rPr>
              <a:t> ZS1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ZS2. </a:t>
            </a:r>
            <a:endParaRPr lang="en-US" b="1" dirty="0">
              <a:effectLst/>
              <a:latin typeface="Times New Roman" panose="02020603050405020304" pitchFamily="18" charset="0"/>
              <a:ea typeface="Times New Roman" panose="02020603050405020304" pitchFamily="18" charset="0"/>
            </a:endParaRPr>
          </a:p>
        </p:txBody>
      </p:sp>
      <p:pic>
        <p:nvPicPr>
          <p:cNvPr id="14338" name="Picture 2" descr="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759" y="1752600"/>
            <a:ext cx="4709567" cy="394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105400" y="1600165"/>
            <a:ext cx="3581400" cy="4093428"/>
          </a:xfrm>
          <a:prstGeom prst="rect">
            <a:avLst/>
          </a:prstGeom>
        </p:spPr>
        <p:txBody>
          <a:bodyPr wrap="square">
            <a:spAutoFit/>
          </a:bodyPr>
          <a:lstStyle/>
          <a:p>
            <a:pPr algn="just">
              <a:spcAft>
                <a:spcPts val="0"/>
              </a:spcAft>
            </a:pPr>
            <a:r>
              <a:rPr lang="en-US" dirty="0" err="1">
                <a:latin typeface="Tempus Sans ITC" panose="04020404030D07020202" pitchFamily="82" charset="0"/>
                <a:ea typeface="Times New Roman" panose="02020603050405020304" pitchFamily="18" charset="0"/>
              </a:rPr>
              <a:t>Bilamana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fasa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terbuka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terjadi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diantara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sisitem</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transformator</a:t>
            </a:r>
            <a:r>
              <a:rPr lang="en-US" dirty="0">
                <a:latin typeface="Tempus Sans ITC" panose="04020404030D07020202" pitchFamily="82" charset="0"/>
                <a:ea typeface="Times New Roman" panose="02020603050405020304" pitchFamily="18" charset="0"/>
              </a:rPr>
              <a:t>, XT </a:t>
            </a:r>
            <a:r>
              <a:rPr lang="en-US" dirty="0" err="1">
                <a:latin typeface="Tempus Sans ITC" panose="04020404030D07020202" pitchFamily="82" charset="0"/>
                <a:ea typeface="Times New Roman" panose="02020603050405020304" pitchFamily="18" charset="0"/>
              </a:rPr>
              <a:t>tidak</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termasuk</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dalam</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ekivalen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sumber</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tetapi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ditambahkan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secara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seri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dengan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impedansi</a:t>
            </a:r>
            <a:r>
              <a:rPr lang="en-US" dirty="0">
                <a:latin typeface="Tempus Sans ITC" panose="04020404030D07020202" pitchFamily="82" charset="0"/>
                <a:ea typeface="Times New Roman" panose="02020603050405020304" pitchFamily="18" charset="0"/>
              </a:rPr>
              <a:t> motor. </a:t>
            </a:r>
            <a:r>
              <a:rPr lang="en-US" dirty="0" err="1">
                <a:latin typeface="Tempus Sans ITC" panose="04020404030D07020202" pitchFamily="82" charset="0"/>
                <a:ea typeface="Times New Roman" panose="02020603050405020304" pitchFamily="18" charset="0"/>
              </a:rPr>
              <a:t>Sirkit</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ini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untuk</a:t>
            </a:r>
            <a:r>
              <a:rPr lang="en-US" dirty="0">
                <a:latin typeface="Tempus Sans ITC" panose="04020404030D07020202" pitchFamily="82" charset="0"/>
                <a:ea typeface="Times New Roman" panose="02020603050405020304" pitchFamily="18" charset="0"/>
              </a:rPr>
              <a:t> motor yang </a:t>
            </a:r>
            <a:r>
              <a:rPr lang="en-US" dirty="0" err="1">
                <a:latin typeface="Tempus Sans ITC" panose="04020404030D07020202" pitchFamily="82" charset="0"/>
                <a:ea typeface="Times New Roman" panose="02020603050405020304" pitchFamily="18" charset="0"/>
              </a:rPr>
              <a:t>tidak</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ditanahkan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seperti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umumnya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dipakai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Jaringan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urutan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nol</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tidak</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terlibat</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pada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keadaan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satu</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fasa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terbuka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kecuali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kedua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sisi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sistem</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maupun</a:t>
            </a:r>
            <a:r>
              <a:rPr lang="en-US" dirty="0">
                <a:latin typeface="Tempus Sans ITC" panose="04020404030D07020202" pitchFamily="82" charset="0"/>
                <a:ea typeface="Times New Roman" panose="02020603050405020304" pitchFamily="18" charset="0"/>
              </a:rPr>
              <a:t> motor </a:t>
            </a:r>
            <a:r>
              <a:rPr lang="en-US" dirty="0" err="1">
                <a:latin typeface="Tempus Sans ITC" panose="04020404030D07020202" pitchFamily="82" charset="0"/>
                <a:ea typeface="Times New Roman" panose="02020603050405020304" pitchFamily="18" charset="0"/>
              </a:rPr>
              <a:t>ditanahkan</a:t>
            </a:r>
            <a:r>
              <a:rPr lang="en-US" dirty="0">
                <a:latin typeface="Tempus Sans ITC" panose="04020404030D07020202" pitchFamily="82" charset="0"/>
                <a:ea typeface="Times New Roman" panose="02020603050405020304" pitchFamily="18" charset="0"/>
              </a:rPr>
              <a:t>.</a:t>
            </a:r>
            <a:endParaRPr lang="en-US"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63842675"/>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288</a:t>
            </a:fld>
            <a:endParaRPr lang="en-US" altLang="id-ID"/>
          </a:p>
        </p:txBody>
      </p:sp>
      <p:sp>
        <p:nvSpPr>
          <p:cNvPr id="2" name="Rectangle 1"/>
          <p:cNvSpPr/>
          <p:nvPr/>
        </p:nvSpPr>
        <p:spPr>
          <a:xfrm>
            <a:off x="448376" y="152400"/>
            <a:ext cx="8467023" cy="707886"/>
          </a:xfrm>
          <a:prstGeom prst="rect">
            <a:avLst/>
          </a:prstGeom>
        </p:spPr>
        <p:txBody>
          <a:bodyPr wrap="square">
            <a:spAutoFit/>
          </a:bodyPr>
          <a:lstStyle/>
          <a:p>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Distribusi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fasa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terbuka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menggunakan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jaringan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pada Gambar 9-7 yang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ditunjukkan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dalam</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Gambar 9-8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beberapa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kasus</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a:t>
            </a:r>
            <a:endParaRPr lang="en-US" dirty="0"/>
          </a:p>
        </p:txBody>
      </p:sp>
      <p:pic>
        <p:nvPicPr>
          <p:cNvPr id="15362" name="Picture 2" descr="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886" y="1143000"/>
            <a:ext cx="564944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638799" y="1295400"/>
            <a:ext cx="3276600" cy="1015663"/>
          </a:xfrm>
          <a:prstGeom prst="rect">
            <a:avLst/>
          </a:prstGeom>
        </p:spPr>
        <p:txBody>
          <a:bodyPr wrap="square">
            <a:spAutoFit/>
          </a:bodyPr>
          <a:lstStyle/>
          <a:p>
            <a:pPr algn="just">
              <a:spcAft>
                <a:spcPts val="0"/>
              </a:spcAft>
            </a:pPr>
            <a:r>
              <a:rPr lang="es-ES_tradnl" dirty="0" err="1" smtClean="0">
                <a:latin typeface="Tempus Sans ITC" panose="04020404030D07020202" pitchFamily="82" charset="0"/>
                <a:ea typeface="Times New Roman" panose="02020603050405020304" pitchFamily="18" charset="0"/>
              </a:rPr>
              <a:t>Tipikal</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harga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perunit</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impedansi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berdasarkan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dasar</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kva</a:t>
            </a:r>
            <a:r>
              <a:rPr lang="es-ES_tradnl" dirty="0" smtClean="0">
                <a:latin typeface="Tempus Sans ITC" panose="04020404030D07020202" pitchFamily="82" charset="0"/>
                <a:ea typeface="Times New Roman" panose="02020603050405020304" pitchFamily="18" charset="0"/>
              </a:rPr>
              <a:t> motor dan </a:t>
            </a:r>
            <a:r>
              <a:rPr lang="es-ES_tradnl" dirty="0" err="1" smtClean="0">
                <a:latin typeface="Tempus Sans ITC" panose="04020404030D07020202" pitchFamily="82" charset="0"/>
                <a:ea typeface="Times New Roman" panose="02020603050405020304" pitchFamily="18" charset="0"/>
              </a:rPr>
              <a:t>adalah</a:t>
            </a:r>
            <a:r>
              <a:rPr lang="es-ES_tradnl" dirty="0" smtClean="0">
                <a:latin typeface="Tempus Sans ITC" panose="04020404030D07020202" pitchFamily="82" charset="0"/>
                <a:ea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endParaRPr>
          </a:p>
        </p:txBody>
      </p:sp>
      <p:graphicFrame>
        <p:nvGraphicFramePr>
          <p:cNvPr id="7" name="Object 6"/>
          <p:cNvGraphicFramePr>
            <a:graphicFrameLocks noChangeAspect="1"/>
          </p:cNvGraphicFramePr>
          <p:nvPr>
            <p:extLst/>
          </p:nvPr>
        </p:nvGraphicFramePr>
        <p:xfrm>
          <a:off x="5993453" y="2343179"/>
          <a:ext cx="2593654" cy="402998"/>
        </p:xfrm>
        <a:graphic>
          <a:graphicData uri="http://schemas.openxmlformats.org/presentationml/2006/ole">
            <mc:AlternateContent xmlns:mc="http://schemas.openxmlformats.org/markup-compatibility/2006">
              <mc:Choice xmlns:v="urn:schemas-microsoft-com:vml" Requires="v">
                <p:oleObj spid="_x0000_s63494" name="Equation" r:id="rId4" imgW="1587500" imgH="241300" progId="Equation.3">
                  <p:embed/>
                </p:oleObj>
              </mc:Choice>
              <mc:Fallback>
                <p:oleObj name="Equation" r:id="rId4" imgW="1587500" imgH="241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3453" y="2343179"/>
                        <a:ext cx="2593654" cy="402998"/>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nvPr>
        </p:nvGraphicFramePr>
        <p:xfrm>
          <a:off x="5334000" y="2801484"/>
          <a:ext cx="3657599" cy="304800"/>
        </p:xfrm>
        <a:graphic>
          <a:graphicData uri="http://schemas.openxmlformats.org/presentationml/2006/ole">
            <mc:AlternateContent xmlns:mc="http://schemas.openxmlformats.org/markup-compatibility/2006">
              <mc:Choice xmlns:v="urn:schemas-microsoft-com:vml" Requires="v">
                <p:oleObj spid="_x0000_s63495" name="Equation" r:id="rId6" imgW="2641600" imgH="228600" progId="Equation.3">
                  <p:embed/>
                </p:oleObj>
              </mc:Choice>
              <mc:Fallback>
                <p:oleObj name="Equation" r:id="rId6" imgW="264160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2801484"/>
                        <a:ext cx="3657599" cy="304800"/>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nvPr>
        </p:nvGraphicFramePr>
        <p:xfrm>
          <a:off x="5334000" y="3349691"/>
          <a:ext cx="3142561" cy="494027"/>
        </p:xfrm>
        <a:graphic>
          <a:graphicData uri="http://schemas.openxmlformats.org/presentationml/2006/ole">
            <mc:AlternateContent xmlns:mc="http://schemas.openxmlformats.org/markup-compatibility/2006">
              <mc:Choice xmlns:v="urn:schemas-microsoft-com:vml" Requires="v">
                <p:oleObj spid="_x0000_s63496" name="Equation" r:id="rId8" imgW="1460500" imgH="228600" progId="Equation.3">
                  <p:embed/>
                </p:oleObj>
              </mc:Choice>
              <mc:Fallback>
                <p:oleObj name="Equation" r:id="rId8" imgW="146050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0" y="3349691"/>
                        <a:ext cx="3142561" cy="494027"/>
                      </a:xfrm>
                      <a:prstGeom prst="rect">
                        <a:avLst/>
                      </a:prstGeom>
                      <a:noFill/>
                    </p:spPr>
                  </p:pic>
                </p:oleObj>
              </mc:Fallback>
            </mc:AlternateContent>
          </a:graphicData>
        </a:graphic>
      </p:graphicFrame>
      <p:graphicFrame>
        <p:nvGraphicFramePr>
          <p:cNvPr id="13" name="Object 12"/>
          <p:cNvGraphicFramePr>
            <a:graphicFrameLocks noChangeAspect="1"/>
          </p:cNvGraphicFramePr>
          <p:nvPr>
            <p:extLst/>
          </p:nvPr>
        </p:nvGraphicFramePr>
        <p:xfrm>
          <a:off x="5334000" y="3982662"/>
          <a:ext cx="3418576" cy="549414"/>
        </p:xfrm>
        <a:graphic>
          <a:graphicData uri="http://schemas.openxmlformats.org/presentationml/2006/ole">
            <mc:AlternateContent xmlns:mc="http://schemas.openxmlformats.org/markup-compatibility/2006">
              <mc:Choice xmlns:v="urn:schemas-microsoft-com:vml" Requires="v">
                <p:oleObj spid="_x0000_s63497" name="Equation" r:id="rId10" imgW="1422400" imgH="228600" progId="Equation.3">
                  <p:embed/>
                </p:oleObj>
              </mc:Choice>
              <mc:Fallback>
                <p:oleObj name="Equation" r:id="rId10" imgW="142240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0" y="3982662"/>
                        <a:ext cx="3418576" cy="549414"/>
                      </a:xfrm>
                      <a:prstGeom prst="rect">
                        <a:avLst/>
                      </a:prstGeom>
                      <a:noFill/>
                    </p:spPr>
                  </p:pic>
                </p:oleObj>
              </mc:Fallback>
            </mc:AlternateContent>
          </a:graphicData>
        </a:graphic>
      </p:graphicFrame>
    </p:spTree>
    <p:extLst>
      <p:ext uri="{BB962C8B-B14F-4D97-AF65-F5344CB8AC3E}">
        <p14:creationId xmlns:p14="http://schemas.microsoft.com/office/powerpoint/2010/main" val="1578004659"/>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289</a:t>
            </a:fld>
            <a:endParaRPr lang="en-US" altLang="id-ID"/>
          </a:p>
        </p:txBody>
      </p:sp>
      <p:sp>
        <p:nvSpPr>
          <p:cNvPr id="2" name="Rectangle 1"/>
          <p:cNvSpPr/>
          <p:nvPr/>
        </p:nvSpPr>
        <p:spPr>
          <a:xfrm>
            <a:off x="304800" y="228600"/>
            <a:ext cx="8229600" cy="1631216"/>
          </a:xfrm>
          <a:prstGeom prst="rect">
            <a:avLst/>
          </a:prstGeom>
        </p:spPr>
        <p:txBody>
          <a:bodyPr wrap="square">
            <a:spAutoFit/>
          </a:bodyPr>
          <a:lstStyle/>
          <a:p>
            <a:pPr algn="just">
              <a:spcAft>
                <a:spcPts val="0"/>
              </a:spcAft>
            </a:pPr>
            <a:r>
              <a:rPr lang="en-US" dirty="0" err="1" smtClean="0">
                <a:latin typeface="Tempus Sans ITC" panose="04020404030D07020202" pitchFamily="82" charset="0"/>
                <a:ea typeface="Times New Roman" panose="02020603050405020304" pitchFamily="18" charset="0"/>
              </a:rPr>
              <a:t>Sudut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dimasukkan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perhitungan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tetapi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penyederhanaan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diasumsikan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seluruh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impedansi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sudut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sama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cenderung</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tidak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berubah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Dengan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seluruh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harga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900, </a:t>
            </a:r>
            <a:r>
              <a:rPr lang="en-US" dirty="0" err="1" smtClean="0">
                <a:latin typeface="Tempus Sans ITC" panose="04020404030D07020202" pitchFamily="82" charset="0"/>
                <a:ea typeface="Times New Roman" panose="02020603050405020304" pitchFamily="18" charset="0"/>
              </a:rPr>
              <a:t>contoh</a:t>
            </a:r>
            <a:r>
              <a:rPr lang="en-US" dirty="0" smtClean="0">
                <a:latin typeface="Tempus Sans ITC" panose="04020404030D07020202" pitchFamily="82" charset="0"/>
                <a:ea typeface="Times New Roman" panose="02020603050405020304" pitchFamily="18" charset="0"/>
              </a:rPr>
              <a:t> ; IS1 = 0,87 </a:t>
            </a:r>
            <a:r>
              <a:rPr lang="en-US" dirty="0" err="1" smtClean="0">
                <a:latin typeface="Tempus Sans ITC" panose="04020404030D07020202" pitchFamily="82" charset="0"/>
                <a:ea typeface="Times New Roman" panose="02020603050405020304" pitchFamily="18" charset="0"/>
              </a:rPr>
              <a:t>tidak</a:t>
            </a:r>
            <a:r>
              <a:rPr lang="en-US" dirty="0" smtClean="0">
                <a:latin typeface="Tempus Sans ITC" panose="04020404030D07020202" pitchFamily="82" charset="0"/>
                <a:ea typeface="Times New Roman" panose="02020603050405020304" pitchFamily="18" charset="0"/>
              </a:rPr>
              <a:t> 0,96 </a:t>
            </a:r>
            <a:r>
              <a:rPr lang="en-US" dirty="0" err="1" smtClean="0">
                <a:latin typeface="Tempus Sans ITC" panose="04020404030D07020202" pitchFamily="82" charset="0"/>
                <a:ea typeface="Times New Roman" panose="02020603050405020304" pitchFamily="18" charset="0"/>
              </a:rPr>
              <a:t>pu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seperti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dalam</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gambar</a:t>
            </a:r>
            <a:r>
              <a:rPr lang="en-US" dirty="0" smtClean="0">
                <a:latin typeface="Tempus Sans ITC" panose="04020404030D07020202" pitchFamily="82" charset="0"/>
                <a:ea typeface="Times New Roman" panose="02020603050405020304" pitchFamily="18" charset="0"/>
              </a:rPr>
              <a:t> 9-8a. Dari </a:t>
            </a:r>
            <a:r>
              <a:rPr lang="en-US" dirty="0" err="1" smtClean="0">
                <a:latin typeface="Tempus Sans ITC" panose="04020404030D07020202" pitchFamily="82" charset="0"/>
                <a:ea typeface="Times New Roman" panose="02020603050405020304" pitchFamily="18" charset="0"/>
              </a:rPr>
              <a:t>arus-arus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urutan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dapat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dilihat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bahwa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kedua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sisi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terbuka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ia</a:t>
            </a:r>
            <a:r>
              <a:rPr lang="en-US" dirty="0" smtClean="0">
                <a:latin typeface="Tempus Sans ITC" panose="04020404030D07020202" pitchFamily="82" charset="0"/>
                <a:ea typeface="Times New Roman" panose="02020603050405020304" pitchFamily="18" charset="0"/>
              </a:rPr>
              <a:t> = I1 + (-I2) = 0.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fasa</a:t>
            </a:r>
            <a:r>
              <a:rPr lang="en-US" dirty="0" smtClean="0">
                <a:latin typeface="Tempus Sans ITC" panose="04020404030D07020202" pitchFamily="82" charset="0"/>
                <a:ea typeface="Times New Roman" panose="02020603050405020304" pitchFamily="18" charset="0"/>
              </a:rPr>
              <a:t> lain </a:t>
            </a:r>
            <a:r>
              <a:rPr lang="en-US" dirty="0" err="1" smtClean="0">
                <a:latin typeface="Tempus Sans ITC" panose="04020404030D07020202" pitchFamily="82" charset="0"/>
                <a:ea typeface="Times New Roman" panose="02020603050405020304" pitchFamily="18" charset="0"/>
              </a:rPr>
              <a:t>adalah</a:t>
            </a:r>
            <a:r>
              <a:rPr lang="en-US" dirty="0" smtClean="0">
                <a:latin typeface="Tempus Sans ITC" panose="04020404030D07020202" pitchFamily="82" charset="0"/>
                <a:ea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endParaRPr>
          </a:p>
        </p:txBody>
      </p:sp>
      <p:graphicFrame>
        <p:nvGraphicFramePr>
          <p:cNvPr id="6" name="Object 5"/>
          <p:cNvGraphicFramePr>
            <a:graphicFrameLocks noChangeAspect="1"/>
          </p:cNvGraphicFramePr>
          <p:nvPr>
            <p:extLst/>
          </p:nvPr>
        </p:nvGraphicFramePr>
        <p:xfrm>
          <a:off x="838200" y="1981200"/>
          <a:ext cx="2438400" cy="406400"/>
        </p:xfrm>
        <a:graphic>
          <a:graphicData uri="http://schemas.openxmlformats.org/presentationml/2006/ole">
            <mc:AlternateContent xmlns:mc="http://schemas.openxmlformats.org/markup-compatibility/2006">
              <mc:Choice xmlns:v="urn:schemas-microsoft-com:vml" Requires="v">
                <p:oleObj spid="_x0000_s64516" name="Equation" r:id="rId3" imgW="1562100" imgH="254000" progId="Equation.3">
                  <p:embed/>
                </p:oleObj>
              </mc:Choice>
              <mc:Fallback>
                <p:oleObj name="Equation" r:id="rId3" imgW="1562100" imgH="254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981200"/>
                        <a:ext cx="2438400" cy="406400"/>
                      </a:xfrm>
                      <a:prstGeom prst="rect">
                        <a:avLst/>
                      </a:prstGeom>
                      <a:noFill/>
                    </p:spPr>
                  </p:pic>
                </p:oleObj>
              </mc:Fallback>
            </mc:AlternateContent>
          </a:graphicData>
        </a:graphic>
      </p:graphicFrame>
      <p:sp>
        <p:nvSpPr>
          <p:cNvPr id="7" name="Rectangle 6"/>
          <p:cNvSpPr/>
          <p:nvPr/>
        </p:nvSpPr>
        <p:spPr>
          <a:xfrm>
            <a:off x="324678" y="2508984"/>
            <a:ext cx="1983235" cy="400110"/>
          </a:xfrm>
          <a:prstGeom prst="rect">
            <a:avLst/>
          </a:prstGeom>
        </p:spPr>
        <p:txBody>
          <a:bodyPr wrap="none">
            <a:spAutoFit/>
          </a:bodyPr>
          <a:lstStyle/>
          <a:p>
            <a:pPr algn="just">
              <a:spcAft>
                <a:spcPts val="0"/>
              </a:spcAft>
            </a:pPr>
            <a:r>
              <a:rPr lang="en-US" dirty="0" err="1" smtClean="0">
                <a:latin typeface="Tempus Sans ITC" panose="04020404030D07020202" pitchFamily="82" charset="0"/>
                <a:ea typeface="Times New Roman" panose="02020603050405020304" pitchFamily="18" charset="0"/>
              </a:rPr>
              <a:t>Dimana</a:t>
            </a:r>
            <a:r>
              <a:rPr lang="en-US" dirty="0" smtClean="0">
                <a:latin typeface="Tempus Sans ITC" panose="04020404030D07020202" pitchFamily="82" charset="0"/>
                <a:ea typeface="Times New Roman" panose="02020603050405020304" pitchFamily="18" charset="0"/>
              </a:rPr>
              <a:t>  I1 = - I2</a:t>
            </a:r>
            <a:endParaRPr lang="en-US" b="1" dirty="0">
              <a:effectLst/>
              <a:latin typeface="Times New Roman" panose="02020603050405020304" pitchFamily="18" charset="0"/>
              <a:ea typeface="Times New Roman" panose="02020603050405020304" pitchFamily="18" charset="0"/>
            </a:endParaRPr>
          </a:p>
        </p:txBody>
      </p:sp>
      <p:graphicFrame>
        <p:nvGraphicFramePr>
          <p:cNvPr id="9" name="Object 8"/>
          <p:cNvGraphicFramePr>
            <a:graphicFrameLocks noChangeAspect="1"/>
          </p:cNvGraphicFramePr>
          <p:nvPr>
            <p:extLst/>
          </p:nvPr>
        </p:nvGraphicFramePr>
        <p:xfrm>
          <a:off x="838200" y="3030478"/>
          <a:ext cx="2815070" cy="459832"/>
        </p:xfrm>
        <a:graphic>
          <a:graphicData uri="http://schemas.openxmlformats.org/presentationml/2006/ole">
            <mc:AlternateContent xmlns:mc="http://schemas.openxmlformats.org/markup-compatibility/2006">
              <mc:Choice xmlns:v="urn:schemas-microsoft-com:vml" Requires="v">
                <p:oleObj spid="_x0000_s64517" name="Equation" r:id="rId5" imgW="1586811" imgH="253890" progId="Equation.3">
                  <p:embed/>
                </p:oleObj>
              </mc:Choice>
              <mc:Fallback>
                <p:oleObj name="Equation" r:id="rId5" imgW="1586811" imgH="25389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3030478"/>
                        <a:ext cx="2815070" cy="459832"/>
                      </a:xfrm>
                      <a:prstGeom prst="rect">
                        <a:avLst/>
                      </a:prstGeom>
                      <a:noFill/>
                    </p:spPr>
                  </p:pic>
                </p:oleObj>
              </mc:Fallback>
            </mc:AlternateContent>
          </a:graphicData>
        </a:graphic>
      </p:graphicFrame>
      <p:sp>
        <p:nvSpPr>
          <p:cNvPr id="10" name="Rectangle 9"/>
          <p:cNvSpPr/>
          <p:nvPr/>
        </p:nvSpPr>
        <p:spPr>
          <a:xfrm>
            <a:off x="324678" y="3645309"/>
            <a:ext cx="8362122" cy="1015663"/>
          </a:xfrm>
          <a:prstGeom prst="rect">
            <a:avLst/>
          </a:prstGeom>
        </p:spPr>
        <p:txBody>
          <a:bodyPr wrap="square">
            <a:spAutoFit/>
          </a:bodyPr>
          <a:lstStyle/>
          <a:p>
            <a:pPr algn="just">
              <a:spcAft>
                <a:spcPts val="0"/>
              </a:spcAft>
            </a:pPr>
            <a:r>
              <a:rPr lang="es-ES_tradnl" dirty="0" err="1" smtClean="0">
                <a:latin typeface="Tempus Sans ITC" panose="04020404030D07020202" pitchFamily="82" charset="0"/>
                <a:ea typeface="Times New Roman" panose="02020603050405020304" pitchFamily="18" charset="0"/>
              </a:rPr>
              <a:t>Demikian</a:t>
            </a:r>
            <a:r>
              <a:rPr lang="es-ES_tradnl" dirty="0" smtClean="0">
                <a:latin typeface="Tempus Sans ITC" panose="04020404030D07020202" pitchFamily="82" charset="0"/>
                <a:ea typeface="Times New Roman" panose="02020603050405020304" pitchFamily="18" charset="0"/>
              </a:rPr>
              <a:t> pula pada gambar 9-8a, </a:t>
            </a:r>
            <a:r>
              <a:rPr lang="es-ES_tradnl" dirty="0" err="1" smtClean="0">
                <a:latin typeface="Tempus Sans ITC" panose="04020404030D07020202" pitchFamily="82" charset="0"/>
                <a:ea typeface="Times New Roman" panose="02020603050405020304" pitchFamily="18" charset="0"/>
              </a:rPr>
              <a:t>arus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ib</a:t>
            </a:r>
            <a:r>
              <a:rPr lang="es-ES_tradnl" dirty="0" smtClean="0">
                <a:latin typeface="Tempus Sans ITC" panose="04020404030D07020202" pitchFamily="82" charset="0"/>
                <a:ea typeface="Times New Roman" panose="02020603050405020304" pitchFamily="18" charset="0"/>
              </a:rPr>
              <a:t> dan </a:t>
            </a:r>
            <a:r>
              <a:rPr lang="es-ES_tradnl" dirty="0" err="1" smtClean="0">
                <a:latin typeface="Tempus Sans ITC" panose="04020404030D07020202" pitchFamily="82" charset="0"/>
                <a:ea typeface="Times New Roman" panose="02020603050405020304" pitchFamily="18" charset="0"/>
              </a:rPr>
              <a:t>ic</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adalah</a:t>
            </a:r>
            <a:r>
              <a:rPr lang="es-ES_tradnl" dirty="0" smtClean="0">
                <a:latin typeface="Tempus Sans ITC" panose="04020404030D07020202" pitchFamily="82" charset="0"/>
                <a:ea typeface="Times New Roman" panose="02020603050405020304" pitchFamily="18" charset="0"/>
              </a:rPr>
              <a:t> 1,66 </a:t>
            </a:r>
            <a:r>
              <a:rPr lang="es-ES_tradnl" dirty="0" err="1" smtClean="0">
                <a:latin typeface="Tempus Sans ITC" panose="04020404030D07020202" pitchFamily="82" charset="0"/>
                <a:ea typeface="Times New Roman" panose="02020603050405020304" pitchFamily="18" charset="0"/>
              </a:rPr>
              <a:t>pu</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Dapat</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dilihat</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bahwa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fasa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terbuka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hanya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menyebabkan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kenaikan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arus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fasa</a:t>
            </a:r>
            <a:r>
              <a:rPr lang="es-ES_tradnl" dirty="0" smtClean="0">
                <a:latin typeface="Tempus Sans ITC" panose="04020404030D07020202" pitchFamily="82" charset="0"/>
                <a:ea typeface="Times New Roman" panose="02020603050405020304" pitchFamily="18" charset="0"/>
              </a:rPr>
              <a:t> yang </a:t>
            </a:r>
            <a:r>
              <a:rPr lang="es-ES_tradnl" dirty="0" err="1" smtClean="0">
                <a:latin typeface="Tempus Sans ITC" panose="04020404030D07020202" pitchFamily="82" charset="0"/>
                <a:ea typeface="Times New Roman" panose="02020603050405020304" pitchFamily="18" charset="0"/>
              </a:rPr>
              <a:t>relatif</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kecil</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sehingga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rele</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arus</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lebih</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tidak</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mampu</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mendeteksi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fasa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terbuka</a:t>
            </a:r>
            <a:r>
              <a:rPr lang="es-ES_tradnl" dirty="0" smtClean="0">
                <a:latin typeface="Tempus Sans ITC" panose="04020404030D07020202" pitchFamily="82" charset="0"/>
                <a:ea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304800" y="4837025"/>
            <a:ext cx="8458200" cy="1015663"/>
          </a:xfrm>
          <a:prstGeom prst="rect">
            <a:avLst/>
          </a:prstGeom>
        </p:spPr>
        <p:txBody>
          <a:bodyPr wrap="square">
            <a:spAutoFit/>
          </a:bodyPr>
          <a:lstStyle/>
          <a:p>
            <a:r>
              <a:rPr lang="es-ES_tradnl" dirty="0">
                <a:latin typeface="Tempus Sans ITC" panose="04020404030D07020202" pitchFamily="82" charset="0"/>
                <a:ea typeface="Times New Roman" panose="02020603050405020304" pitchFamily="18" charset="0"/>
              </a:rPr>
              <a:t>Apabila beban </a:t>
            </a:r>
            <a:r>
              <a:rPr lang="es-ES_tradnl" dirty="0" err="1">
                <a:latin typeface="Tempus Sans ITC" panose="04020404030D07020202" pitchFamily="82" charset="0"/>
                <a:ea typeface="Times New Roman" panose="02020603050405020304" pitchFamily="18" charset="0"/>
              </a:rPr>
              <a:t>statik</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terhubung</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paralel</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dengan</a:t>
            </a:r>
            <a:r>
              <a:rPr lang="es-ES_tradnl" dirty="0">
                <a:latin typeface="Tempus Sans ITC" panose="04020404030D07020202" pitchFamily="82" charset="0"/>
                <a:ea typeface="Times New Roman" panose="02020603050405020304" pitchFamily="18" charset="0"/>
              </a:rPr>
              <a:t> motor </a:t>
            </a:r>
            <a:r>
              <a:rPr lang="es-ES_tradnl" dirty="0" err="1">
                <a:latin typeface="Tempus Sans ITC" panose="04020404030D07020202" pitchFamily="82" charset="0"/>
                <a:ea typeface="Times New Roman" panose="02020603050405020304" pitchFamily="18" charset="0"/>
              </a:rPr>
              <a:t>seperti</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dalam</a:t>
            </a:r>
            <a:r>
              <a:rPr lang="es-ES_tradnl" dirty="0">
                <a:latin typeface="Tempus Sans ITC" panose="04020404030D07020202" pitchFamily="82" charset="0"/>
                <a:ea typeface="Times New Roman" panose="02020603050405020304" pitchFamily="18" charset="0"/>
              </a:rPr>
              <a:t> gambar 9-7, dan </a:t>
            </a:r>
            <a:r>
              <a:rPr lang="es-ES_tradnl" dirty="0" err="1">
                <a:latin typeface="Tempus Sans ITC" panose="04020404030D07020202" pitchFamily="82" charset="0"/>
                <a:ea typeface="Times New Roman" panose="02020603050405020304" pitchFamily="18" charset="0"/>
              </a:rPr>
              <a:t>dihitung</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dalam</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contoh</a:t>
            </a:r>
            <a:r>
              <a:rPr lang="es-ES_tradnl" dirty="0">
                <a:latin typeface="Tempus Sans ITC" panose="04020404030D07020202" pitchFamily="82" charset="0"/>
                <a:ea typeface="Times New Roman" panose="02020603050405020304" pitchFamily="18" charset="0"/>
              </a:rPr>
              <a:t> pada gambar 9-8b. </a:t>
            </a:r>
            <a:r>
              <a:rPr lang="en-US" dirty="0" err="1">
                <a:latin typeface="Tempus Sans ITC" panose="04020404030D07020202" pitchFamily="82" charset="0"/>
                <a:ea typeface="Times New Roman" panose="02020603050405020304" pitchFamily="18" charset="0"/>
              </a:rPr>
              <a:t>Putaran</a:t>
            </a:r>
            <a:r>
              <a:rPr lang="en-US" dirty="0">
                <a:latin typeface="Tempus Sans ITC" panose="04020404030D07020202" pitchFamily="82" charset="0"/>
                <a:ea typeface="Times New Roman" panose="02020603050405020304" pitchFamily="18" charset="0"/>
              </a:rPr>
              <a:t> motor yang </a:t>
            </a:r>
            <a:r>
              <a:rPr lang="en-US" dirty="0" err="1">
                <a:latin typeface="Tempus Sans ITC" panose="04020404030D07020202" pitchFamily="82" charset="0"/>
                <a:ea typeface="Times New Roman" panose="02020603050405020304" pitchFamily="18" charset="0"/>
              </a:rPr>
              <a:t>masih</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berkelanjutan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membangkitkan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tegangan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pada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fasa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terbuka</a:t>
            </a:r>
            <a:r>
              <a:rPr lang="en-US" dirty="0">
                <a:latin typeface="Tempus Sans ITC" panose="04020404030D07020202" pitchFamily="82" charset="0"/>
                <a:ea typeface="Times New Roman" panose="02020603050405020304" pitchFamily="18" charset="0"/>
              </a:rPr>
              <a:t>. </a:t>
            </a:r>
            <a:endParaRPr lang="en-US" dirty="0"/>
          </a:p>
        </p:txBody>
      </p:sp>
    </p:spTree>
    <p:extLst>
      <p:ext uri="{BB962C8B-B14F-4D97-AF65-F5344CB8AC3E}">
        <p14:creationId xmlns:p14="http://schemas.microsoft.com/office/powerpoint/2010/main" val="2668929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98BE3B-6AB3-451C-8422-FB26B99042FF}" type="datetime1">
              <a:rPr lang="en-US" altLang="id-ID" smtClean="0"/>
              <a:t>5/15/2017</a:t>
            </a:fld>
            <a:endParaRPr lang="en-US" altLang="id-ID"/>
          </a:p>
        </p:txBody>
      </p:sp>
      <p:sp>
        <p:nvSpPr>
          <p:cNvPr id="12" name="Slide Number Placeholder 5"/>
          <p:cNvSpPr>
            <a:spLocks noGrp="1"/>
          </p:cNvSpPr>
          <p:nvPr>
            <p:ph type="sldNum" sz="quarter" idx="12"/>
          </p:nvPr>
        </p:nvSpPr>
        <p:spPr/>
        <p:txBody>
          <a:bodyPr/>
          <a:lstStyle/>
          <a:p>
            <a:fld id="{7A67A486-D7B6-4F06-B576-FF0CBA52D8D3}" type="slidenum">
              <a:rPr lang="en-US" altLang="id-ID"/>
              <a:pPr/>
              <a:t>29</a:t>
            </a:fld>
            <a:endParaRPr lang="en-US" altLang="id-ID"/>
          </a:p>
        </p:txBody>
      </p:sp>
      <p:sp>
        <p:nvSpPr>
          <p:cNvPr id="129026" name="Rectangle 2"/>
          <p:cNvSpPr>
            <a:spLocks noChangeArrowheads="1"/>
          </p:cNvSpPr>
          <p:nvPr/>
        </p:nvSpPr>
        <p:spPr bwMode="auto">
          <a:xfrm>
            <a:off x="152400" y="152400"/>
            <a:ext cx="5624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id-ID" b="1">
                <a:solidFill>
                  <a:schemeClr val="accent2"/>
                </a:solidFill>
              </a:rPr>
              <a:t>LANJUTAN</a:t>
            </a:r>
            <a:r>
              <a:rPr lang="id-ID" altLang="id-ID" b="1">
                <a:solidFill>
                  <a:schemeClr val="accent2"/>
                </a:solidFill>
              </a:rPr>
              <a:t> DEFINISI DAN TERMINOLOGI</a:t>
            </a:r>
            <a:r>
              <a:rPr lang="en-US" altLang="id-ID">
                <a:solidFill>
                  <a:schemeClr val="accent2"/>
                </a:solidFill>
              </a:rPr>
              <a:t> </a:t>
            </a:r>
          </a:p>
        </p:txBody>
      </p:sp>
      <p:sp>
        <p:nvSpPr>
          <p:cNvPr id="129027" name="Rectangle 3"/>
          <p:cNvSpPr>
            <a:spLocks noChangeArrowheads="1"/>
          </p:cNvSpPr>
          <p:nvPr/>
        </p:nvSpPr>
        <p:spPr bwMode="auto">
          <a:xfrm>
            <a:off x="152400" y="609600"/>
            <a:ext cx="1792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b="1"/>
              <a:t>Rele Proteksi</a:t>
            </a:r>
            <a:r>
              <a:rPr lang="en-US" altLang="id-ID"/>
              <a:t> </a:t>
            </a:r>
          </a:p>
        </p:txBody>
      </p:sp>
      <p:sp>
        <p:nvSpPr>
          <p:cNvPr id="129028" name="Rectangle 4"/>
          <p:cNvSpPr>
            <a:spLocks noChangeArrowheads="1"/>
          </p:cNvSpPr>
          <p:nvPr/>
        </p:nvSpPr>
        <p:spPr bwMode="auto">
          <a:xfrm>
            <a:off x="457200" y="1079500"/>
            <a:ext cx="8382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sz="1600"/>
              <a:t>Suatu rele yang didesain untuk dapat menginisiasi pemutusan bagan sistem tenaga elektrik atau untuk memberikan sinyal, pada saat terjadi gangguan atau kondisi tidak normal.</a:t>
            </a:r>
            <a:r>
              <a:rPr lang="en-US" altLang="id-ID" sz="1600"/>
              <a:t> </a:t>
            </a:r>
          </a:p>
        </p:txBody>
      </p:sp>
      <p:sp>
        <p:nvSpPr>
          <p:cNvPr id="129029" name="Rectangle 5"/>
          <p:cNvSpPr>
            <a:spLocks noChangeArrowheads="1"/>
          </p:cNvSpPr>
          <p:nvPr/>
        </p:nvSpPr>
        <p:spPr bwMode="auto">
          <a:xfrm>
            <a:off x="152400" y="2057400"/>
            <a:ext cx="413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b="1"/>
              <a:t>Sistem Proteksi Gangguan Tanah</a:t>
            </a:r>
            <a:r>
              <a:rPr lang="en-US" altLang="id-ID"/>
              <a:t> </a:t>
            </a:r>
          </a:p>
        </p:txBody>
      </p:sp>
      <p:sp>
        <p:nvSpPr>
          <p:cNvPr id="129030" name="Rectangle 6"/>
          <p:cNvSpPr>
            <a:spLocks noChangeArrowheads="1"/>
          </p:cNvSpPr>
          <p:nvPr/>
        </p:nvSpPr>
        <p:spPr bwMode="auto">
          <a:xfrm>
            <a:off x="457200" y="2514600"/>
            <a:ext cx="83883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sz="1600"/>
              <a:t>Suatu sistem proteksi yang didesain hanya akan bereaksi bilamana terjadi gangguan tanah pada sistem tersebut</a:t>
            </a:r>
            <a:r>
              <a:rPr lang="en-US" altLang="id-ID" sz="1600"/>
              <a:t> </a:t>
            </a:r>
          </a:p>
        </p:txBody>
      </p:sp>
      <p:sp>
        <p:nvSpPr>
          <p:cNvPr id="129031" name="Rectangle 7"/>
          <p:cNvSpPr>
            <a:spLocks noChangeArrowheads="1"/>
          </p:cNvSpPr>
          <p:nvPr/>
        </p:nvSpPr>
        <p:spPr bwMode="auto">
          <a:xfrm>
            <a:off x="228600" y="3413125"/>
            <a:ext cx="2003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b="1"/>
              <a:t>Waktu Operasi</a:t>
            </a:r>
            <a:r>
              <a:rPr lang="en-US" altLang="id-ID"/>
              <a:t> </a:t>
            </a:r>
          </a:p>
        </p:txBody>
      </p:sp>
      <p:sp>
        <p:nvSpPr>
          <p:cNvPr id="129032" name="Rectangle 8"/>
          <p:cNvSpPr>
            <a:spLocks noChangeArrowheads="1"/>
          </p:cNvSpPr>
          <p:nvPr/>
        </p:nvSpPr>
        <p:spPr bwMode="auto">
          <a:xfrm>
            <a:off x="441325" y="3868738"/>
            <a:ext cx="86264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sz="1600"/>
              <a:t>Dengan rele de-energisi dan dalam kondisi awalnya, waktu yang dibutuhkan  antara saat besaran karakteristik dirasakan dan saat dimana rele beroperasi</a:t>
            </a:r>
            <a:r>
              <a:rPr lang="en-US" altLang="id-ID" sz="1600"/>
              <a:t> </a:t>
            </a:r>
          </a:p>
        </p:txBody>
      </p:sp>
      <p:sp>
        <p:nvSpPr>
          <p:cNvPr id="129033" name="Rectangle 9"/>
          <p:cNvSpPr>
            <a:spLocks noChangeArrowheads="1"/>
          </p:cNvSpPr>
          <p:nvPr/>
        </p:nvSpPr>
        <p:spPr bwMode="auto">
          <a:xfrm>
            <a:off x="228600" y="4708525"/>
            <a:ext cx="1863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b="1"/>
              <a:t>Zona Proteksi</a:t>
            </a:r>
            <a:r>
              <a:rPr lang="en-US" altLang="id-ID"/>
              <a:t> </a:t>
            </a:r>
          </a:p>
        </p:txBody>
      </p:sp>
      <p:sp>
        <p:nvSpPr>
          <p:cNvPr id="129034" name="Rectangle 10"/>
          <p:cNvSpPr>
            <a:spLocks noChangeArrowheads="1"/>
          </p:cNvSpPr>
          <p:nvPr/>
        </p:nvSpPr>
        <p:spPr bwMode="auto">
          <a:xfrm>
            <a:off x="457200" y="5164138"/>
            <a:ext cx="8305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sz="1600"/>
              <a:t>Bagian dari suatu proteksi sistem tenaga yang diberi suatu sistem proteksi atau bagian dari suatu sistem proteksi</a:t>
            </a:r>
            <a:r>
              <a:rPr lang="en-US" altLang="id-ID" sz="16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29026">
                                            <p:txEl>
                                              <p:pRg st="0" end="0"/>
                                            </p:txEl>
                                          </p:spTgt>
                                        </p:tgtEl>
                                        <p:attrNameLst>
                                          <p:attrName>style.visibility</p:attrName>
                                        </p:attrNameLst>
                                      </p:cBhvr>
                                      <p:to>
                                        <p:strVal val="visible"/>
                                      </p:to>
                                    </p:set>
                                    <p:anim calcmode="lin" valueType="num">
                                      <p:cBhvr>
                                        <p:cTn id="7" dur="1000" fill="hold"/>
                                        <p:tgtEl>
                                          <p:spTgt spid="12902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2902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9026">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29027"/>
                                        </p:tgtEl>
                                        <p:attrNameLst>
                                          <p:attrName>style.visibility</p:attrName>
                                        </p:attrNameLst>
                                      </p:cBhvr>
                                      <p:to>
                                        <p:strVal val="visible"/>
                                      </p:to>
                                    </p:set>
                                    <p:anim calcmode="lin" valueType="num">
                                      <p:cBhvr>
                                        <p:cTn id="14" dur="1000" fill="hold"/>
                                        <p:tgtEl>
                                          <p:spTgt spid="129027"/>
                                        </p:tgtEl>
                                        <p:attrNameLst>
                                          <p:attrName>ppt_x</p:attrName>
                                        </p:attrNameLst>
                                      </p:cBhvr>
                                      <p:tavLst>
                                        <p:tav tm="0">
                                          <p:val>
                                            <p:strVal val="#ppt_x-.2"/>
                                          </p:val>
                                        </p:tav>
                                        <p:tav tm="100000">
                                          <p:val>
                                            <p:strVal val="#ppt_x"/>
                                          </p:val>
                                        </p:tav>
                                      </p:tavLst>
                                    </p:anim>
                                    <p:anim calcmode="lin" valueType="num">
                                      <p:cBhvr>
                                        <p:cTn id="15" dur="1000" fill="hold"/>
                                        <p:tgtEl>
                                          <p:spTgt spid="12902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2902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129028"/>
                                        </p:tgtEl>
                                        <p:attrNameLst>
                                          <p:attrName>style.visibility</p:attrName>
                                        </p:attrNameLst>
                                      </p:cBhvr>
                                      <p:to>
                                        <p:strVal val="visible"/>
                                      </p:to>
                                    </p:set>
                                    <p:animEffect transition="in" filter="wedge">
                                      <p:cBhvr>
                                        <p:cTn id="21" dur="2000"/>
                                        <p:tgtEl>
                                          <p:spTgt spid="12902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29029"/>
                                        </p:tgtEl>
                                        <p:attrNameLst>
                                          <p:attrName>style.visibility</p:attrName>
                                        </p:attrNameLst>
                                      </p:cBhvr>
                                      <p:to>
                                        <p:strVal val="visible"/>
                                      </p:to>
                                    </p:set>
                                    <p:anim calcmode="lin" valueType="num">
                                      <p:cBhvr>
                                        <p:cTn id="26" dur="1000" fill="hold"/>
                                        <p:tgtEl>
                                          <p:spTgt spid="129029"/>
                                        </p:tgtEl>
                                        <p:attrNameLst>
                                          <p:attrName>ppt_x</p:attrName>
                                        </p:attrNameLst>
                                      </p:cBhvr>
                                      <p:tavLst>
                                        <p:tav tm="0">
                                          <p:val>
                                            <p:strVal val="#ppt_x-.2"/>
                                          </p:val>
                                        </p:tav>
                                        <p:tav tm="100000">
                                          <p:val>
                                            <p:strVal val="#ppt_x"/>
                                          </p:val>
                                        </p:tav>
                                      </p:tavLst>
                                    </p:anim>
                                    <p:anim calcmode="lin" valueType="num">
                                      <p:cBhvr>
                                        <p:cTn id="27" dur="1000" fill="hold"/>
                                        <p:tgtEl>
                                          <p:spTgt spid="129029"/>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2902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1" presetClass="entr" presetSubtype="4" fill="hold" grpId="0" nodeType="clickEffect">
                                  <p:stCondLst>
                                    <p:cond delay="0"/>
                                  </p:stCondLst>
                                  <p:childTnLst>
                                    <p:set>
                                      <p:cBhvr>
                                        <p:cTn id="32" dur="1" fill="hold">
                                          <p:stCondLst>
                                            <p:cond delay="0"/>
                                          </p:stCondLst>
                                        </p:cTn>
                                        <p:tgtEl>
                                          <p:spTgt spid="129030"/>
                                        </p:tgtEl>
                                        <p:attrNameLst>
                                          <p:attrName>style.visibility</p:attrName>
                                        </p:attrNameLst>
                                      </p:cBhvr>
                                      <p:to>
                                        <p:strVal val="visible"/>
                                      </p:to>
                                    </p:set>
                                    <p:animEffect transition="in" filter="wheel(4)">
                                      <p:cBhvr>
                                        <p:cTn id="33" dur="2000"/>
                                        <p:tgtEl>
                                          <p:spTgt spid="12903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129031"/>
                                        </p:tgtEl>
                                        <p:attrNameLst>
                                          <p:attrName>style.visibility</p:attrName>
                                        </p:attrNameLst>
                                      </p:cBhvr>
                                      <p:to>
                                        <p:strVal val="visible"/>
                                      </p:to>
                                    </p:set>
                                    <p:anim calcmode="lin" valueType="num">
                                      <p:cBhvr>
                                        <p:cTn id="38" dur="1000" fill="hold"/>
                                        <p:tgtEl>
                                          <p:spTgt spid="129031"/>
                                        </p:tgtEl>
                                        <p:attrNameLst>
                                          <p:attrName>ppt_x</p:attrName>
                                        </p:attrNameLst>
                                      </p:cBhvr>
                                      <p:tavLst>
                                        <p:tav tm="0">
                                          <p:val>
                                            <p:strVal val="#ppt_x-.2"/>
                                          </p:val>
                                        </p:tav>
                                        <p:tav tm="100000">
                                          <p:val>
                                            <p:strVal val="#ppt_x"/>
                                          </p:val>
                                        </p:tav>
                                      </p:tavLst>
                                    </p:anim>
                                    <p:anim calcmode="lin" valueType="num">
                                      <p:cBhvr>
                                        <p:cTn id="39" dur="1000" fill="hold"/>
                                        <p:tgtEl>
                                          <p:spTgt spid="129031"/>
                                        </p:tgtEl>
                                        <p:attrNameLst>
                                          <p:attrName>ppt_y</p:attrName>
                                        </p:attrNameLst>
                                      </p:cBhvr>
                                      <p:tavLst>
                                        <p:tav tm="0">
                                          <p:val>
                                            <p:strVal val="#ppt_y"/>
                                          </p:val>
                                        </p:tav>
                                        <p:tav tm="100000">
                                          <p:val>
                                            <p:strVal val="#ppt_y"/>
                                          </p:val>
                                        </p:tav>
                                      </p:tavLst>
                                    </p:anim>
                                    <p:animEffect transition="in" filter="wipe(right)" prLst="gradientSize: 0.1">
                                      <p:cBhvr>
                                        <p:cTn id="40" dur="1000"/>
                                        <p:tgtEl>
                                          <p:spTgt spid="12903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0" presetClass="entr" presetSubtype="0" fill="hold" grpId="0" nodeType="clickEffect">
                                  <p:stCondLst>
                                    <p:cond delay="0"/>
                                  </p:stCondLst>
                                  <p:childTnLst>
                                    <p:set>
                                      <p:cBhvr>
                                        <p:cTn id="44" dur="1" fill="hold">
                                          <p:stCondLst>
                                            <p:cond delay="0"/>
                                          </p:stCondLst>
                                        </p:cTn>
                                        <p:tgtEl>
                                          <p:spTgt spid="129032"/>
                                        </p:tgtEl>
                                        <p:attrNameLst>
                                          <p:attrName>style.visibility</p:attrName>
                                        </p:attrNameLst>
                                      </p:cBhvr>
                                      <p:to>
                                        <p:strVal val="visible"/>
                                      </p:to>
                                    </p:set>
                                    <p:animEffect transition="in" filter="wedge">
                                      <p:cBhvr>
                                        <p:cTn id="45" dur="2000"/>
                                        <p:tgtEl>
                                          <p:spTgt spid="12903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9" presetClass="entr" presetSubtype="0" fill="hold" grpId="0" nodeType="clickEffect">
                                  <p:stCondLst>
                                    <p:cond delay="0"/>
                                  </p:stCondLst>
                                  <p:childTnLst>
                                    <p:set>
                                      <p:cBhvr>
                                        <p:cTn id="49" dur="1" fill="hold">
                                          <p:stCondLst>
                                            <p:cond delay="0"/>
                                          </p:stCondLst>
                                        </p:cTn>
                                        <p:tgtEl>
                                          <p:spTgt spid="129033"/>
                                        </p:tgtEl>
                                        <p:attrNameLst>
                                          <p:attrName>style.visibility</p:attrName>
                                        </p:attrNameLst>
                                      </p:cBhvr>
                                      <p:to>
                                        <p:strVal val="visible"/>
                                      </p:to>
                                    </p:set>
                                    <p:anim calcmode="lin" valueType="num">
                                      <p:cBhvr>
                                        <p:cTn id="50" dur="1000" fill="hold"/>
                                        <p:tgtEl>
                                          <p:spTgt spid="129033"/>
                                        </p:tgtEl>
                                        <p:attrNameLst>
                                          <p:attrName>ppt_x</p:attrName>
                                        </p:attrNameLst>
                                      </p:cBhvr>
                                      <p:tavLst>
                                        <p:tav tm="0">
                                          <p:val>
                                            <p:strVal val="#ppt_x-.2"/>
                                          </p:val>
                                        </p:tav>
                                        <p:tav tm="100000">
                                          <p:val>
                                            <p:strVal val="#ppt_x"/>
                                          </p:val>
                                        </p:tav>
                                      </p:tavLst>
                                    </p:anim>
                                    <p:anim calcmode="lin" valueType="num">
                                      <p:cBhvr>
                                        <p:cTn id="51" dur="1000" fill="hold"/>
                                        <p:tgtEl>
                                          <p:spTgt spid="129033"/>
                                        </p:tgtEl>
                                        <p:attrNameLst>
                                          <p:attrName>ppt_y</p:attrName>
                                        </p:attrNameLst>
                                      </p:cBhvr>
                                      <p:tavLst>
                                        <p:tav tm="0">
                                          <p:val>
                                            <p:strVal val="#ppt_y"/>
                                          </p:val>
                                        </p:tav>
                                        <p:tav tm="100000">
                                          <p:val>
                                            <p:strVal val="#ppt_y"/>
                                          </p:val>
                                        </p:tav>
                                      </p:tavLst>
                                    </p:anim>
                                    <p:animEffect transition="in" filter="wipe(right)" prLst="gradientSize: 0.1">
                                      <p:cBhvr>
                                        <p:cTn id="52" dur="1000"/>
                                        <p:tgtEl>
                                          <p:spTgt spid="12903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0" presetClass="entr" presetSubtype="0" fill="hold" grpId="0" nodeType="clickEffect">
                                  <p:stCondLst>
                                    <p:cond delay="0"/>
                                  </p:stCondLst>
                                  <p:childTnLst>
                                    <p:set>
                                      <p:cBhvr>
                                        <p:cTn id="56" dur="1" fill="hold">
                                          <p:stCondLst>
                                            <p:cond delay="0"/>
                                          </p:stCondLst>
                                        </p:cTn>
                                        <p:tgtEl>
                                          <p:spTgt spid="129034"/>
                                        </p:tgtEl>
                                        <p:attrNameLst>
                                          <p:attrName>style.visibility</p:attrName>
                                        </p:attrNameLst>
                                      </p:cBhvr>
                                      <p:to>
                                        <p:strVal val="visible"/>
                                      </p:to>
                                    </p:set>
                                    <p:animEffect transition="in" filter="wedge">
                                      <p:cBhvr>
                                        <p:cTn id="57" dur="2000"/>
                                        <p:tgtEl>
                                          <p:spTgt spid="129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p:bldP spid="129028" grpId="0"/>
      <p:bldP spid="129029" grpId="0"/>
      <p:bldP spid="129030" grpId="0"/>
      <p:bldP spid="129031" grpId="0"/>
      <p:bldP spid="129032" grpId="0"/>
      <p:bldP spid="129033" grpId="0"/>
      <p:bldP spid="129034" grpId="0"/>
    </p:bld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290</a:t>
            </a:fld>
            <a:endParaRPr lang="en-US" altLang="id-ID"/>
          </a:p>
        </p:txBody>
      </p:sp>
      <p:sp>
        <p:nvSpPr>
          <p:cNvPr id="2" name="Rectangle 1"/>
          <p:cNvSpPr/>
          <p:nvPr/>
        </p:nvSpPr>
        <p:spPr>
          <a:xfrm>
            <a:off x="421105" y="381000"/>
            <a:ext cx="8001000" cy="1754326"/>
          </a:xfrm>
          <a:prstGeom prst="rect">
            <a:avLst/>
          </a:prstGeom>
        </p:spPr>
        <p:txBody>
          <a:bodyPr wrap="square">
            <a:spAutoFit/>
          </a:bodyPr>
          <a:lstStyle/>
          <a:p>
            <a:pPr algn="just">
              <a:spcAft>
                <a:spcPts val="0"/>
              </a:spcAft>
            </a:pPr>
            <a:r>
              <a:rPr lang="en-US" sz="1800" dirty="0" smtClean="0">
                <a:latin typeface="Tempus Sans ITC" panose="04020404030D07020202" pitchFamily="82" charset="0"/>
                <a:ea typeface="Times New Roman" panose="02020603050405020304" pitchFamily="18" charset="0"/>
              </a:rPr>
              <a:t>Hal </a:t>
            </a:r>
            <a:r>
              <a:rPr lang="en-US" sz="1800" dirty="0" err="1" smtClean="0">
                <a:latin typeface="Tempus Sans ITC" panose="04020404030D07020202" pitchFamily="82" charset="0"/>
                <a:ea typeface="Times New Roman" panose="02020603050405020304" pitchFamily="18" charset="0"/>
              </a:rPr>
              <a:t>ini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sama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saja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dengan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memberikan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tegangan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secara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kontinyu</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pada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beban</a:t>
            </a:r>
            <a:r>
              <a:rPr lang="en-US" sz="1800" dirty="0" smtClean="0">
                <a:latin typeface="Tempus Sans ITC" panose="04020404030D07020202" pitchFamily="82" charset="0"/>
                <a:ea typeface="Times New Roman" panose="02020603050405020304" pitchFamily="18" charset="0"/>
              </a:rPr>
              <a:t> yang </a:t>
            </a:r>
            <a:r>
              <a:rPr lang="en-US" sz="1800" dirty="0" err="1" smtClean="0">
                <a:latin typeface="Tempus Sans ITC" panose="04020404030D07020202" pitchFamily="82" charset="0"/>
                <a:ea typeface="Times New Roman" panose="02020603050405020304" pitchFamily="18" charset="0"/>
              </a:rPr>
              <a:t>terhubung</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pada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fasa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tersebut</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Daya</a:t>
            </a:r>
            <a:r>
              <a:rPr lang="en-US" sz="1800" dirty="0" smtClean="0">
                <a:latin typeface="Tempus Sans ITC" panose="04020404030D07020202" pitchFamily="82" charset="0"/>
                <a:ea typeface="Times New Roman" panose="02020603050405020304" pitchFamily="18" charset="0"/>
              </a:rPr>
              <a:t> yang </a:t>
            </a:r>
            <a:r>
              <a:rPr lang="en-US" sz="1800" dirty="0" err="1" smtClean="0">
                <a:latin typeface="Tempus Sans ITC" panose="04020404030D07020202" pitchFamily="82" charset="0"/>
                <a:ea typeface="Times New Roman" panose="02020603050405020304" pitchFamily="18" charset="0"/>
              </a:rPr>
              <a:t>dialihkan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sepanjang</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celah</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udara</a:t>
            </a:r>
            <a:r>
              <a:rPr lang="en-US" sz="1800" dirty="0" smtClean="0">
                <a:latin typeface="Tempus Sans ITC" panose="04020404030D07020202" pitchFamily="82" charset="0"/>
                <a:ea typeface="Times New Roman" panose="02020603050405020304" pitchFamily="18" charset="0"/>
              </a:rPr>
              <a:t> motor </a:t>
            </a:r>
            <a:r>
              <a:rPr lang="en-US" sz="1800" dirty="0" err="1" smtClean="0">
                <a:latin typeface="Tempus Sans ITC" panose="04020404030D07020202" pitchFamily="82" charset="0"/>
                <a:ea typeface="Times New Roman" panose="02020603050405020304" pitchFamily="18" charset="0"/>
              </a:rPr>
              <a:t>akan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mengurangi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daya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shft</a:t>
            </a:r>
            <a:r>
              <a:rPr lang="en-US" sz="1800" dirty="0" smtClean="0">
                <a:latin typeface="Tempus Sans ITC" panose="04020404030D07020202" pitchFamily="82" charset="0"/>
                <a:ea typeface="Times New Roman" panose="02020603050405020304" pitchFamily="18" charset="0"/>
              </a:rPr>
              <a:t> motor </a:t>
            </a:r>
            <a:r>
              <a:rPr lang="en-US" sz="1800" dirty="0" err="1" smtClean="0">
                <a:latin typeface="Tempus Sans ITC" panose="04020404030D07020202" pitchFamily="82" charset="0"/>
                <a:ea typeface="Times New Roman" panose="02020603050405020304" pitchFamily="18" charset="0"/>
              </a:rPr>
              <a:t>sehingga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terjadi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hentakan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Satu</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contoh</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memperlihatkan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bahwa</a:t>
            </a:r>
            <a:r>
              <a:rPr lang="en-US" sz="1800" dirty="0" smtClean="0">
                <a:latin typeface="Tempus Sans ITC" panose="04020404030D07020202" pitchFamily="82" charset="0"/>
                <a:ea typeface="Times New Roman" panose="02020603050405020304" pitchFamily="18" charset="0"/>
              </a:rPr>
              <a:t> motor </a:t>
            </a:r>
            <a:r>
              <a:rPr lang="en-US" sz="1800" dirty="0" err="1" smtClean="0">
                <a:latin typeface="Tempus Sans ITC" panose="04020404030D07020202" pitchFamily="82" charset="0"/>
                <a:ea typeface="Times New Roman" panose="02020603050405020304" pitchFamily="18" charset="0"/>
              </a:rPr>
              <a:t>akan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menarik</a:t>
            </a:r>
            <a:r>
              <a:rPr lang="en-US" sz="1800" dirty="0" smtClean="0">
                <a:latin typeface="Tempus Sans ITC" panose="04020404030D07020202" pitchFamily="82" charset="0"/>
                <a:ea typeface="Times New Roman" panose="02020603050405020304" pitchFamily="18" charset="0"/>
              </a:rPr>
              <a:t> 20% </a:t>
            </a:r>
            <a:r>
              <a:rPr lang="en-US" sz="1800" dirty="0" err="1" smtClean="0">
                <a:latin typeface="Tempus Sans ITC" panose="04020404030D07020202" pitchFamily="82" charset="0"/>
                <a:ea typeface="Times New Roman" panose="02020603050405020304" pitchFamily="18" charset="0"/>
              </a:rPr>
              <a:t>dari</a:t>
            </a:r>
            <a:r>
              <a:rPr lang="en-US" sz="1800" dirty="0" smtClean="0">
                <a:latin typeface="Tempus Sans ITC" panose="04020404030D07020202" pitchFamily="82" charset="0"/>
                <a:ea typeface="Times New Roman" panose="02020603050405020304" pitchFamily="18" charset="0"/>
              </a:rPr>
              <a:t> rating </a:t>
            </a:r>
            <a:r>
              <a:rPr lang="en-US" sz="1800" dirty="0" err="1" smtClean="0">
                <a:latin typeface="Tempus Sans ITC" panose="04020404030D07020202" pitchFamily="82" charset="0"/>
                <a:ea typeface="Times New Roman" panose="02020603050405020304" pitchFamily="18" charset="0"/>
              </a:rPr>
              <a:t>beban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dengan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beban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statis</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tiga</a:t>
            </a:r>
            <a:r>
              <a:rPr lang="en-US" sz="1800" dirty="0" smtClean="0">
                <a:latin typeface="Tempus Sans ITC" panose="04020404030D07020202" pitchFamily="82" charset="0"/>
                <a:ea typeface="Times New Roman" panose="02020603050405020304" pitchFamily="18" charset="0"/>
              </a:rPr>
              <a:t> kali </a:t>
            </a:r>
            <a:r>
              <a:rPr lang="en-US" sz="1800" dirty="0" err="1" smtClean="0">
                <a:latin typeface="Tempus Sans ITC" panose="04020404030D07020202" pitchFamily="82" charset="0"/>
                <a:ea typeface="Times New Roman" panose="02020603050405020304" pitchFamily="18" charset="0"/>
              </a:rPr>
              <a:t>lebih</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besar</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dari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beban</a:t>
            </a:r>
            <a:r>
              <a:rPr lang="en-US" sz="1800" dirty="0" smtClean="0">
                <a:latin typeface="Tempus Sans ITC" panose="04020404030D07020202" pitchFamily="82" charset="0"/>
                <a:ea typeface="Times New Roman" panose="02020603050405020304" pitchFamily="18" charset="0"/>
              </a:rPr>
              <a:t> motor </a:t>
            </a:r>
            <a:r>
              <a:rPr lang="en-US" sz="1800" dirty="0" err="1" smtClean="0">
                <a:latin typeface="Tempus Sans ITC" panose="04020404030D07020202" pitchFamily="82" charset="0"/>
                <a:ea typeface="Times New Roman" panose="02020603050405020304" pitchFamily="18" charset="0"/>
              </a:rPr>
              <a:t>atau</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pada</a:t>
            </a:r>
            <a:r>
              <a:rPr lang="en-US" sz="1800" dirty="0" smtClean="0">
                <a:latin typeface="Tempus Sans ITC" panose="04020404030D07020202" pitchFamily="82" charset="0"/>
                <a:ea typeface="Times New Roman" panose="02020603050405020304" pitchFamily="18" charset="0"/>
              </a:rPr>
              <a:t> 50% </a:t>
            </a:r>
            <a:r>
              <a:rPr lang="en-US" sz="1800" dirty="0" err="1" smtClean="0">
                <a:latin typeface="Tempus Sans ITC" panose="04020404030D07020202" pitchFamily="82" charset="0"/>
                <a:ea typeface="Times New Roman" panose="02020603050405020304" pitchFamily="18" charset="0"/>
              </a:rPr>
              <a:t>dari</a:t>
            </a:r>
            <a:r>
              <a:rPr lang="en-US" sz="1800" dirty="0" smtClean="0">
                <a:latin typeface="Tempus Sans ITC" panose="04020404030D07020202" pitchFamily="82" charset="0"/>
                <a:ea typeface="Times New Roman" panose="02020603050405020304" pitchFamily="18" charset="0"/>
              </a:rPr>
              <a:t> rating </a:t>
            </a:r>
            <a:r>
              <a:rPr lang="en-US" sz="1800" dirty="0" err="1" smtClean="0">
                <a:latin typeface="Tempus Sans ITC" panose="04020404030D07020202" pitchFamily="82" charset="0"/>
                <a:ea typeface="Times New Roman" panose="02020603050405020304" pitchFamily="18" charset="0"/>
              </a:rPr>
              <a:t>beban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dengan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beban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statis</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sama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dengan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beban</a:t>
            </a:r>
            <a:r>
              <a:rPr lang="en-US" sz="1800" dirty="0" smtClean="0">
                <a:latin typeface="Tempus Sans ITC" panose="04020404030D07020202" pitchFamily="82" charset="0"/>
                <a:ea typeface="Times New Roman" panose="02020603050405020304" pitchFamily="18" charset="0"/>
              </a:rPr>
              <a:t> motor. </a:t>
            </a:r>
            <a:endParaRPr lang="en-US" sz="1800" b="1"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421105" y="2286000"/>
            <a:ext cx="7964905" cy="1477328"/>
          </a:xfrm>
          <a:prstGeom prst="rect">
            <a:avLst/>
          </a:prstGeom>
        </p:spPr>
        <p:txBody>
          <a:bodyPr wrap="square">
            <a:spAutoFit/>
          </a:bodyPr>
          <a:lstStyle/>
          <a:p>
            <a:pPr algn="just">
              <a:spcAft>
                <a:spcPts val="0"/>
              </a:spcAft>
            </a:pPr>
            <a:r>
              <a:rPr lang="en-US" sz="1800" dirty="0" err="1">
                <a:latin typeface="Tempus Sans ITC" panose="04020404030D07020202" pitchFamily="82" charset="0"/>
                <a:ea typeface="Times New Roman" panose="02020603050405020304" pitchFamily="18" charset="0"/>
              </a:rPr>
              <a:t>Dengan</a:t>
            </a:r>
            <a:r>
              <a:rPr lang="en-US" sz="1800" dirty="0">
                <a:latin typeface="Tempus Sans ITC" panose="04020404030D07020202" pitchFamily="82" charset="0"/>
                <a:ea typeface="Times New Roman" panose="02020603050405020304" pitchFamily="18" charset="0"/>
              </a:rPr>
              <a:t> kata lain, </a:t>
            </a:r>
            <a:r>
              <a:rPr lang="en-US" sz="1800" dirty="0" err="1">
                <a:latin typeface="Tempus Sans ITC" panose="04020404030D07020202" pitchFamily="82" charset="0"/>
                <a:ea typeface="Times New Roman" panose="02020603050405020304" pitchFamily="18" charset="0"/>
              </a:rPr>
              <a:t>rendahnya</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impedansi</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urutan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negatif</a:t>
            </a:r>
            <a:r>
              <a:rPr lang="en-US" sz="1800" dirty="0">
                <a:latin typeface="Tempus Sans ITC" panose="04020404030D07020202" pitchFamily="82" charset="0"/>
                <a:ea typeface="Times New Roman" panose="02020603050405020304" pitchFamily="18" charset="0"/>
              </a:rPr>
              <a:t> motor </a:t>
            </a:r>
            <a:r>
              <a:rPr lang="en-US" sz="1800" dirty="0" err="1">
                <a:latin typeface="Tempus Sans ITC" panose="04020404030D07020202" pitchFamily="82" charset="0"/>
                <a:ea typeface="Times New Roman" panose="02020603050405020304" pitchFamily="18" charset="0"/>
              </a:rPr>
              <a:t>berarti</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bahwa</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bagian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terbesar</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dari</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arus</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urutan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negatif</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mengalir</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ke</a:t>
            </a:r>
            <a:r>
              <a:rPr lang="en-US" sz="1800" dirty="0">
                <a:latin typeface="Tempus Sans ITC" panose="04020404030D07020202" pitchFamily="82" charset="0"/>
                <a:ea typeface="Times New Roman" panose="02020603050405020304" pitchFamily="18" charset="0"/>
              </a:rPr>
              <a:t> motor yang </a:t>
            </a:r>
            <a:r>
              <a:rPr lang="en-US" sz="1800" dirty="0" err="1">
                <a:latin typeface="Tempus Sans ITC" panose="04020404030D07020202" pitchFamily="82" charset="0"/>
                <a:ea typeface="Times New Roman" panose="02020603050405020304" pitchFamily="18" charset="0"/>
              </a:rPr>
              <a:t>mengakibatkan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kenaikan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pemanasan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Distribusi</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ini</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ditunjukkan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dalam</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gambar</a:t>
            </a:r>
            <a:r>
              <a:rPr lang="en-US" sz="1800" dirty="0">
                <a:latin typeface="Tempus Sans ITC" panose="04020404030D07020202" pitchFamily="82" charset="0"/>
                <a:ea typeface="Times New Roman" panose="02020603050405020304" pitchFamily="18" charset="0"/>
              </a:rPr>
              <a:t> 9-8b. </a:t>
            </a:r>
            <a:r>
              <a:rPr lang="en-US" sz="1800" dirty="0" err="1">
                <a:latin typeface="Tempus Sans ITC" panose="04020404030D07020202" pitchFamily="82" charset="0"/>
                <a:ea typeface="Times New Roman" panose="02020603050405020304" pitchFamily="18" charset="0"/>
              </a:rPr>
              <a:t>Arus</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urutan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negatif</a:t>
            </a:r>
            <a:r>
              <a:rPr lang="en-US" sz="1800" dirty="0">
                <a:latin typeface="Tempus Sans ITC" panose="04020404030D07020202" pitchFamily="82" charset="0"/>
                <a:ea typeface="Times New Roman" panose="02020603050405020304" pitchFamily="18" charset="0"/>
              </a:rPr>
              <a:t> motor </a:t>
            </a:r>
            <a:r>
              <a:rPr lang="en-US" sz="1800" dirty="0" err="1">
                <a:latin typeface="Tempus Sans ITC" panose="04020404030D07020202" pitchFamily="82" charset="0"/>
                <a:ea typeface="Times New Roman" panose="02020603050405020304" pitchFamily="18" charset="0"/>
              </a:rPr>
              <a:t>dapat</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saja</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lebih</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rendah</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seperti</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dalam</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gambar</a:t>
            </a:r>
            <a:r>
              <a:rPr lang="en-US" sz="1800" dirty="0">
                <a:latin typeface="Tempus Sans ITC" panose="04020404030D07020202" pitchFamily="82" charset="0"/>
                <a:ea typeface="Times New Roman" panose="02020603050405020304" pitchFamily="18" charset="0"/>
              </a:rPr>
              <a:t> 9-8c, </a:t>
            </a:r>
            <a:r>
              <a:rPr lang="en-US" sz="1800" dirty="0" err="1">
                <a:latin typeface="Tempus Sans ITC" panose="04020404030D07020202" pitchFamily="82" charset="0"/>
                <a:ea typeface="Times New Roman" panose="02020603050405020304" pitchFamily="18" charset="0"/>
              </a:rPr>
              <a:t>hanya</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apabila</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beban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statis</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adalah</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beban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satu</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fasa</a:t>
            </a:r>
            <a:r>
              <a:rPr lang="en-US" sz="1800" dirty="0">
                <a:latin typeface="Tempus Sans ITC" panose="04020404030D07020202" pitchFamily="82" charset="0"/>
                <a:ea typeface="Times New Roman" panose="02020603050405020304" pitchFamily="18" charset="0"/>
              </a:rPr>
              <a:t>.</a:t>
            </a:r>
            <a:endParaRPr lang="en-US" sz="1800" b="1" dirty="0">
              <a:latin typeface="Times New Roman" panose="02020603050405020304" pitchFamily="18" charset="0"/>
              <a:ea typeface="Times New Roman" panose="02020603050405020304" pitchFamily="18" charset="0"/>
            </a:endParaRPr>
          </a:p>
        </p:txBody>
      </p:sp>
      <p:sp>
        <p:nvSpPr>
          <p:cNvPr id="6" name="Rectangle 5"/>
          <p:cNvSpPr/>
          <p:nvPr/>
        </p:nvSpPr>
        <p:spPr>
          <a:xfrm>
            <a:off x="408271" y="3862444"/>
            <a:ext cx="8219174" cy="2246769"/>
          </a:xfrm>
          <a:prstGeom prst="rect">
            <a:avLst/>
          </a:prstGeom>
        </p:spPr>
        <p:txBody>
          <a:bodyPr wrap="square">
            <a:spAutoFit/>
          </a:bodyPr>
          <a:lstStyle/>
          <a:p>
            <a:r>
              <a:rPr lang="en-US" dirty="0">
                <a:latin typeface="Tempus Sans ITC" panose="04020404030D07020202" pitchFamily="82" charset="0"/>
                <a:ea typeface="Times New Roman" panose="02020603050405020304" pitchFamily="18" charset="0"/>
                <a:cs typeface="Times New Roman" panose="02020603050405020304" pitchFamily="18" charset="0"/>
              </a:rPr>
              <a:t>Hal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mendasar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dalam</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fasa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terbuka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adalah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bahwa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urutan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positif</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negatif</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sama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berlawanan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sepanjang</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urutan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nol</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tidak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terlibat</a:t>
            </a:r>
            <a:r>
              <a:rPr lang="en-US" dirty="0">
                <a:latin typeface="Tempus Sans ITC" panose="04020404030D07020202" pitchFamily="82" charset="0"/>
                <a:ea typeface="Times New Roman" panose="02020603050405020304" pitchFamily="18" charset="0"/>
                <a:cs typeface="Times New Roman" panose="02020603050405020304" pitchFamily="18" charset="0"/>
              </a:rPr>
              <a:t>. Hal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ini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sangat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berguna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mengembangkan</a:t>
            </a:r>
            <a:r>
              <a:rPr lang="en-US" dirty="0">
                <a:latin typeface="Tempus Sans ITC" panose="04020404030D07020202" pitchFamily="82" charset="0"/>
                <a:ea typeface="Times New Roman" panose="02020603050405020304" pitchFamily="18" charset="0"/>
                <a:cs typeface="Times New Roman" panose="02020603050405020304" pitchFamily="18" charset="0"/>
              </a:rPr>
              <a:t>/</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membangkitkan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tidak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seimbang</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melalui</a:t>
            </a:r>
            <a:r>
              <a:rPr lang="en-US" dirty="0">
                <a:latin typeface="Tempus Sans ITC" panose="04020404030D07020202" pitchFamily="82" charset="0"/>
                <a:ea typeface="Times New Roman" panose="02020603050405020304" pitchFamily="18" charset="0"/>
                <a:cs typeface="Times New Roman" panose="02020603050405020304" pitchFamily="18" charset="0"/>
              </a:rPr>
              <a:t> bank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Transformator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hubungan</a:t>
            </a:r>
            <a:r>
              <a:rPr lang="en-US" dirty="0">
                <a:latin typeface="Tempus Sans ITC" panose="04020404030D07020202" pitchFamily="82" charset="0"/>
                <a:ea typeface="Times New Roman" panose="02020603050405020304" pitchFamily="18" charset="0"/>
                <a:cs typeface="Times New Roman" panose="02020603050405020304" pitchFamily="18" charset="0"/>
              </a:rPr>
              <a:t> delta –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wyei</a:t>
            </a:r>
            <a:r>
              <a:rPr lang="en-US" dirty="0">
                <a:latin typeface="Tempus Sans ITC" panose="04020404030D07020202" pitchFamily="82" charset="0"/>
                <a:ea typeface="Times New Roman" panose="02020603050405020304" pitchFamily="18" charset="0"/>
                <a:cs typeface="Times New Roman" panose="02020603050405020304" pitchFamily="18" charset="0"/>
              </a:rPr>
              <a:t>. Hal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tersebut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seperti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halnya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perhitungan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Gambar</a:t>
            </a:r>
            <a:r>
              <a:rPr lang="en-US" dirty="0">
                <a:latin typeface="Tempus Sans ITC" panose="04020404030D07020202" pitchFamily="82" charset="0"/>
                <a:ea typeface="Times New Roman" panose="02020603050405020304" pitchFamily="18" charset="0"/>
                <a:cs typeface="Times New Roman" panose="02020603050405020304" pitchFamily="18" charset="0"/>
              </a:rPr>
              <a:t> 9.8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adalah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kondisi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sesaat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setelah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fasa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terbuka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sebelum</a:t>
            </a:r>
            <a:r>
              <a:rPr lang="en-US" dirty="0">
                <a:latin typeface="Tempus Sans ITC" panose="04020404030D07020202" pitchFamily="82" charset="0"/>
                <a:ea typeface="Times New Roman" panose="02020603050405020304" pitchFamily="18" charset="0"/>
                <a:cs typeface="Times New Roman" panose="02020603050405020304" pitchFamily="18" charset="0"/>
              </a:rPr>
              <a:t> Motor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melambat</a:t>
            </a:r>
            <a:r>
              <a:rPr lang="en-US" dirty="0">
                <a:latin typeface="Tempus Sans ITC" panose="04020404030D07020202" pitchFamily="82" charset="0"/>
                <a:ea typeface="Times New Roman" panose="02020603050405020304" pitchFamily="18" charset="0"/>
                <a:cs typeface="Times New Roman" panose="02020603050405020304" pitchFamily="18" charset="0"/>
              </a:rPr>
              <a:t>, stall,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atau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impedansi</a:t>
            </a:r>
            <a:r>
              <a:rPr lang="en-US" dirty="0">
                <a:latin typeface="Tempus Sans ITC" panose="04020404030D07020202" pitchFamily="82" charset="0"/>
                <a:ea typeface="Times New Roman" panose="02020603050405020304" pitchFamily="18" charset="0"/>
                <a:cs typeface="Times New Roman" panose="02020603050405020304" pitchFamily="18" charset="0"/>
              </a:rPr>
              <a:t> internal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berubah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seterusnya</a:t>
            </a:r>
            <a:r>
              <a:rPr lang="en-US" dirty="0">
                <a:latin typeface="Tempus Sans ITC" panose="04020404030D07020202" pitchFamily="82" charset="0"/>
                <a:ea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1089397878"/>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291</a:t>
            </a:fld>
            <a:endParaRPr lang="en-US" altLang="id-ID"/>
          </a:p>
        </p:txBody>
      </p:sp>
      <p:sp>
        <p:nvSpPr>
          <p:cNvPr id="3" name="Rectangle 2"/>
          <p:cNvSpPr/>
          <p:nvPr/>
        </p:nvSpPr>
        <p:spPr>
          <a:xfrm>
            <a:off x="5791200" y="1114841"/>
            <a:ext cx="2706841" cy="4247317"/>
          </a:xfrm>
          <a:prstGeom prst="rect">
            <a:avLst/>
          </a:prstGeom>
        </p:spPr>
        <p:txBody>
          <a:bodyPr wrap="square">
            <a:spAutoFit/>
          </a:bodyPr>
          <a:lstStyle/>
          <a:p>
            <a:pPr algn="just">
              <a:spcAft>
                <a:spcPts val="0"/>
              </a:spcAft>
            </a:pPr>
            <a:r>
              <a:rPr lang="en-US" sz="1800" dirty="0" err="1" smtClean="0">
                <a:latin typeface="Tempus Sans ITC" panose="04020404030D07020202" pitchFamily="82" charset="0"/>
                <a:ea typeface="Times New Roman" panose="02020603050405020304" pitchFamily="18" charset="0"/>
              </a:rPr>
              <a:t>Arus</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untuk</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keadaan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fasa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terbuka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pada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sisi</a:t>
            </a:r>
            <a:r>
              <a:rPr lang="en-US" sz="1800" dirty="0" smtClean="0">
                <a:latin typeface="Tempus Sans ITC" panose="04020404030D07020202" pitchFamily="82" charset="0"/>
                <a:ea typeface="Times New Roman" panose="02020603050405020304" pitchFamily="18" charset="0"/>
              </a:rPr>
              <a:t> primer </a:t>
            </a:r>
            <a:r>
              <a:rPr lang="en-US" sz="1800" dirty="0" err="1" smtClean="0">
                <a:latin typeface="Tempus Sans ITC" panose="04020404030D07020202" pitchFamily="82" charset="0"/>
                <a:ea typeface="Times New Roman" panose="02020603050405020304" pitchFamily="18" charset="0"/>
              </a:rPr>
              <a:t>transformator</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wyei</a:t>
            </a:r>
            <a:r>
              <a:rPr lang="en-US" sz="1800" dirty="0" smtClean="0">
                <a:latin typeface="Tempus Sans ITC" panose="04020404030D07020202" pitchFamily="82" charset="0"/>
                <a:ea typeface="Times New Roman" panose="02020603050405020304" pitchFamily="18" charset="0"/>
              </a:rPr>
              <a:t> – delta yang </a:t>
            </a:r>
            <a:r>
              <a:rPr lang="en-US" sz="1800" dirty="0" err="1" smtClean="0">
                <a:latin typeface="Tempus Sans ITC" panose="04020404030D07020202" pitchFamily="82" charset="0"/>
                <a:ea typeface="Times New Roman" panose="02020603050405020304" pitchFamily="18" charset="0"/>
              </a:rPr>
              <a:t>mensuplai</a:t>
            </a:r>
            <a:r>
              <a:rPr lang="en-US" sz="1800" dirty="0" smtClean="0">
                <a:latin typeface="Tempus Sans ITC" panose="04020404030D07020202" pitchFamily="82" charset="0"/>
                <a:ea typeface="Times New Roman" panose="02020603050405020304" pitchFamily="18" charset="0"/>
              </a:rPr>
              <a:t> motor </a:t>
            </a:r>
            <a:r>
              <a:rPr lang="en-US" sz="1800" dirty="0" err="1" smtClean="0">
                <a:latin typeface="Tempus Sans ITC" panose="04020404030D07020202" pitchFamily="82" charset="0"/>
                <a:ea typeface="Times New Roman" panose="02020603050405020304" pitchFamily="18" charset="0"/>
              </a:rPr>
              <a:t>seperti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ditunjukkan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pada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gambar</a:t>
            </a:r>
            <a:r>
              <a:rPr lang="en-US" sz="1800" dirty="0" smtClean="0">
                <a:latin typeface="Tempus Sans ITC" panose="04020404030D07020202" pitchFamily="82" charset="0"/>
                <a:ea typeface="Times New Roman" panose="02020603050405020304" pitchFamily="18" charset="0"/>
              </a:rPr>
              <a:t> 9-9 </a:t>
            </a:r>
            <a:r>
              <a:rPr lang="en-US" sz="1800" dirty="0" err="1" smtClean="0">
                <a:latin typeface="Tempus Sans ITC" panose="04020404030D07020202" pitchFamily="82" charset="0"/>
                <a:ea typeface="Times New Roman" panose="02020603050405020304" pitchFamily="18" charset="0"/>
              </a:rPr>
              <a:t>dan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dalam</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gambar</a:t>
            </a:r>
            <a:r>
              <a:rPr lang="en-US" sz="1800" dirty="0" smtClean="0">
                <a:latin typeface="Tempus Sans ITC" panose="04020404030D07020202" pitchFamily="82" charset="0"/>
                <a:ea typeface="Times New Roman" panose="02020603050405020304" pitchFamily="18" charset="0"/>
              </a:rPr>
              <a:t> 9-10 </a:t>
            </a:r>
            <a:r>
              <a:rPr lang="en-US" sz="1800" dirty="0" err="1" smtClean="0">
                <a:latin typeface="Tempus Sans ITC" panose="04020404030D07020202" pitchFamily="82" charset="0"/>
                <a:ea typeface="Times New Roman" panose="02020603050405020304" pitchFamily="18" charset="0"/>
              </a:rPr>
              <a:t>keadaan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fasa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terbuka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pada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sekunder</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sisi</a:t>
            </a:r>
            <a:r>
              <a:rPr lang="en-US" sz="1800" dirty="0" smtClean="0">
                <a:latin typeface="Tempus Sans ITC" panose="04020404030D07020202" pitchFamily="82" charset="0"/>
                <a:ea typeface="Times New Roman" panose="02020603050405020304" pitchFamily="18" charset="0"/>
              </a:rPr>
              <a:t> motor. </a:t>
            </a:r>
            <a:r>
              <a:rPr lang="en-US" sz="1800" dirty="0" err="1" smtClean="0">
                <a:latin typeface="Tempus Sans ITC" panose="04020404030D07020202" pitchFamily="82" charset="0"/>
                <a:ea typeface="Times New Roman" panose="02020603050405020304" pitchFamily="18" charset="0"/>
              </a:rPr>
              <a:t>Bilamana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arus</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urutan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positif</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tergeser</a:t>
            </a:r>
            <a:r>
              <a:rPr lang="en-US" sz="1800" dirty="0" smtClean="0">
                <a:latin typeface="Tempus Sans ITC" panose="04020404030D07020202" pitchFamily="82" charset="0"/>
                <a:ea typeface="Times New Roman" panose="02020603050405020304" pitchFamily="18" charset="0"/>
              </a:rPr>
              <a:t> 30</a:t>
            </a:r>
            <a:r>
              <a:rPr lang="en-US" sz="1800" baseline="30000" dirty="0" smtClean="0">
                <a:latin typeface="Tempus Sans ITC" panose="04020404030D07020202" pitchFamily="82" charset="0"/>
                <a:ea typeface="Times New Roman" panose="02020603050405020304" pitchFamily="18" charset="0"/>
              </a:rPr>
              <a:t>0</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dalam</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arah</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melalui</a:t>
            </a:r>
            <a:r>
              <a:rPr lang="en-US" sz="1800" dirty="0" smtClean="0">
                <a:latin typeface="Tempus Sans ITC" panose="04020404030D07020202" pitchFamily="82" charset="0"/>
                <a:ea typeface="Times New Roman" panose="02020603050405020304" pitchFamily="18" charset="0"/>
              </a:rPr>
              <a:t> bank, </a:t>
            </a:r>
            <a:r>
              <a:rPr lang="en-US" sz="1800" dirty="0" err="1" smtClean="0">
                <a:latin typeface="Tempus Sans ITC" panose="04020404030D07020202" pitchFamily="82" charset="0"/>
                <a:ea typeface="Times New Roman" panose="02020603050405020304" pitchFamily="18" charset="0"/>
              </a:rPr>
              <a:t>arus</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urutan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negatif</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tergeser</a:t>
            </a:r>
            <a:r>
              <a:rPr lang="en-US" sz="1800" dirty="0" smtClean="0">
                <a:latin typeface="Tempus Sans ITC" panose="04020404030D07020202" pitchFamily="82" charset="0"/>
                <a:ea typeface="Times New Roman" panose="02020603050405020304" pitchFamily="18" charset="0"/>
              </a:rPr>
              <a:t> 30</a:t>
            </a:r>
            <a:r>
              <a:rPr lang="en-US" sz="1800" baseline="30000" dirty="0" smtClean="0">
                <a:latin typeface="Tempus Sans ITC" panose="04020404030D07020202" pitchFamily="82" charset="0"/>
                <a:ea typeface="Times New Roman" panose="02020603050405020304" pitchFamily="18" charset="0"/>
              </a:rPr>
              <a:t>0</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dalam</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arah</a:t>
            </a:r>
            <a:r>
              <a:rPr lang="en-US" sz="1800" dirty="0" smtClean="0">
                <a:latin typeface="Tempus Sans ITC" panose="04020404030D07020202" pitchFamily="82" charset="0"/>
                <a:ea typeface="Times New Roman" panose="02020603050405020304" pitchFamily="18" charset="0"/>
              </a:rPr>
              <a:t> yang </a:t>
            </a:r>
            <a:r>
              <a:rPr lang="en-US" sz="1800" dirty="0" err="1" smtClean="0">
                <a:latin typeface="Tempus Sans ITC" panose="04020404030D07020202" pitchFamily="82" charset="0"/>
                <a:ea typeface="Times New Roman" panose="02020603050405020304" pitchFamily="18" charset="0"/>
              </a:rPr>
              <a:t>berlawanan</a:t>
            </a:r>
            <a:r>
              <a:rPr lang="en-US" sz="1800" dirty="0" smtClean="0">
                <a:latin typeface="Tempus Sans ITC" panose="04020404030D07020202" pitchFamily="82" charset="0"/>
                <a:ea typeface="Times New Roman" panose="02020603050405020304" pitchFamily="18" charset="0"/>
              </a:rPr>
              <a:t>.</a:t>
            </a:r>
            <a:endParaRPr lang="en-US" sz="1800" b="1" dirty="0">
              <a:effectLst/>
              <a:latin typeface="Times New Roman" panose="02020603050405020304" pitchFamily="18" charset="0"/>
              <a:ea typeface="Times New Roman" panose="02020603050405020304" pitchFamily="18" charset="0"/>
            </a:endParaRPr>
          </a:p>
        </p:txBody>
      </p:sp>
      <p:pic>
        <p:nvPicPr>
          <p:cNvPr id="17410" name="Picture 2" descr="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9" y="457200"/>
            <a:ext cx="518547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8675210"/>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292</a:t>
            </a:fld>
            <a:endParaRPr lang="en-US" altLang="id-ID"/>
          </a:p>
        </p:txBody>
      </p:sp>
      <p:pic>
        <p:nvPicPr>
          <p:cNvPr id="18434" name="Picture 2" descr="9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115" y="457200"/>
            <a:ext cx="5120497"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0774374"/>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293</a:t>
            </a:fld>
            <a:endParaRPr lang="en-US" altLang="id-ID"/>
          </a:p>
        </p:txBody>
      </p:sp>
      <p:sp>
        <p:nvSpPr>
          <p:cNvPr id="2" name="Rectangle 1"/>
          <p:cNvSpPr/>
          <p:nvPr/>
        </p:nvSpPr>
        <p:spPr>
          <a:xfrm>
            <a:off x="152400" y="228600"/>
            <a:ext cx="8077200" cy="400110"/>
          </a:xfrm>
          <a:prstGeom prst="rect">
            <a:avLst/>
          </a:prstGeom>
        </p:spPr>
        <p:txBody>
          <a:bodyPr wrap="square">
            <a:spAutoFit/>
          </a:bodyPr>
          <a:lstStyle/>
          <a:p>
            <a:pPr marL="179705">
              <a:spcAft>
                <a:spcPts val="0"/>
              </a:spcAft>
            </a:pPr>
            <a:r>
              <a:rPr lang="fi-FI" b="1" cap="all" dirty="0">
                <a:latin typeface="Tempus Sans ITC" panose="04020404030D07020202" pitchFamily="82" charset="0"/>
                <a:ea typeface="Times New Roman" panose="02020603050405020304" pitchFamily="18" charset="0"/>
              </a:rPr>
              <a:t>9. 12  KETIDAK SEIMBANGAN DAN PROTEKSI PERUBAHAN FASA</a:t>
            </a:r>
            <a:endParaRPr lang="en-US" sz="1100" b="1" cap="all"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464419" y="762000"/>
            <a:ext cx="8153400" cy="707886"/>
          </a:xfrm>
          <a:prstGeom prst="rect">
            <a:avLst/>
          </a:prstGeom>
        </p:spPr>
        <p:txBody>
          <a:bodyPr wrap="square">
            <a:spAutoFit/>
          </a:bodyPr>
          <a:lstStyle/>
          <a:p>
            <a:pPr algn="just">
              <a:spcAft>
                <a:spcPts val="0"/>
              </a:spcAft>
            </a:pPr>
            <a:r>
              <a:rPr lang="fi-FI" dirty="0" smtClean="0">
                <a:latin typeface="Tempus Sans ITC" panose="04020404030D07020202" pitchFamily="82" charset="0"/>
                <a:ea typeface="Times New Roman" panose="02020603050405020304" pitchFamily="18" charset="0"/>
              </a:rPr>
              <a:t>Sebagaimana disarankan pada subbagian 9-11, terdapat berbagai cara yang mungkin untuk mendeteksi ketidak seimbangan sistem, yaitu:</a:t>
            </a:r>
            <a:endParaRPr lang="en-US" b="1"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762000" y="1579113"/>
            <a:ext cx="6705600" cy="1015663"/>
          </a:xfrm>
          <a:prstGeom prst="rect">
            <a:avLst/>
          </a:prstGeom>
        </p:spPr>
        <p:txBody>
          <a:bodyPr wrap="square">
            <a:spAutoFit/>
          </a:bodyPr>
          <a:lstStyle/>
          <a:p>
            <a:pPr marL="342900" lvl="0" indent="-342900" algn="just">
              <a:spcAft>
                <a:spcPts val="0"/>
              </a:spcAft>
              <a:buFont typeface="+mj-lt"/>
              <a:buAutoNum type="arabicPeriod"/>
              <a:tabLst>
                <a:tab pos="457200" algn="l"/>
              </a:tabLst>
            </a:pPr>
            <a:r>
              <a:rPr lang="en-US" dirty="0" err="1" smtClean="0">
                <a:latin typeface="Tempus Sans ITC" panose="04020404030D07020202" pitchFamily="82" charset="0"/>
                <a:ea typeface="Times New Roman" panose="02020603050405020304" pitchFamily="18" charset="0"/>
              </a:rPr>
              <a:t>Perbedaan</a:t>
            </a:r>
            <a:r>
              <a:rPr lang="en-US" dirty="0" smtClean="0">
                <a:latin typeface="Tempus Sans ITC" panose="04020404030D07020202" pitchFamily="82" charset="0"/>
                <a:ea typeface="Times New Roman" panose="02020603050405020304" pitchFamily="18" charset="0"/>
              </a:rPr>
              <a:t> magnitude </a:t>
            </a:r>
            <a:r>
              <a:rPr lang="en-US" dirty="0" err="1" smtClean="0">
                <a:latin typeface="Tempus Sans ITC" panose="04020404030D07020202" pitchFamily="82" charset="0"/>
                <a:ea typeface="Times New Roman" panose="02020603050405020304" pitchFamily="18" charset="0"/>
              </a:rPr>
              <a:t>antara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ketiga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fasa</a:t>
            </a:r>
            <a:r>
              <a:rPr lang="en-US" dirty="0" smtClean="0">
                <a:latin typeface="Tempus Sans ITC" panose="04020404030D07020202" pitchFamily="82" charset="0"/>
                <a:ea typeface="Times New Roman" panose="02020603050405020304" pitchFamily="18" charset="0"/>
              </a:rPr>
              <a:t>.</a:t>
            </a:r>
            <a:endParaRPr lang="en-US"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457200" algn="l"/>
              </a:tabLst>
            </a:pPr>
            <a:r>
              <a:rPr lang="en-US" dirty="0" err="1" smtClean="0">
                <a:latin typeface="Tempus Sans ITC" panose="04020404030D07020202" pitchFamily="82" charset="0"/>
                <a:ea typeface="Times New Roman" panose="02020603050405020304" pitchFamily="18" charset="0"/>
              </a:rPr>
              <a:t>Munculnyua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urutan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negatif</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endParaRPr lang="en-US"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457200" algn="l"/>
              </a:tabLst>
            </a:pPr>
            <a:r>
              <a:rPr lang="en-US" dirty="0" err="1" smtClean="0">
                <a:latin typeface="Tempus Sans ITC" panose="04020404030D07020202" pitchFamily="82" charset="0"/>
                <a:ea typeface="Times New Roman" panose="02020603050405020304" pitchFamily="18" charset="0"/>
              </a:rPr>
              <a:t>Keberadaan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tegangan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urutan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negatif</a:t>
            </a:r>
            <a:endParaRPr lang="en-US" b="1" dirty="0">
              <a:effectLst/>
              <a:latin typeface="Times New Roman" panose="02020603050405020304" pitchFamily="18" charset="0"/>
              <a:ea typeface="Times New Roman" panose="02020603050405020304" pitchFamily="18" charset="0"/>
            </a:endParaRPr>
          </a:p>
        </p:txBody>
      </p:sp>
      <p:sp>
        <p:nvSpPr>
          <p:cNvPr id="10" name="Rectangle 9"/>
          <p:cNvSpPr/>
          <p:nvPr/>
        </p:nvSpPr>
        <p:spPr>
          <a:xfrm>
            <a:off x="464419" y="2850340"/>
            <a:ext cx="8001000" cy="3139321"/>
          </a:xfrm>
          <a:prstGeom prst="rect">
            <a:avLst/>
          </a:prstGeom>
        </p:spPr>
        <p:txBody>
          <a:bodyPr wrap="square">
            <a:spAutoFit/>
          </a:bodyPr>
          <a:lstStyle/>
          <a:p>
            <a:pPr algn="just">
              <a:spcAft>
                <a:spcPts val="0"/>
              </a:spcAft>
            </a:pPr>
            <a:r>
              <a:rPr lang="en-US" sz="1800" dirty="0" err="1" smtClean="0">
                <a:latin typeface="Tempus Sans ITC" panose="04020404030D07020202" pitchFamily="82" charset="0"/>
                <a:ea typeface="Times New Roman" panose="02020603050405020304" pitchFamily="18" charset="0"/>
              </a:rPr>
              <a:t>Tipe</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penimbang</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arus</a:t>
            </a:r>
            <a:r>
              <a:rPr lang="en-US" sz="1800" dirty="0" smtClean="0">
                <a:latin typeface="Tempus Sans ITC" panose="04020404030D07020202" pitchFamily="82" charset="0"/>
                <a:ea typeface="Times New Roman" panose="02020603050405020304" pitchFamily="18" charset="0"/>
              </a:rPr>
              <a:t> (46) </a:t>
            </a:r>
            <a:r>
              <a:rPr lang="en-US" sz="1800" dirty="0" err="1" smtClean="0">
                <a:latin typeface="Tempus Sans ITC" panose="04020404030D07020202" pitchFamily="82" charset="0"/>
                <a:ea typeface="Times New Roman" panose="02020603050405020304" pitchFamily="18" charset="0"/>
              </a:rPr>
              <a:t>membanding</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magnitud</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arus</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ketiga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fasa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beroperasi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bilamana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salah</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satu</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arus</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fasa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berbeda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cukup</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signifikan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dibandingkan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dengan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arus</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fasa</a:t>
            </a:r>
            <a:r>
              <a:rPr lang="en-US" sz="1800" dirty="0" smtClean="0">
                <a:latin typeface="Tempus Sans ITC" panose="04020404030D07020202" pitchFamily="82" charset="0"/>
                <a:ea typeface="Times New Roman" panose="02020603050405020304" pitchFamily="18" charset="0"/>
              </a:rPr>
              <a:t> yang </a:t>
            </a:r>
            <a:r>
              <a:rPr lang="en-US" sz="1800" dirty="0" err="1" smtClean="0">
                <a:latin typeface="Tempus Sans ITC" panose="04020404030D07020202" pitchFamily="82" charset="0"/>
                <a:ea typeface="Times New Roman" panose="02020603050405020304" pitchFamily="18" charset="0"/>
              </a:rPr>
              <a:t>lainnya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Ini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merupakan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proteksi</a:t>
            </a:r>
            <a:r>
              <a:rPr lang="en-US" sz="1800" dirty="0" smtClean="0">
                <a:latin typeface="Tempus Sans ITC" panose="04020404030D07020202" pitchFamily="82" charset="0"/>
                <a:ea typeface="Times New Roman" panose="02020603050405020304" pitchFamily="18" charset="0"/>
              </a:rPr>
              <a:t> yang paling </a:t>
            </a:r>
            <a:r>
              <a:rPr lang="en-US" sz="1800" dirty="0" err="1" smtClean="0">
                <a:latin typeface="Tempus Sans ITC" panose="04020404030D07020202" pitchFamily="82" charset="0"/>
                <a:ea typeface="Times New Roman" panose="02020603050405020304" pitchFamily="18" charset="0"/>
              </a:rPr>
              <a:t>efektif</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untuk</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penyulang-penyulang</a:t>
            </a:r>
            <a:r>
              <a:rPr lang="en-US" sz="1800" dirty="0" smtClean="0">
                <a:latin typeface="Tempus Sans ITC" panose="04020404030D07020202" pitchFamily="82" charset="0"/>
                <a:ea typeface="Times New Roman" panose="02020603050405020304" pitchFamily="18" charset="0"/>
              </a:rPr>
              <a:t> yang </a:t>
            </a:r>
            <a:r>
              <a:rPr lang="en-US" sz="1800" dirty="0" err="1" smtClean="0">
                <a:latin typeface="Tempus Sans ITC" panose="04020404030D07020202" pitchFamily="82" charset="0"/>
                <a:ea typeface="Times New Roman" panose="02020603050405020304" pitchFamily="18" charset="0"/>
              </a:rPr>
              <a:t>mensuplai</a:t>
            </a:r>
            <a:r>
              <a:rPr lang="en-US" sz="1800" dirty="0" smtClean="0">
                <a:latin typeface="Tempus Sans ITC" panose="04020404030D07020202" pitchFamily="82" charset="0"/>
                <a:ea typeface="Times New Roman" panose="02020603050405020304" pitchFamily="18" charset="0"/>
              </a:rPr>
              <a:t> motor </a:t>
            </a:r>
            <a:r>
              <a:rPr lang="en-US" sz="1800" dirty="0" err="1" smtClean="0">
                <a:latin typeface="Tempus Sans ITC" panose="04020404030D07020202" pitchFamily="82" charset="0"/>
                <a:ea typeface="Times New Roman" panose="02020603050405020304" pitchFamily="18" charset="0"/>
              </a:rPr>
              <a:t>individu</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guna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mendeteksi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terbukanya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atau</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terjadinya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ketidak</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seimbangan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Bila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beban</a:t>
            </a:r>
            <a:r>
              <a:rPr lang="en-US" sz="1800" dirty="0" smtClean="0">
                <a:latin typeface="Tempus Sans ITC" panose="04020404030D07020202" pitchFamily="82" charset="0"/>
                <a:ea typeface="Times New Roman" panose="02020603050405020304" pitchFamily="18" charset="0"/>
              </a:rPr>
              <a:t> lain </a:t>
            </a:r>
            <a:r>
              <a:rPr lang="en-US" sz="1800" dirty="0" err="1" smtClean="0">
                <a:latin typeface="Tempus Sans ITC" panose="04020404030D07020202" pitchFamily="82" charset="0"/>
                <a:ea typeface="Times New Roman" panose="02020603050405020304" pitchFamily="18" charset="0"/>
              </a:rPr>
              <a:t>disuplai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oleh</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sirkit</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dimana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proteksi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ini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terpasang</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kehati-hatian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harus</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dilakukan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untuk</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menjamin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bahwa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setiap</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terjadi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fasa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terbuka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atau</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ketidak</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seimbangan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tidak</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terjadi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kamufalase</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oleh</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arus</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seimbanga</a:t>
            </a:r>
            <a:r>
              <a:rPr lang="en-US" sz="1800" dirty="0" smtClean="0">
                <a:latin typeface="Tempus Sans ITC" panose="04020404030D07020202" pitchFamily="82" charset="0"/>
                <a:ea typeface="Times New Roman" panose="02020603050405020304" pitchFamily="18" charset="0"/>
              </a:rPr>
              <a:t> yang </a:t>
            </a:r>
            <a:r>
              <a:rPr lang="en-US" sz="1800" dirty="0" err="1" smtClean="0">
                <a:latin typeface="Tempus Sans ITC" panose="04020404030D07020202" pitchFamily="82" charset="0"/>
                <a:ea typeface="Times New Roman" panose="02020603050405020304" pitchFamily="18" charset="0"/>
              </a:rPr>
              <a:t>mensuplai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beban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Satu</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rele</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harus</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diterapkan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untuk</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setiap</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beban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atau</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penyulang</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Tipikal</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sensitivitas</a:t>
            </a:r>
            <a:r>
              <a:rPr lang="en-US" sz="1800" dirty="0" smtClean="0">
                <a:latin typeface="Tempus Sans ITC" panose="04020404030D07020202" pitchFamily="82" charset="0"/>
                <a:ea typeface="Times New Roman" panose="02020603050405020304" pitchFamily="18" charset="0"/>
              </a:rPr>
              <a:t> minimum </a:t>
            </a:r>
            <a:r>
              <a:rPr lang="en-US" sz="1800" dirty="0" err="1" smtClean="0">
                <a:latin typeface="Tempus Sans ITC" panose="04020404030D07020202" pitchFamily="82" charset="0"/>
                <a:ea typeface="Times New Roman" panose="02020603050405020304" pitchFamily="18" charset="0"/>
              </a:rPr>
              <a:t>dari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rele</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adalah</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berkisar</a:t>
            </a:r>
            <a:r>
              <a:rPr lang="en-US" sz="1800" dirty="0" smtClean="0">
                <a:latin typeface="Tempus Sans ITC" panose="04020404030D07020202" pitchFamily="82" charset="0"/>
                <a:ea typeface="Times New Roman" panose="02020603050405020304" pitchFamily="18" charset="0"/>
              </a:rPr>
              <a:t> 1A </a:t>
            </a:r>
            <a:r>
              <a:rPr lang="en-US" sz="1800" dirty="0" err="1" smtClean="0">
                <a:latin typeface="Tempus Sans ITC" panose="04020404030D07020202" pitchFamily="82" charset="0"/>
                <a:ea typeface="Times New Roman" panose="02020603050405020304" pitchFamily="18" charset="0"/>
              </a:rPr>
              <a:t>pada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satu</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fasa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dengan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arus</a:t>
            </a:r>
            <a:r>
              <a:rPr lang="en-US" sz="1800" dirty="0" smtClean="0">
                <a:latin typeface="Tempus Sans ITC" panose="04020404030D07020202" pitchFamily="82" charset="0"/>
                <a:ea typeface="Times New Roman" panose="02020603050405020304" pitchFamily="18" charset="0"/>
              </a:rPr>
              <a:t> = </a:t>
            </a:r>
            <a:r>
              <a:rPr lang="en-US" sz="1800" dirty="0" err="1" smtClean="0">
                <a:latin typeface="Tempus Sans ITC" panose="04020404030D07020202" pitchFamily="82" charset="0"/>
                <a:ea typeface="Times New Roman" panose="02020603050405020304" pitchFamily="18" charset="0"/>
              </a:rPr>
              <a:t>nol</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pada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fasa</a:t>
            </a:r>
            <a:r>
              <a:rPr lang="en-US" sz="1800" dirty="0" smtClean="0">
                <a:latin typeface="Tempus Sans ITC" panose="04020404030D07020202" pitchFamily="82" charset="0"/>
                <a:ea typeface="Times New Roman" panose="02020603050405020304" pitchFamily="18" charset="0"/>
              </a:rPr>
              <a:t> lain </a:t>
            </a:r>
            <a:r>
              <a:rPr lang="en-US" sz="1800" dirty="0" err="1" smtClean="0">
                <a:latin typeface="Tempus Sans ITC" panose="04020404030D07020202" pitchFamily="82" charset="0"/>
                <a:ea typeface="Times New Roman" panose="02020603050405020304" pitchFamily="18" charset="0"/>
              </a:rPr>
              <a:t>atau</a:t>
            </a:r>
            <a:r>
              <a:rPr lang="en-US" sz="1800" dirty="0" smtClean="0">
                <a:latin typeface="Tempus Sans ITC" panose="04020404030D07020202" pitchFamily="82" charset="0"/>
                <a:ea typeface="Times New Roman" panose="02020603050405020304" pitchFamily="18" charset="0"/>
              </a:rPr>
              <a:t> 1,5 </a:t>
            </a:r>
            <a:r>
              <a:rPr lang="en-US" sz="1800" dirty="0" err="1" smtClean="0">
                <a:latin typeface="Tempus Sans ITC" panose="04020404030D07020202" pitchFamily="82" charset="0"/>
                <a:ea typeface="Times New Roman" panose="02020603050405020304" pitchFamily="18" charset="0"/>
              </a:rPr>
              <a:t>pu</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pada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satu</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fasa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dan</a:t>
            </a:r>
            <a:r>
              <a:rPr lang="en-US" sz="1800" dirty="0" smtClean="0">
                <a:latin typeface="Tempus Sans ITC" panose="04020404030D07020202" pitchFamily="82" charset="0"/>
                <a:ea typeface="Times New Roman" panose="02020603050405020304" pitchFamily="18" charset="0"/>
              </a:rPr>
              <a:t> 1.0 </a:t>
            </a:r>
            <a:r>
              <a:rPr lang="en-US" sz="1800" dirty="0" err="1" smtClean="0">
                <a:latin typeface="Tempus Sans ITC" panose="04020404030D07020202" pitchFamily="82" charset="0"/>
                <a:ea typeface="Times New Roman" panose="02020603050405020304" pitchFamily="18" charset="0"/>
              </a:rPr>
              <a:t>pu</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pada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fasa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lainnya</a:t>
            </a:r>
            <a:r>
              <a:rPr lang="en-US" sz="1800" dirty="0" smtClean="0">
                <a:latin typeface="Tempus Sans ITC" panose="04020404030D07020202" pitchFamily="82" charset="0"/>
                <a:ea typeface="Times New Roman" panose="02020603050405020304" pitchFamily="18" charset="0"/>
              </a:rPr>
              <a:t>.</a:t>
            </a:r>
            <a:endParaRPr lang="en-US" sz="1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90378458"/>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294</a:t>
            </a:fld>
            <a:endParaRPr lang="en-US" altLang="id-ID"/>
          </a:p>
        </p:txBody>
      </p:sp>
      <p:pic>
        <p:nvPicPr>
          <p:cNvPr id="19458" name="Picture 2" descr="9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482" y="197010"/>
            <a:ext cx="3505200" cy="5194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684296" y="304800"/>
            <a:ext cx="3733800" cy="2308324"/>
          </a:xfrm>
          <a:prstGeom prst="rect">
            <a:avLst/>
          </a:prstGeom>
        </p:spPr>
        <p:txBody>
          <a:bodyPr wrap="square">
            <a:spAutoFit/>
          </a:bodyPr>
          <a:lstStyle/>
          <a:p>
            <a:pPr algn="just">
              <a:spcAft>
                <a:spcPts val="0"/>
              </a:spcAft>
            </a:pPr>
            <a:r>
              <a:rPr lang="en-US" sz="1800" dirty="0" err="1" smtClean="0">
                <a:latin typeface="Tempus Sans ITC" panose="04020404030D07020202" pitchFamily="82" charset="0"/>
                <a:ea typeface="Times New Roman" panose="02020603050405020304" pitchFamily="18" charset="0"/>
              </a:rPr>
              <a:t>Penurunan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tegangan</a:t>
            </a:r>
            <a:r>
              <a:rPr lang="en-US" sz="1800" dirty="0" smtClean="0">
                <a:latin typeface="Tempus Sans ITC" panose="04020404030D07020202" pitchFamily="82" charset="0"/>
                <a:ea typeface="Times New Roman" panose="02020603050405020304" pitchFamily="18" charset="0"/>
              </a:rPr>
              <a:t> V</a:t>
            </a:r>
            <a:r>
              <a:rPr lang="en-US" sz="1800" baseline="-25000" dirty="0" smtClean="0">
                <a:latin typeface="Tempus Sans ITC" panose="04020404030D07020202" pitchFamily="82" charset="0"/>
                <a:ea typeface="Times New Roman" panose="02020603050405020304" pitchFamily="18" charset="0"/>
              </a:rPr>
              <a:t>2</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umumnya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terjadi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pada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fasa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terbuka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pada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sumber</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atau</a:t>
            </a:r>
            <a:r>
              <a:rPr lang="en-US" sz="1800" dirty="0" smtClean="0">
                <a:latin typeface="Tempus Sans ITC" panose="04020404030D07020202" pitchFamily="82" charset="0"/>
                <a:ea typeface="Times New Roman" panose="02020603050405020304" pitchFamily="18" charset="0"/>
              </a:rPr>
              <a:t> upstream </a:t>
            </a:r>
            <a:r>
              <a:rPr lang="en-US" sz="1800" dirty="0" err="1" smtClean="0">
                <a:latin typeface="Tempus Sans ITC" panose="04020404030D07020202" pitchFamily="82" charset="0"/>
                <a:ea typeface="Times New Roman" panose="02020603050405020304" pitchFamily="18" charset="0"/>
              </a:rPr>
              <a:t>sistem</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Rele</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harusnya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tidak</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diaplikasikan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untuk</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fasa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terbuka</a:t>
            </a:r>
            <a:r>
              <a:rPr lang="en-US" sz="1800" dirty="0" smtClean="0">
                <a:latin typeface="Tempus Sans ITC" panose="04020404030D07020202" pitchFamily="82" charset="0"/>
                <a:ea typeface="Times New Roman" panose="02020603050405020304" pitchFamily="18" charset="0"/>
              </a:rPr>
              <a:t> downstream </a:t>
            </a:r>
            <a:r>
              <a:rPr lang="en-US" sz="1800" dirty="0" err="1" smtClean="0">
                <a:latin typeface="Tempus Sans ITC" panose="04020404030D07020202" pitchFamily="82" charset="0"/>
                <a:ea typeface="Times New Roman" panose="02020603050405020304" pitchFamily="18" charset="0"/>
              </a:rPr>
              <a:t>atau</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antara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rele</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dan</a:t>
            </a:r>
            <a:r>
              <a:rPr lang="en-US" sz="1800" dirty="0" smtClean="0">
                <a:latin typeface="Tempus Sans ITC" panose="04020404030D07020202" pitchFamily="82" charset="0"/>
                <a:ea typeface="Times New Roman" panose="02020603050405020304" pitchFamily="18" charset="0"/>
              </a:rPr>
              <a:t> motor, </a:t>
            </a:r>
            <a:r>
              <a:rPr lang="en-US" sz="1800" dirty="0" err="1" smtClean="0">
                <a:latin typeface="Tempus Sans ITC" panose="04020404030D07020202" pitchFamily="82" charset="0"/>
                <a:ea typeface="Times New Roman" panose="02020603050405020304" pitchFamily="18" charset="0"/>
              </a:rPr>
              <a:t>seperti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ditunjukkan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harga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tegangan</a:t>
            </a:r>
            <a:r>
              <a:rPr lang="en-US" sz="1800" dirty="0" smtClean="0">
                <a:latin typeface="Tempus Sans ITC" panose="04020404030D07020202" pitchFamily="82" charset="0"/>
                <a:ea typeface="Times New Roman" panose="02020603050405020304" pitchFamily="18" charset="0"/>
              </a:rPr>
              <a:t> V</a:t>
            </a:r>
            <a:r>
              <a:rPr lang="en-US" sz="1800" baseline="-25000" dirty="0" smtClean="0">
                <a:latin typeface="Tempus Sans ITC" panose="04020404030D07020202" pitchFamily="82" charset="0"/>
                <a:ea typeface="Times New Roman" panose="02020603050405020304" pitchFamily="18" charset="0"/>
              </a:rPr>
              <a:t>2</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mungkin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cukup</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kecil</a:t>
            </a:r>
            <a:r>
              <a:rPr lang="en-US" sz="1800" dirty="0" smtClean="0">
                <a:latin typeface="Tempus Sans ITC" panose="04020404030D07020202" pitchFamily="82" charset="0"/>
                <a:ea typeface="Times New Roman" panose="02020603050405020304" pitchFamily="18" charset="0"/>
              </a:rPr>
              <a:t>. </a:t>
            </a:r>
            <a:endParaRPr lang="en-US" sz="1800" b="1"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4709561" y="2743200"/>
            <a:ext cx="4114800" cy="2585323"/>
          </a:xfrm>
          <a:prstGeom prst="rect">
            <a:avLst/>
          </a:prstGeom>
        </p:spPr>
        <p:txBody>
          <a:bodyPr wrap="square">
            <a:spAutoFit/>
          </a:bodyPr>
          <a:lstStyle/>
          <a:p>
            <a:pPr algn="just">
              <a:spcAft>
                <a:spcPts val="0"/>
              </a:spcAft>
            </a:pPr>
            <a:r>
              <a:rPr lang="en-US" sz="1800" dirty="0" err="1">
                <a:latin typeface="Tempus Sans ITC" panose="04020404030D07020202" pitchFamily="82" charset="0"/>
                <a:ea typeface="Times New Roman" panose="02020603050405020304" pitchFamily="18" charset="0"/>
              </a:rPr>
              <a:t>Apabila</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fasa</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berubah</a:t>
            </a:r>
            <a:r>
              <a:rPr lang="en-US" sz="1800" dirty="0">
                <a:latin typeface="Tempus Sans ITC" panose="04020404030D07020202" pitchFamily="82" charset="0"/>
                <a:ea typeface="Times New Roman" panose="02020603050405020304" pitchFamily="18" charset="0"/>
              </a:rPr>
              <a:t>, 1 </a:t>
            </a:r>
            <a:r>
              <a:rPr lang="en-US" sz="1800" dirty="0" err="1">
                <a:latin typeface="Tempus Sans ITC" panose="04020404030D07020202" pitchFamily="82" charset="0"/>
                <a:ea typeface="Times New Roman" panose="02020603050405020304" pitchFamily="18" charset="0"/>
              </a:rPr>
              <a:t>pu</a:t>
            </a:r>
            <a:r>
              <a:rPr lang="en-US" sz="1800" dirty="0">
                <a:latin typeface="Tempus Sans ITC" panose="04020404030D07020202" pitchFamily="82" charset="0"/>
                <a:ea typeface="Times New Roman" panose="02020603050405020304" pitchFamily="18" charset="0"/>
              </a:rPr>
              <a:t> V</a:t>
            </a:r>
            <a:r>
              <a:rPr lang="en-US" sz="1800" baseline="-25000" dirty="0">
                <a:latin typeface="Tempus Sans ITC" panose="04020404030D07020202" pitchFamily="82" charset="0"/>
                <a:ea typeface="Times New Roman" panose="02020603050405020304" pitchFamily="18" charset="0"/>
              </a:rPr>
              <a:t>1</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menjadi</a:t>
            </a:r>
            <a:r>
              <a:rPr lang="en-US" sz="1800" dirty="0">
                <a:latin typeface="Tempus Sans ITC" panose="04020404030D07020202" pitchFamily="82" charset="0"/>
                <a:ea typeface="Times New Roman" panose="02020603050405020304" pitchFamily="18" charset="0"/>
              </a:rPr>
              <a:t> 1 </a:t>
            </a:r>
            <a:r>
              <a:rPr lang="en-US" sz="1800" dirty="0" err="1">
                <a:latin typeface="Tempus Sans ITC" panose="04020404030D07020202" pitchFamily="82" charset="0"/>
                <a:ea typeface="Times New Roman" panose="02020603050405020304" pitchFamily="18" charset="0"/>
              </a:rPr>
              <a:t>pu</a:t>
            </a:r>
            <a:r>
              <a:rPr lang="en-US" sz="1800" dirty="0">
                <a:latin typeface="Tempus Sans ITC" panose="04020404030D07020202" pitchFamily="82" charset="0"/>
                <a:ea typeface="Times New Roman" panose="02020603050405020304" pitchFamily="18" charset="0"/>
              </a:rPr>
              <a:t> V</a:t>
            </a:r>
            <a:r>
              <a:rPr lang="en-US" sz="1800" baseline="-25000" dirty="0">
                <a:latin typeface="Tempus Sans ITC" panose="04020404030D07020202" pitchFamily="82" charset="0"/>
                <a:ea typeface="Times New Roman" panose="02020603050405020304" pitchFamily="18" charset="0"/>
              </a:rPr>
              <a:t>2</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sehingga</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rele</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urutan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negatif</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bereaksi</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terhadap</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adanya</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perubahan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fasa</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Rele</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fasa</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terbalik</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juga</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tersedia</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untuk</a:t>
            </a:r>
            <a:r>
              <a:rPr lang="en-US" sz="1800" dirty="0">
                <a:latin typeface="Tempus Sans ITC" panose="04020404030D07020202" pitchFamily="82" charset="0"/>
                <a:ea typeface="Times New Roman" panose="02020603050405020304" pitchFamily="18" charset="0"/>
              </a:rPr>
              <a:t> motor </a:t>
            </a:r>
            <a:r>
              <a:rPr lang="en-US" sz="1800" dirty="0" err="1">
                <a:latin typeface="Tempus Sans ITC" panose="04020404030D07020202" pitchFamily="82" charset="0"/>
                <a:ea typeface="Times New Roman" panose="02020603050405020304" pitchFamily="18" charset="0"/>
              </a:rPr>
              <a:t>kecil</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Urutan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fasa</a:t>
            </a:r>
            <a:r>
              <a:rPr lang="en-US" sz="1800" dirty="0">
                <a:latin typeface="Tempus Sans ITC" panose="04020404030D07020202" pitchFamily="82" charset="0"/>
                <a:ea typeface="Times New Roman" panose="02020603050405020304" pitchFamily="18" charset="0"/>
              </a:rPr>
              <a:t> normal </a:t>
            </a:r>
            <a:r>
              <a:rPr lang="en-US" sz="1800" dirty="0" err="1">
                <a:latin typeface="Tempus Sans ITC" panose="04020404030D07020202" pitchFamily="82" charset="0"/>
                <a:ea typeface="Times New Roman" panose="02020603050405020304" pitchFamily="18" charset="0"/>
              </a:rPr>
              <a:t>menghasilkan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penahan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atau</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torka</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pembuka</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kontak</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sementara</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perubahan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urutan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fasa</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mengakibatkan</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operasi</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atau</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torka</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penutup</a:t>
            </a:r>
            <a:r>
              <a:rPr lang="en-US" sz="1800" dirty="0">
                <a:latin typeface="Tempus Sans ITC" panose="04020404030D07020202" pitchFamily="82" charset="0"/>
                <a:ea typeface="Times New Roman" panose="02020603050405020304" pitchFamily="18" charset="0"/>
              </a:rPr>
              <a:t> </a:t>
            </a:r>
            <a:r>
              <a:rPr lang="en-US" sz="1800" dirty="0" err="1">
                <a:latin typeface="Tempus Sans ITC" panose="04020404030D07020202" pitchFamily="82" charset="0"/>
                <a:ea typeface="Times New Roman" panose="02020603050405020304" pitchFamily="18" charset="0"/>
              </a:rPr>
              <a:t>kontak</a:t>
            </a:r>
            <a:r>
              <a:rPr lang="en-US" sz="1800" dirty="0">
                <a:latin typeface="Tempus Sans ITC" panose="04020404030D07020202" pitchFamily="82" charset="0"/>
                <a:ea typeface="Times New Roman" panose="02020603050405020304" pitchFamily="18" charset="0"/>
              </a:rPr>
              <a:t>.</a:t>
            </a:r>
            <a:endParaRPr lang="en-US" sz="1800" b="1" dirty="0">
              <a:latin typeface="Times New Roman" panose="02020603050405020304" pitchFamily="18" charset="0"/>
              <a:ea typeface="Times New Roman" panose="02020603050405020304" pitchFamily="18" charset="0"/>
            </a:endParaRPr>
          </a:p>
        </p:txBody>
      </p:sp>
      <p:sp>
        <p:nvSpPr>
          <p:cNvPr id="8" name="Rectangle 7"/>
          <p:cNvSpPr/>
          <p:nvPr/>
        </p:nvSpPr>
        <p:spPr>
          <a:xfrm>
            <a:off x="1523999" y="5494694"/>
            <a:ext cx="7162801" cy="923330"/>
          </a:xfrm>
          <a:prstGeom prst="rect">
            <a:avLst/>
          </a:prstGeom>
        </p:spPr>
        <p:txBody>
          <a:bodyPr wrap="square">
            <a:spAutoFit/>
          </a:bodyPr>
          <a:lstStyle/>
          <a:p>
            <a:pPr algn="just">
              <a:spcAft>
                <a:spcPts val="0"/>
              </a:spcAft>
            </a:pPr>
            <a:r>
              <a:rPr lang="en-US" sz="1800" dirty="0" smtClean="0">
                <a:latin typeface="Tempus Sans ITC" panose="04020404030D07020202" pitchFamily="82" charset="0"/>
                <a:ea typeface="Times New Roman" panose="02020603050405020304" pitchFamily="18" charset="0"/>
              </a:rPr>
              <a:t>Salah </a:t>
            </a:r>
            <a:r>
              <a:rPr lang="en-US" sz="1800" dirty="0" err="1" smtClean="0">
                <a:latin typeface="Tempus Sans ITC" panose="04020404030D07020202" pitchFamily="82" charset="0"/>
                <a:ea typeface="Times New Roman" panose="02020603050405020304" pitchFamily="18" charset="0"/>
              </a:rPr>
              <a:t>satu</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rele</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harus</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dihubungkan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melalui</a:t>
            </a:r>
            <a:r>
              <a:rPr lang="en-US" sz="1800" dirty="0" smtClean="0">
                <a:latin typeface="Tempus Sans ITC" panose="04020404030D07020202" pitchFamily="82" charset="0"/>
                <a:ea typeface="Times New Roman" panose="02020603050405020304" pitchFamily="18" charset="0"/>
              </a:rPr>
              <a:t> VT (</a:t>
            </a:r>
            <a:r>
              <a:rPr lang="en-US" sz="1800" dirty="0" err="1" smtClean="0">
                <a:latin typeface="Tempus Sans ITC" panose="04020404030D07020202" pitchFamily="82" charset="0"/>
                <a:ea typeface="Times New Roman" panose="02020603050405020304" pitchFamily="18" charset="0"/>
              </a:rPr>
              <a:t>hubungan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wyei</a:t>
            </a:r>
            <a:r>
              <a:rPr lang="en-US" sz="1800" dirty="0" smtClean="0">
                <a:latin typeface="Tempus Sans ITC" panose="04020404030D07020202" pitchFamily="82" charset="0"/>
                <a:ea typeface="Times New Roman" panose="02020603050405020304" pitchFamily="18" charset="0"/>
              </a:rPr>
              <a:t> – </a:t>
            </a:r>
            <a:r>
              <a:rPr lang="en-US" sz="1800" dirty="0" err="1" smtClean="0">
                <a:latin typeface="Tempus Sans ITC" panose="04020404030D07020202" pitchFamily="82" charset="0"/>
                <a:ea typeface="Times New Roman" panose="02020603050405020304" pitchFamily="18" charset="0"/>
              </a:rPr>
              <a:t>wyei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atau</a:t>
            </a:r>
            <a:r>
              <a:rPr lang="en-US" sz="1800" dirty="0" smtClean="0">
                <a:latin typeface="Tempus Sans ITC" panose="04020404030D07020202" pitchFamily="82" charset="0"/>
                <a:ea typeface="Times New Roman" panose="02020603050405020304" pitchFamily="18" charset="0"/>
              </a:rPr>
              <a:t> delta </a:t>
            </a:r>
            <a:r>
              <a:rPr lang="en-US" sz="1800" dirty="0" err="1" smtClean="0">
                <a:latin typeface="Tempus Sans ITC" panose="04020404030D07020202" pitchFamily="82" charset="0"/>
                <a:ea typeface="Times New Roman" panose="02020603050405020304" pitchFamily="18" charset="0"/>
              </a:rPr>
              <a:t>terbuka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menuju</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masing-masing</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sekunder</a:t>
            </a:r>
            <a:r>
              <a:rPr lang="en-US" sz="1800" dirty="0" smtClean="0">
                <a:latin typeface="Tempus Sans ITC" panose="04020404030D07020202" pitchFamily="82" charset="0"/>
                <a:ea typeface="Times New Roman" panose="02020603050405020304" pitchFamily="18" charset="0"/>
              </a:rPr>
              <a:t> bus </a:t>
            </a:r>
            <a:r>
              <a:rPr lang="en-US" sz="1800" dirty="0" err="1" smtClean="0">
                <a:latin typeface="Tempus Sans ITC" panose="04020404030D07020202" pitchFamily="82" charset="0"/>
                <a:ea typeface="Times New Roman" panose="02020603050405020304" pitchFamily="18" charset="0"/>
              </a:rPr>
              <a:t>suplai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seperti</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ditunjukkan</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pada</a:t>
            </a:r>
            <a:r>
              <a:rPr lang="en-US" sz="1800" dirty="0" smtClean="0">
                <a:latin typeface="Tempus Sans ITC" panose="04020404030D07020202" pitchFamily="82" charset="0"/>
                <a:ea typeface="Times New Roman" panose="02020603050405020304" pitchFamily="18" charset="0"/>
              </a:rPr>
              <a:t> </a:t>
            </a:r>
            <a:r>
              <a:rPr lang="en-US" sz="1800" dirty="0" err="1" smtClean="0">
                <a:latin typeface="Tempus Sans ITC" panose="04020404030D07020202" pitchFamily="82" charset="0"/>
                <a:ea typeface="Times New Roman" panose="02020603050405020304" pitchFamily="18" charset="0"/>
              </a:rPr>
              <a:t>gambar</a:t>
            </a:r>
            <a:r>
              <a:rPr lang="en-US" sz="1800" dirty="0" smtClean="0">
                <a:latin typeface="Tempus Sans ITC" panose="04020404030D07020202" pitchFamily="82" charset="0"/>
                <a:ea typeface="Times New Roman" panose="02020603050405020304" pitchFamily="18" charset="0"/>
              </a:rPr>
              <a:t> 9-11. </a:t>
            </a:r>
            <a:endParaRPr lang="en-US" sz="1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10142149"/>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295</a:t>
            </a:fld>
            <a:endParaRPr lang="en-US" altLang="id-ID"/>
          </a:p>
        </p:txBody>
      </p:sp>
      <p:sp>
        <p:nvSpPr>
          <p:cNvPr id="3" name="Rectangle 2"/>
          <p:cNvSpPr/>
          <p:nvPr/>
        </p:nvSpPr>
        <p:spPr>
          <a:xfrm>
            <a:off x="293536" y="228600"/>
            <a:ext cx="4594528" cy="400110"/>
          </a:xfrm>
          <a:prstGeom prst="rect">
            <a:avLst/>
          </a:prstGeom>
        </p:spPr>
        <p:txBody>
          <a:bodyPr wrap="none">
            <a:spAutoFit/>
          </a:bodyPr>
          <a:lstStyle/>
          <a:p>
            <a:pPr algn="just">
              <a:spcAft>
                <a:spcPts val="0"/>
              </a:spcAft>
            </a:pPr>
            <a:r>
              <a:rPr lang="en-US" b="1" cap="all" dirty="0">
                <a:latin typeface="Tempus Sans ITC" panose="04020404030D07020202" pitchFamily="82" charset="0"/>
                <a:ea typeface="Times New Roman" panose="02020603050405020304" pitchFamily="18" charset="0"/>
              </a:rPr>
              <a:t>9. 13  PROTEKSI TEGANGAN KURANG</a:t>
            </a:r>
            <a:endParaRPr lang="en-US" b="1" cap="all"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457200" y="766733"/>
            <a:ext cx="8382000" cy="2246769"/>
          </a:xfrm>
          <a:prstGeom prst="rect">
            <a:avLst/>
          </a:prstGeom>
        </p:spPr>
        <p:txBody>
          <a:bodyPr wrap="square">
            <a:spAutoFit/>
          </a:bodyPr>
          <a:lstStyle/>
          <a:p>
            <a:pPr algn="just">
              <a:spcAft>
                <a:spcPts val="0"/>
              </a:spcAft>
            </a:pPr>
            <a:r>
              <a:rPr lang="en-US" dirty="0" err="1" smtClean="0">
                <a:latin typeface="Tempus Sans ITC" panose="04020404030D07020202" pitchFamily="82" charset="0"/>
                <a:ea typeface="Times New Roman" panose="02020603050405020304" pitchFamily="18" charset="0"/>
              </a:rPr>
              <a:t>Tegangan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kurang</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motor </a:t>
            </a:r>
            <a:r>
              <a:rPr lang="en-US" dirty="0" err="1" smtClean="0">
                <a:latin typeface="Tempus Sans ITC" panose="04020404030D07020202" pitchFamily="82" charset="0"/>
                <a:ea typeface="Times New Roman" panose="02020603050405020304" pitchFamily="18" charset="0"/>
              </a:rPr>
              <a:t>dapat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berakibat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meningkatkan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kegagaln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pengasutan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mencapai</a:t>
            </a:r>
            <a:r>
              <a:rPr lang="en-US" dirty="0" smtClean="0">
                <a:latin typeface="Tempus Sans ITC" panose="04020404030D07020202" pitchFamily="82" charset="0"/>
                <a:ea typeface="Times New Roman" panose="02020603050405020304" pitchFamily="18" charset="0"/>
              </a:rPr>
              <a:t> rating </a:t>
            </a:r>
            <a:r>
              <a:rPr lang="en-US" dirty="0" err="1" smtClean="0">
                <a:latin typeface="Tempus Sans ITC" panose="04020404030D07020202" pitchFamily="82" charset="0"/>
                <a:ea typeface="Times New Roman" panose="02020603050405020304" pitchFamily="18" charset="0"/>
              </a:rPr>
              <a:t>kecepatan</a:t>
            </a:r>
            <a:r>
              <a:rPr lang="en-US" dirty="0" smtClean="0">
                <a:latin typeface="Tempus Sans ITC" panose="04020404030D07020202" pitchFamily="82" charset="0"/>
                <a:ea typeface="Times New Roman" panose="02020603050405020304" pitchFamily="18" charset="0"/>
              </a:rPr>
              <a:t> motor </a:t>
            </a:r>
            <a:r>
              <a:rPr lang="en-US" dirty="0" err="1" smtClean="0">
                <a:latin typeface="Tempus Sans ITC" panose="04020404030D07020202" pitchFamily="82" charset="0"/>
                <a:ea typeface="Times New Roman" panose="02020603050405020304" pitchFamily="18" charset="0"/>
              </a:rPr>
              <a:t>atau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kehilangan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kecepatan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mungkin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berhenti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berulang</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proteksi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tegangan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kurang</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termasuk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bagian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dari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peralatan</a:t>
            </a:r>
            <a:r>
              <a:rPr lang="en-US" dirty="0" smtClean="0">
                <a:latin typeface="Tempus Sans ITC" panose="04020404030D07020202" pitchFamily="82" charset="0"/>
                <a:ea typeface="Times New Roman" panose="02020603050405020304" pitchFamily="18" charset="0"/>
              </a:rPr>
              <a:t> starter motor, </a:t>
            </a:r>
            <a:r>
              <a:rPr lang="en-US" dirty="0" err="1" smtClean="0">
                <a:latin typeface="Tempus Sans ITC" panose="04020404030D07020202" pitchFamily="82" charset="0"/>
                <a:ea typeface="Times New Roman" panose="02020603050405020304" pitchFamily="18" charset="0"/>
              </a:rPr>
              <a:t>tetapi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sebuah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tegangan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kurang</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waktu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terbalik</a:t>
            </a:r>
            <a:r>
              <a:rPr lang="en-US" dirty="0" smtClean="0">
                <a:latin typeface="Tempus Sans ITC" panose="04020404030D07020202" pitchFamily="82" charset="0"/>
                <a:ea typeface="Times New Roman" panose="02020603050405020304" pitchFamily="18" charset="0"/>
              </a:rPr>
              <a:t> (27) </a:t>
            </a:r>
            <a:r>
              <a:rPr lang="en-US" dirty="0" err="1" smtClean="0">
                <a:latin typeface="Tempus Sans ITC" panose="04020404030D07020202" pitchFamily="82" charset="0"/>
                <a:ea typeface="Times New Roman" panose="02020603050405020304" pitchFamily="18" charset="0"/>
              </a:rPr>
              <a:t>direkomendasikan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digunakan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guna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memutus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kondisi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agar </a:t>
            </a:r>
            <a:r>
              <a:rPr lang="en-US" dirty="0" err="1" smtClean="0">
                <a:latin typeface="Tempus Sans ITC" panose="04020404030D07020202" pitchFamily="82" charset="0"/>
                <a:ea typeface="Times New Roman" panose="02020603050405020304" pitchFamily="18" charset="0"/>
              </a:rPr>
              <a:t>tidak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berlangsung</a:t>
            </a:r>
            <a:r>
              <a:rPr lang="en-US" dirty="0" smtClean="0">
                <a:latin typeface="Tempus Sans ITC" panose="04020404030D07020202" pitchFamily="82" charset="0"/>
                <a:ea typeface="Times New Roman" panose="02020603050405020304" pitchFamily="18" charset="0"/>
              </a:rPr>
              <a:t> lama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sebagai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cadangan</a:t>
            </a:r>
            <a:r>
              <a:rPr lang="en-US" dirty="0" smtClean="0">
                <a:latin typeface="Tempus Sans ITC" panose="04020404030D07020202" pitchFamily="82" charset="0"/>
                <a:ea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293536" y="3247339"/>
            <a:ext cx="5257800" cy="400110"/>
          </a:xfrm>
          <a:prstGeom prst="rect">
            <a:avLst/>
          </a:prstGeom>
        </p:spPr>
        <p:txBody>
          <a:bodyPr wrap="square">
            <a:spAutoFit/>
          </a:bodyPr>
          <a:lstStyle/>
          <a:p>
            <a:pPr algn="just">
              <a:spcAft>
                <a:spcPts val="0"/>
              </a:spcAft>
            </a:pPr>
            <a:r>
              <a:rPr lang="en-US" b="1" cap="all" dirty="0">
                <a:latin typeface="Tempus Sans ITC" panose="04020404030D07020202" pitchFamily="82" charset="0"/>
                <a:ea typeface="Times New Roman" panose="02020603050405020304" pitchFamily="18" charset="0"/>
              </a:rPr>
              <a:t>9. 14  PENUTUP BALIK DAN BUS PENGALIH</a:t>
            </a:r>
            <a:endParaRPr lang="en-US" b="1" cap="all" dirty="0">
              <a:effectLst/>
              <a:latin typeface="Times New Roman" panose="02020603050405020304" pitchFamily="18" charset="0"/>
              <a:ea typeface="Times New Roman" panose="02020603050405020304" pitchFamily="18" charset="0"/>
            </a:endParaRPr>
          </a:p>
        </p:txBody>
      </p:sp>
      <p:sp>
        <p:nvSpPr>
          <p:cNvPr id="10" name="Rectangle 9"/>
          <p:cNvSpPr/>
          <p:nvPr/>
        </p:nvSpPr>
        <p:spPr>
          <a:xfrm>
            <a:off x="533400" y="3647449"/>
            <a:ext cx="8305800" cy="2246769"/>
          </a:xfrm>
          <a:prstGeom prst="rect">
            <a:avLst/>
          </a:prstGeom>
        </p:spPr>
        <p:txBody>
          <a:bodyPr wrap="square">
            <a:spAutoFit/>
          </a:bodyPr>
          <a:lstStyle/>
          <a:p>
            <a:pPr algn="just">
              <a:spcAft>
                <a:spcPts val="0"/>
              </a:spcAft>
            </a:pPr>
            <a:r>
              <a:rPr lang="en-US" dirty="0" err="1" smtClean="0">
                <a:latin typeface="Tempus Sans ITC" panose="04020404030D07020202" pitchFamily="82" charset="0"/>
                <a:ea typeface="Times New Roman" panose="02020603050405020304" pitchFamily="18" charset="0"/>
              </a:rPr>
              <a:t>Apabila</a:t>
            </a:r>
            <a:r>
              <a:rPr lang="en-US" dirty="0" smtClean="0">
                <a:latin typeface="Tempus Sans ITC" panose="04020404030D07020202" pitchFamily="82" charset="0"/>
                <a:ea typeface="Times New Roman" panose="02020603050405020304" pitchFamily="18" charset="0"/>
              </a:rPr>
              <a:t> motor, </a:t>
            </a:r>
            <a:r>
              <a:rPr lang="en-US" dirty="0" err="1" smtClean="0">
                <a:latin typeface="Tempus Sans ITC" panose="04020404030D07020202" pitchFamily="82" charset="0"/>
                <a:ea typeface="Times New Roman" panose="02020603050405020304" pitchFamily="18" charset="0"/>
              </a:rPr>
              <a:t>baik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induksi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maupun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sinkron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reenergise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sebelum</a:t>
            </a:r>
            <a:r>
              <a:rPr lang="en-US" dirty="0" smtClean="0">
                <a:latin typeface="Tempus Sans ITC" panose="04020404030D07020202" pitchFamily="82" charset="0"/>
                <a:ea typeface="Times New Roman" panose="02020603050405020304" pitchFamily="18" charset="0"/>
              </a:rPr>
              <a:t> motor </a:t>
            </a:r>
            <a:r>
              <a:rPr lang="en-US" dirty="0" err="1" smtClean="0">
                <a:latin typeface="Tempus Sans ITC" panose="04020404030D07020202" pitchFamily="82" charset="0"/>
                <a:ea typeface="Times New Roman" panose="02020603050405020304" pitchFamily="18" charset="0"/>
              </a:rPr>
              <a:t>benar-benar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berhenti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berputar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maka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dapat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terjadi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torka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transien</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tinggi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dengan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kemungkinan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rusak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atau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merusak</a:t>
            </a:r>
            <a:r>
              <a:rPr lang="en-US" dirty="0" smtClean="0">
                <a:latin typeface="Tempus Sans ITC" panose="04020404030D07020202" pitchFamily="82" charset="0"/>
                <a:ea typeface="Times New Roman" panose="02020603050405020304" pitchFamily="18" charset="0"/>
              </a:rPr>
              <a:t>. Hal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terjadi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bilamana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dilakukan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pengalihan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sumber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masukan</a:t>
            </a:r>
            <a:r>
              <a:rPr lang="en-US" dirty="0" smtClean="0">
                <a:latin typeface="Tempus Sans ITC" panose="04020404030D07020202" pitchFamily="82" charset="0"/>
                <a:ea typeface="Times New Roman" panose="02020603050405020304" pitchFamily="18" charset="0"/>
              </a:rPr>
              <a:t> motor </a:t>
            </a:r>
            <a:r>
              <a:rPr lang="en-US" dirty="0" err="1" smtClean="0">
                <a:latin typeface="Tempus Sans ITC" panose="04020404030D07020202" pitchFamily="82" charset="0"/>
                <a:ea typeface="Times New Roman" panose="02020603050405020304" pitchFamily="18" charset="0"/>
              </a:rPr>
              <a:t>dari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sebuah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penyulang</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mengalami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kehilangan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tegangan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a:t>
            </a:r>
            <a:r>
              <a:rPr lang="en-US" dirty="0" smtClean="0">
                <a:latin typeface="Tempus Sans ITC" panose="04020404030D07020202" pitchFamily="82" charset="0"/>
                <a:ea typeface="Times New Roman" panose="02020603050405020304" pitchFamily="18" charset="0"/>
              </a:rPr>
              <a:t> bus bantu yang </a:t>
            </a:r>
            <a:r>
              <a:rPr lang="en-US" dirty="0" err="1" smtClean="0">
                <a:latin typeface="Tempus Sans ITC" panose="04020404030D07020202" pitchFamily="82" charset="0"/>
                <a:ea typeface="Times New Roman" panose="02020603050405020304" pitchFamily="18" charset="0"/>
              </a:rPr>
              <a:t>memiliki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tegangan</a:t>
            </a:r>
            <a:r>
              <a:rPr lang="en-US" dirty="0" smtClean="0">
                <a:latin typeface="Tempus Sans ITC" panose="04020404030D07020202" pitchFamily="82" charset="0"/>
                <a:ea typeface="Times New Roman" panose="02020603050405020304" pitchFamily="18" charset="0"/>
              </a:rPr>
              <a:t> normal. </a:t>
            </a:r>
            <a:r>
              <a:rPr lang="en-US" dirty="0" err="1" smtClean="0">
                <a:latin typeface="Tempus Sans ITC" panose="04020404030D07020202" pitchFamily="82" charset="0"/>
                <a:ea typeface="Times New Roman" panose="02020603050405020304" pitchFamily="18" charset="0"/>
              </a:rPr>
              <a:t>Pengalihan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dibutuhkan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menjaga</a:t>
            </a:r>
            <a:r>
              <a:rPr lang="en-US" dirty="0" smtClean="0">
                <a:latin typeface="Tempus Sans ITC" panose="04020404030D07020202" pitchFamily="82" charset="0"/>
                <a:ea typeface="Times New Roman" panose="02020603050405020304" pitchFamily="18" charset="0"/>
              </a:rPr>
              <a:t> agar </a:t>
            </a:r>
            <a:r>
              <a:rPr lang="en-US" dirty="0" err="1" smtClean="0">
                <a:latin typeface="Tempus Sans ITC" panose="04020404030D07020202" pitchFamily="82" charset="0"/>
                <a:ea typeface="Times New Roman" panose="02020603050405020304" pitchFamily="18" charset="0"/>
              </a:rPr>
              <a:t>pelayanan</a:t>
            </a:r>
            <a:r>
              <a:rPr lang="en-US" dirty="0" smtClean="0">
                <a:latin typeface="Tempus Sans ITC" panose="04020404030D07020202" pitchFamily="82" charset="0"/>
                <a:ea typeface="Times New Roman" panose="02020603050405020304" pitchFamily="18" charset="0"/>
              </a:rPr>
              <a:t> vital </a:t>
            </a:r>
            <a:r>
              <a:rPr lang="en-US" dirty="0" err="1" smtClean="0">
                <a:latin typeface="Tempus Sans ITC" panose="04020404030D07020202" pitchFamily="82" charset="0"/>
                <a:ea typeface="Times New Roman" panose="02020603050405020304" pitchFamily="18" charset="0"/>
              </a:rPr>
              <a:t>ke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suplai</a:t>
            </a:r>
            <a:r>
              <a:rPr lang="en-US" dirty="0" smtClean="0">
                <a:latin typeface="Tempus Sans ITC" panose="04020404030D07020202" pitchFamily="82" charset="0"/>
                <a:ea typeface="Times New Roman" panose="02020603050405020304" pitchFamily="18" charset="0"/>
              </a:rPr>
              <a:t> bantu </a:t>
            </a:r>
            <a:r>
              <a:rPr lang="en-US" dirty="0" err="1" smtClean="0">
                <a:latin typeface="Tempus Sans ITC" panose="04020404030D07020202" pitchFamily="82" charset="0"/>
                <a:ea typeface="Times New Roman" panose="02020603050405020304" pitchFamily="18" charset="0"/>
              </a:rPr>
              <a:t>pusat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pembangkit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besar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atau</a:t>
            </a:r>
            <a:r>
              <a:rPr lang="en-US" dirty="0" smtClean="0">
                <a:latin typeface="Tempus Sans ITC" panose="04020404030D07020202" pitchFamily="82" charset="0"/>
                <a:ea typeface="Times New Roman" panose="02020603050405020304" pitchFamily="18" charset="0"/>
              </a:rPr>
              <a:t> proses </a:t>
            </a:r>
            <a:r>
              <a:rPr lang="en-US" dirty="0" err="1" smtClean="0">
                <a:latin typeface="Tempus Sans ITC" panose="04020404030D07020202" pitchFamily="82" charset="0"/>
                <a:ea typeface="Times New Roman" panose="02020603050405020304" pitchFamily="18" charset="0"/>
              </a:rPr>
              <a:t>industri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kritis</a:t>
            </a:r>
            <a:r>
              <a:rPr lang="en-US" dirty="0" smtClean="0">
                <a:latin typeface="Tempus Sans ITC" panose="04020404030D07020202" pitchFamily="82" charset="0"/>
                <a:ea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83724762"/>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296</a:t>
            </a:fld>
            <a:endParaRPr lang="en-US" altLang="id-ID"/>
          </a:p>
        </p:txBody>
      </p:sp>
      <p:sp>
        <p:nvSpPr>
          <p:cNvPr id="8" name="Rectangle 7"/>
          <p:cNvSpPr/>
          <p:nvPr/>
        </p:nvSpPr>
        <p:spPr>
          <a:xfrm>
            <a:off x="456398" y="152400"/>
            <a:ext cx="8153400" cy="5940088"/>
          </a:xfrm>
          <a:prstGeom prst="rect">
            <a:avLst/>
          </a:prstGeom>
        </p:spPr>
        <p:txBody>
          <a:bodyPr wrap="square">
            <a:spAutoFit/>
          </a:bodyPr>
          <a:lstStyle/>
          <a:p>
            <a:pPr algn="just">
              <a:spcAft>
                <a:spcPts val="0"/>
              </a:spcAft>
            </a:pPr>
            <a:r>
              <a:rPr lang="en-US" dirty="0" err="1" smtClean="0">
                <a:latin typeface="Tempus Sans ITC" panose="04020404030D07020202" pitchFamily="82" charset="0"/>
                <a:ea typeface="Times New Roman" panose="02020603050405020304" pitchFamily="18" charset="0"/>
              </a:rPr>
              <a:t>Contoh</a:t>
            </a:r>
            <a:r>
              <a:rPr lang="en-US" dirty="0" smtClean="0">
                <a:latin typeface="Tempus Sans ITC" panose="04020404030D07020202" pitchFamily="82" charset="0"/>
                <a:ea typeface="Times New Roman" panose="02020603050405020304" pitchFamily="18" charset="0"/>
              </a:rPr>
              <a:t> lain </a:t>
            </a:r>
            <a:r>
              <a:rPr lang="en-US" dirty="0" err="1" smtClean="0">
                <a:latin typeface="Tempus Sans ITC" panose="04020404030D07020202" pitchFamily="82" charset="0"/>
                <a:ea typeface="Times New Roman" panose="02020603050405020304" pitchFamily="18" charset="0"/>
              </a:rPr>
              <a:t>adalah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pabrik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industri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disuplai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oleh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penghubung</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utilitas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tunggal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Masalahnya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utilitas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memerlukan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pembukaan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penghubung</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Pengalaman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menunjukkan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bahwa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kebanyakan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gangguan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utilitas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adalah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transien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alami</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disebabkan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oleh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induksi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petir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angin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atau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kontak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dengan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dahan</a:t>
            </a:r>
            <a:r>
              <a:rPr lang="en-US" dirty="0" smtClean="0">
                <a:latin typeface="Tempus Sans ITC" panose="04020404030D07020202" pitchFamily="82" charset="0"/>
                <a:ea typeface="Times New Roman" panose="02020603050405020304" pitchFamily="18" charset="0"/>
              </a:rPr>
              <a:t>/</a:t>
            </a:r>
            <a:r>
              <a:rPr lang="en-US" dirty="0" err="1" smtClean="0">
                <a:latin typeface="Tempus Sans ITC" panose="04020404030D07020202" pitchFamily="82" charset="0"/>
                <a:ea typeface="Times New Roman" panose="02020603050405020304" pitchFamily="18" charset="0"/>
              </a:rPr>
              <a:t>pohon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Utilitas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khawatir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mengembalikan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pelayanan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konsumen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umumnya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digunakan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penutup</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balik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kecepatan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tinggi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sekitar</a:t>
            </a:r>
            <a:r>
              <a:rPr lang="en-US" dirty="0" smtClean="0">
                <a:latin typeface="Tempus Sans ITC" panose="04020404030D07020202" pitchFamily="82" charset="0"/>
                <a:ea typeface="Times New Roman" panose="02020603050405020304" pitchFamily="18" charset="0"/>
              </a:rPr>
              <a:t> 0,20 – 0,60 </a:t>
            </a:r>
            <a:r>
              <a:rPr lang="en-US" dirty="0" err="1" smtClean="0">
                <a:latin typeface="Tempus Sans ITC" panose="04020404030D07020202" pitchFamily="82" charset="0"/>
                <a:ea typeface="Times New Roman" panose="02020603050405020304" pitchFamily="18" charset="0"/>
              </a:rPr>
              <a:t>detik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renergise</a:t>
            </a:r>
            <a:r>
              <a:rPr lang="en-US" dirty="0" smtClean="0">
                <a:latin typeface="Tempus Sans ITC" panose="04020404030D07020202" pitchFamily="82" charset="0"/>
                <a:ea typeface="Times New Roman" panose="02020603050405020304" pitchFamily="18" charset="0"/>
              </a:rPr>
              <a:t> motor, </a:t>
            </a:r>
            <a:r>
              <a:rPr lang="en-US" dirty="0" err="1" smtClean="0">
                <a:latin typeface="Tempus Sans ITC" panose="04020404030D07020202" pitchFamily="82" charset="0"/>
                <a:ea typeface="Times New Roman" panose="02020603050405020304" pitchFamily="18" charset="0"/>
              </a:rPr>
              <a:t>dengan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kemungkinan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mengalami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kerusakan</a:t>
            </a:r>
            <a:r>
              <a:rPr lang="en-US" dirty="0" smtClean="0">
                <a:latin typeface="Tempus Sans ITC" panose="04020404030D07020202" pitchFamily="82" charset="0"/>
                <a:ea typeface="Times New Roman" panose="02020603050405020304" pitchFamily="18" charset="0"/>
              </a:rPr>
              <a:t>.</a:t>
            </a:r>
            <a:endParaRPr lang="en-US" b="1" dirty="0" smtClean="0">
              <a:latin typeface="Times New Roman" panose="02020603050405020304" pitchFamily="18" charset="0"/>
              <a:ea typeface="Times New Roman" panose="02020603050405020304" pitchFamily="18" charset="0"/>
            </a:endParaRPr>
          </a:p>
          <a:p>
            <a:pPr algn="just">
              <a:spcAft>
                <a:spcPts val="0"/>
              </a:spcAft>
            </a:pPr>
            <a:r>
              <a:rPr lang="en-US" dirty="0" smtClean="0">
                <a:latin typeface="Tempus Sans ITC" panose="04020404030D07020202" pitchFamily="82" charset="0"/>
                <a:ea typeface="Times New Roman" panose="02020603050405020304" pitchFamily="18" charset="0"/>
              </a:rPr>
              <a:t>	</a:t>
            </a:r>
            <a:endParaRPr lang="en-US" b="1" dirty="0" smtClean="0">
              <a:latin typeface="Times New Roman" panose="02020603050405020304" pitchFamily="18" charset="0"/>
              <a:ea typeface="Times New Roman" panose="02020603050405020304" pitchFamily="18" charset="0"/>
            </a:endParaRPr>
          </a:p>
          <a:p>
            <a:pPr algn="just">
              <a:spcAft>
                <a:spcPts val="0"/>
              </a:spcAft>
            </a:pPr>
            <a:r>
              <a:rPr lang="en-US" dirty="0" err="1" smtClean="0">
                <a:latin typeface="Tempus Sans ITC" panose="04020404030D07020202" pitchFamily="82" charset="0"/>
                <a:ea typeface="Times New Roman" panose="02020603050405020304" pitchFamily="18" charset="0"/>
              </a:rPr>
              <a:t>Batasan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aman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menghubungkan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kembali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sebuah</a:t>
            </a:r>
            <a:r>
              <a:rPr lang="en-US" dirty="0" smtClean="0">
                <a:latin typeface="Tempus Sans ITC" panose="04020404030D07020202" pitchFamily="82" charset="0"/>
                <a:ea typeface="Times New Roman" panose="02020603050405020304" pitchFamily="18" charset="0"/>
              </a:rPr>
              <a:t> motor </a:t>
            </a:r>
            <a:r>
              <a:rPr lang="en-US" dirty="0" err="1" smtClean="0">
                <a:latin typeface="Tempus Sans ITC" panose="04020404030D07020202" pitchFamily="82" charset="0"/>
                <a:ea typeface="Times New Roman" panose="02020603050405020304" pitchFamily="18" charset="0"/>
              </a:rPr>
              <a:t>adalah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sangat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komplek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diluar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bahasan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buku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Bila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pengalihan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cepat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dilakukan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atensi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khusu</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harus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diberikan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selama</a:t>
            </a:r>
            <a:r>
              <a:rPr lang="en-US" dirty="0" smtClean="0">
                <a:latin typeface="Tempus Sans ITC" panose="04020404030D07020202" pitchFamily="82" charset="0"/>
                <a:ea typeface="Times New Roman" panose="02020603050405020304" pitchFamily="18" charset="0"/>
              </a:rPr>
              <a:t> proses </a:t>
            </a:r>
            <a:r>
              <a:rPr lang="en-US" dirty="0" err="1" smtClean="0">
                <a:latin typeface="Tempus Sans ITC" panose="04020404030D07020202" pitchFamily="82" charset="0"/>
                <a:ea typeface="Times New Roman" panose="02020603050405020304" pitchFamily="18" charset="0"/>
              </a:rPr>
              <a:t>desain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Dengan</a:t>
            </a:r>
            <a:r>
              <a:rPr lang="en-US" dirty="0" smtClean="0">
                <a:latin typeface="Tempus Sans ITC" panose="04020404030D07020202" pitchFamily="82" charset="0"/>
                <a:ea typeface="Times New Roman" panose="02020603050405020304" pitchFamily="18" charset="0"/>
              </a:rPr>
              <a:t> kata lain, police </a:t>
            </a:r>
            <a:r>
              <a:rPr lang="en-US" dirty="0" err="1" smtClean="0">
                <a:latin typeface="Tempus Sans ITC" panose="04020404030D07020202" pitchFamily="82" charset="0"/>
                <a:ea typeface="Times New Roman" panose="02020603050405020304" pitchFamily="18" charset="0"/>
              </a:rPr>
              <a:t>terbaik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salah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satunya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adalah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menunda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setiap</a:t>
            </a:r>
            <a:r>
              <a:rPr lang="en-US" dirty="0" smtClean="0">
                <a:latin typeface="Tempus Sans ITC" panose="04020404030D07020202" pitchFamily="82" charset="0"/>
                <a:ea typeface="Times New Roman" panose="02020603050405020304" pitchFamily="18" charset="0"/>
              </a:rPr>
              <a:t> proses </a:t>
            </a:r>
            <a:r>
              <a:rPr lang="en-US" dirty="0" err="1" smtClean="0">
                <a:latin typeface="Tempus Sans ITC" panose="04020404030D07020202" pitchFamily="82" charset="0"/>
                <a:ea typeface="Times New Roman" panose="02020603050405020304" pitchFamily="18" charset="0"/>
              </a:rPr>
              <a:t>energise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ulang</a:t>
            </a:r>
            <a:r>
              <a:rPr lang="en-US" dirty="0" smtClean="0">
                <a:latin typeface="Tempus Sans ITC" panose="04020404030D07020202" pitchFamily="82" charset="0"/>
                <a:ea typeface="Times New Roman" panose="02020603050405020304" pitchFamily="18" charset="0"/>
              </a:rPr>
              <a:t> motor </a:t>
            </a:r>
            <a:r>
              <a:rPr lang="en-US" dirty="0" err="1" smtClean="0">
                <a:latin typeface="Tempus Sans ITC" panose="04020404030D07020202" pitchFamily="82" charset="0"/>
                <a:ea typeface="Times New Roman" panose="02020603050405020304" pitchFamily="18" charset="0"/>
              </a:rPr>
              <a:t>induksi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atau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meyakinkan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bahwa</a:t>
            </a:r>
            <a:r>
              <a:rPr lang="en-US" dirty="0" smtClean="0">
                <a:latin typeface="Tempus Sans ITC" panose="04020404030D07020202" pitchFamily="82" charset="0"/>
                <a:ea typeface="Times New Roman" panose="02020603050405020304" pitchFamily="18" charset="0"/>
              </a:rPr>
              <a:t> motor </a:t>
            </a:r>
            <a:r>
              <a:rPr lang="en-US" dirty="0" err="1" smtClean="0">
                <a:latin typeface="Tempus Sans ITC" panose="04020404030D07020202" pitchFamily="82" charset="0"/>
                <a:ea typeface="Times New Roman" panose="02020603050405020304" pitchFamily="18" charset="0"/>
              </a:rPr>
              <a:t>secepatnya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diputus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dari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sistem</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motor </a:t>
            </a:r>
            <a:r>
              <a:rPr lang="en-US" dirty="0" err="1" smtClean="0">
                <a:latin typeface="Tempus Sans ITC" panose="04020404030D07020202" pitchFamily="82" charset="0"/>
                <a:ea typeface="Times New Roman" panose="02020603050405020304" pitchFamily="18" charset="0"/>
              </a:rPr>
              <a:t>induksi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reenergise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tidak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boleh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dilakukan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sebelum</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tegangan</a:t>
            </a:r>
            <a:r>
              <a:rPr lang="en-US" dirty="0" smtClean="0">
                <a:latin typeface="Tempus Sans ITC" panose="04020404030D07020202" pitchFamily="82" charset="0"/>
                <a:ea typeface="Times New Roman" panose="02020603050405020304" pitchFamily="18" charset="0"/>
              </a:rPr>
              <a:t> motor </a:t>
            </a:r>
            <a:r>
              <a:rPr lang="en-US" dirty="0" err="1" smtClean="0">
                <a:latin typeface="Tempus Sans ITC" panose="04020404030D07020202" pitchFamily="82" charset="0"/>
                <a:ea typeface="Times New Roman" panose="02020603050405020304" pitchFamily="18" charset="0"/>
              </a:rPr>
              <a:t>turun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sampai</a:t>
            </a:r>
            <a:r>
              <a:rPr lang="en-US" dirty="0" smtClean="0">
                <a:latin typeface="Tempus Sans ITC" panose="04020404030D07020202" pitchFamily="82" charset="0"/>
                <a:ea typeface="Times New Roman" panose="02020603050405020304" pitchFamily="18" charset="0"/>
              </a:rPr>
              <a:t> 33% </a:t>
            </a:r>
            <a:r>
              <a:rPr lang="en-US" dirty="0" err="1" smtClean="0">
                <a:latin typeface="Tempus Sans ITC" panose="04020404030D07020202" pitchFamily="82" charset="0"/>
                <a:ea typeface="Times New Roman" panose="02020603050405020304" pitchFamily="18" charset="0"/>
              </a:rPr>
              <a:t>atau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lebih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kecil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dari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tegangan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normalnya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motor </a:t>
            </a:r>
            <a:r>
              <a:rPr lang="en-US" dirty="0" err="1" smtClean="0">
                <a:latin typeface="Tempus Sans ITC" panose="04020404030D07020202" pitchFamily="82" charset="0"/>
                <a:ea typeface="Times New Roman" panose="02020603050405020304" pitchFamily="18" charset="0"/>
              </a:rPr>
              <a:t>sinkron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penutupan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balik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atau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reenergise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tidak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diperbolehkan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sampai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resinkronisasi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dapat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efektif</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Artinya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membuka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suplai</a:t>
            </a:r>
            <a:r>
              <a:rPr lang="en-US" dirty="0" smtClean="0">
                <a:latin typeface="Tempus Sans ITC" panose="04020404030D07020202" pitchFamily="82" charset="0"/>
                <a:ea typeface="Times New Roman" panose="02020603050405020304" pitchFamily="18" charset="0"/>
              </a:rPr>
              <a:t> motor </a:t>
            </a:r>
            <a:r>
              <a:rPr lang="en-US" dirty="0" err="1" smtClean="0">
                <a:latin typeface="Tempus Sans ITC" panose="04020404030D07020202" pitchFamily="82" charset="0"/>
                <a:ea typeface="Times New Roman" panose="02020603050405020304" pitchFamily="18" charset="0"/>
              </a:rPr>
              <a:t>tepat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saat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kehilangan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suplai</a:t>
            </a:r>
            <a:r>
              <a:rPr lang="en-US" dirty="0" smtClean="0">
                <a:latin typeface="Tempus Sans ITC" panose="04020404030D07020202" pitchFamily="82" charset="0"/>
                <a:ea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23423722"/>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297</a:t>
            </a:fld>
            <a:endParaRPr lang="en-US" altLang="id-ID"/>
          </a:p>
        </p:txBody>
      </p:sp>
      <p:sp>
        <p:nvSpPr>
          <p:cNvPr id="7" name="Rectangle 6"/>
          <p:cNvSpPr/>
          <p:nvPr/>
        </p:nvSpPr>
        <p:spPr>
          <a:xfrm>
            <a:off x="457200" y="381000"/>
            <a:ext cx="8001000" cy="2862322"/>
          </a:xfrm>
          <a:prstGeom prst="rect">
            <a:avLst/>
          </a:prstGeom>
        </p:spPr>
        <p:txBody>
          <a:bodyPr wrap="square">
            <a:spAutoFit/>
          </a:bodyPr>
          <a:lstStyle/>
          <a:p>
            <a:pPr algn="just">
              <a:spcAft>
                <a:spcPts val="0"/>
              </a:spcAft>
            </a:pPr>
            <a:r>
              <a:rPr lang="en-US" dirty="0" err="1" smtClean="0">
                <a:latin typeface="Tempus Sans ITC" panose="04020404030D07020202" pitchFamily="82" charset="0"/>
                <a:ea typeface="Times New Roman" panose="02020603050405020304" pitchFamily="18" charset="0"/>
              </a:rPr>
              <a:t>Efektif</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artinya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membuka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pemutus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suplai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dalam</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kondisi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digunakan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sebuah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frekuensi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kurang</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Tipikal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frekuensi</a:t>
            </a:r>
            <a:r>
              <a:rPr lang="en-US" dirty="0" smtClean="0">
                <a:latin typeface="Tempus Sans ITC" panose="04020404030D07020202" pitchFamily="82" charset="0"/>
                <a:ea typeface="Times New Roman" panose="02020603050405020304" pitchFamily="18" charset="0"/>
              </a:rPr>
              <a:t> (81) </a:t>
            </a:r>
            <a:r>
              <a:rPr lang="en-US" dirty="0" err="1" smtClean="0">
                <a:latin typeface="Tempus Sans ITC" panose="04020404030D07020202" pitchFamily="82" charset="0"/>
                <a:ea typeface="Times New Roman" panose="02020603050405020304" pitchFamily="18" charset="0"/>
              </a:rPr>
              <a:t>diatur</a:t>
            </a:r>
            <a:r>
              <a:rPr lang="en-US" dirty="0" smtClean="0">
                <a:latin typeface="Tempus Sans ITC" panose="04020404030D07020202" pitchFamily="82" charset="0"/>
                <a:ea typeface="Times New Roman" panose="02020603050405020304" pitchFamily="18" charset="0"/>
              </a:rPr>
              <a:t> 98 </a:t>
            </a:r>
            <a:r>
              <a:rPr lang="en-US" dirty="0" err="1" smtClean="0">
                <a:latin typeface="Tempus Sans ITC" panose="04020404030D07020202" pitchFamily="82" charset="0"/>
                <a:ea typeface="Times New Roman" panose="02020603050405020304" pitchFamily="18" charset="0"/>
              </a:rPr>
              <a:t>atau</a:t>
            </a:r>
            <a:r>
              <a:rPr lang="en-US" dirty="0" smtClean="0">
                <a:latin typeface="Tempus Sans ITC" panose="04020404030D07020202" pitchFamily="82" charset="0"/>
                <a:ea typeface="Times New Roman" panose="02020603050405020304" pitchFamily="18" charset="0"/>
              </a:rPr>
              <a:t> 97% </a:t>
            </a:r>
            <a:r>
              <a:rPr lang="en-US" dirty="0" err="1" smtClean="0">
                <a:latin typeface="Tempus Sans ITC" panose="04020404030D07020202" pitchFamily="82" charset="0"/>
                <a:ea typeface="Times New Roman" panose="02020603050405020304" pitchFamily="18" charset="0"/>
              </a:rPr>
              <a:t>dari</a:t>
            </a:r>
            <a:r>
              <a:rPr lang="en-US" dirty="0" smtClean="0">
                <a:latin typeface="Tempus Sans ITC" panose="04020404030D07020202" pitchFamily="82" charset="0"/>
                <a:ea typeface="Times New Roman" panose="02020603050405020304" pitchFamily="18" charset="0"/>
              </a:rPr>
              <a:t> rating </a:t>
            </a:r>
            <a:r>
              <a:rPr lang="en-US" dirty="0" err="1" smtClean="0">
                <a:latin typeface="Tempus Sans ITC" panose="04020404030D07020202" pitchFamily="82" charset="0"/>
                <a:ea typeface="Times New Roman" panose="02020603050405020304" pitchFamily="18" charset="0"/>
              </a:rPr>
              <a:t>frekuensi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dengan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waktu</a:t>
            </a:r>
            <a:r>
              <a:rPr lang="en-US" dirty="0" smtClean="0">
                <a:latin typeface="Tempus Sans ITC" panose="04020404030D07020202" pitchFamily="82" charset="0"/>
                <a:ea typeface="Times New Roman" panose="02020603050405020304" pitchFamily="18" charset="0"/>
              </a:rPr>
              <a:t> override </a:t>
            </a:r>
            <a:r>
              <a:rPr lang="en-US" dirty="0" err="1" smtClean="0">
                <a:latin typeface="Tempus Sans ITC" panose="04020404030D07020202" pitchFamily="82" charset="0"/>
                <a:ea typeface="Times New Roman" panose="02020603050405020304" pitchFamily="18" charset="0"/>
              </a:rPr>
              <a:t>pengaruh</a:t>
            </a:r>
            <a:r>
              <a:rPr lang="en-US" dirty="0" smtClean="0">
                <a:latin typeface="Tempus Sans ITC" panose="04020404030D07020202" pitchFamily="82" charset="0"/>
                <a:ea typeface="Times New Roman" panose="02020603050405020304" pitchFamily="18" charset="0"/>
              </a:rPr>
              <a:t> dip </a:t>
            </a:r>
            <a:r>
              <a:rPr lang="en-US" dirty="0" err="1" smtClean="0">
                <a:latin typeface="Tempus Sans ITC" panose="04020404030D07020202" pitchFamily="82" charset="0"/>
                <a:ea typeface="Times New Roman" panose="02020603050405020304" pitchFamily="18" charset="0"/>
              </a:rPr>
              <a:t>tegangan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tetapi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sebelum</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reenergise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dilakasanakan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Jika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pabrik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memiliki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pembangkit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lokal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atau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penghubung</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antara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pembangkit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penyulang</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suplai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maka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kehati-hatian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harus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dilakukan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meyakinkan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bahwa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frekuensi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menurun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waktu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kehilangan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utilitas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Pembangkit</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cukup</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melayani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beban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khususnya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prioda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beban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rendah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menghasilkan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perubahan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frekuensi</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dapat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diabaikan</a:t>
            </a:r>
            <a:r>
              <a:rPr lang="en-US" dirty="0" smtClean="0">
                <a:latin typeface="Tempus Sans ITC" panose="04020404030D07020202" pitchFamily="82" charset="0"/>
                <a:ea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82682153"/>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298</a:t>
            </a:fld>
            <a:endParaRPr lang="en-US" altLang="id-ID"/>
          </a:p>
        </p:txBody>
      </p:sp>
      <p:sp>
        <p:nvSpPr>
          <p:cNvPr id="7" name="Rectangle 6"/>
          <p:cNvSpPr/>
          <p:nvPr/>
        </p:nvSpPr>
        <p:spPr>
          <a:xfrm>
            <a:off x="228600" y="228600"/>
            <a:ext cx="7620000" cy="400110"/>
          </a:xfrm>
          <a:prstGeom prst="rect">
            <a:avLst/>
          </a:prstGeom>
        </p:spPr>
        <p:txBody>
          <a:bodyPr wrap="square">
            <a:spAutoFit/>
          </a:bodyPr>
          <a:lstStyle/>
          <a:p>
            <a:pPr>
              <a:spcAft>
                <a:spcPts val="0"/>
              </a:spcAft>
            </a:pPr>
            <a:r>
              <a:rPr lang="en-US" b="1" cap="all" dirty="0">
                <a:latin typeface="Tempus Sans ITC" panose="04020404030D07020202" pitchFamily="82" charset="0"/>
                <a:ea typeface="Times New Roman" panose="02020603050405020304" pitchFamily="18" charset="0"/>
              </a:rPr>
              <a:t>9. 15  PENGASUTAN BERULANG DAN PROTEKSI JOGGING</a:t>
            </a:r>
            <a:endParaRPr lang="en-US" b="1" cap="all"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457200" y="762000"/>
            <a:ext cx="8458200" cy="1015663"/>
          </a:xfrm>
          <a:prstGeom prst="rect">
            <a:avLst/>
          </a:prstGeom>
        </p:spPr>
        <p:txBody>
          <a:bodyPr wrap="square">
            <a:spAutoFit/>
          </a:bodyPr>
          <a:lstStyle/>
          <a:p>
            <a:r>
              <a:rPr lang="en-US">
                <a:latin typeface="Tempus Sans ITC" panose="04020404030D07020202" pitchFamily="82" charset="0"/>
                <a:ea typeface="Times New Roman" panose="02020603050405020304" pitchFamily="18" charset="0"/>
                <a:cs typeface="Times New Roman" panose="02020603050405020304" pitchFamily="18" charset="0"/>
              </a:rPr>
              <a:t>Pengasutan</a:t>
            </a:r>
            <a:r>
              <a:rPr lang="en-US" dirty="0">
                <a:latin typeface="Tempus Sans ITC" panose="04020404030D07020202" pitchFamily="82" charset="0"/>
                <a:ea typeface="Times New Roman" panose="02020603050405020304" pitchFamily="18" charset="0"/>
                <a:cs typeface="Times New Roman" panose="02020603050405020304" pitchFamily="18" charset="0"/>
              </a:rPr>
              <a:t> Motor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berulang</a:t>
            </a:r>
            <a:r>
              <a:rPr lang="en-US" dirty="0">
                <a:latin typeface="Tempus Sans ITC" panose="04020404030D07020202" pitchFamily="82" charset="0"/>
                <a:ea typeface="Times New Roman" panose="02020603050405020304" pitchFamily="18" charset="0"/>
                <a:cs typeface="Times New Roman" panose="02020603050405020304" pitchFamily="18" charset="0"/>
              </a:rPr>
              <a:t> kali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waktu</a:t>
            </a:r>
            <a:r>
              <a:rPr lang="en-US" dirty="0">
                <a:latin typeface="Tempus Sans ITC" panose="04020404030D07020202" pitchFamily="82" charset="0"/>
                <a:ea typeface="Times New Roman" panose="02020603050405020304" pitchFamily="18" charset="0"/>
                <a:cs typeface="Times New Roman" panose="02020603050405020304" pitchFamily="18" charset="0"/>
              </a:rPr>
              <a:t> yang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tidak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cukup</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diantaranya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atau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operasi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variasi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beban</a:t>
            </a:r>
            <a:r>
              <a:rPr lang="en-US" dirty="0">
                <a:latin typeface="Tempus Sans ITC" panose="04020404030D07020202" pitchFamily="82" charset="0"/>
                <a:ea typeface="Times New Roman" panose="02020603050405020304" pitchFamily="18" charset="0"/>
                <a:cs typeface="Times New Roman" panose="02020603050405020304" pitchFamily="18" charset="0"/>
              </a:rPr>
              <a:t> yang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sangat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ekstrim</a:t>
            </a:r>
            <a:r>
              <a:rPr lang="en-US" dirty="0">
                <a:latin typeface="Tempus Sans ITC" panose="04020404030D07020202" pitchFamily="82" charset="0"/>
                <a:ea typeface="Times New Roman" panose="02020603050405020304" pitchFamily="18" charset="0"/>
                <a:cs typeface="Times New Roman" panose="02020603050405020304" pitchFamily="18" charset="0"/>
              </a:rPr>
              <a:t> (Jogging)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dapat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mengakibatkan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kenaikan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temperatur</a:t>
            </a:r>
            <a:r>
              <a:rPr lang="en-US" dirty="0">
                <a:latin typeface="Tempus Sans ITC" panose="04020404030D07020202" pitchFamily="82" charset="0"/>
                <a:ea typeface="Times New Roman" panose="02020603050405020304" pitchFamily="18" charset="0"/>
                <a:cs typeface="Times New Roman" panose="02020603050405020304" pitchFamily="18" charset="0"/>
              </a:rPr>
              <a:t> Motor. </a:t>
            </a:r>
            <a:endParaRPr lang="en-US" dirty="0"/>
          </a:p>
        </p:txBody>
      </p:sp>
      <p:sp>
        <p:nvSpPr>
          <p:cNvPr id="9" name="Rectangle 8"/>
          <p:cNvSpPr/>
          <p:nvPr/>
        </p:nvSpPr>
        <p:spPr>
          <a:xfrm>
            <a:off x="457200" y="1900526"/>
            <a:ext cx="8229600" cy="1015663"/>
          </a:xfrm>
          <a:prstGeom prst="rect">
            <a:avLst/>
          </a:prstGeom>
        </p:spPr>
        <p:txBody>
          <a:bodyPr wrap="square">
            <a:spAutoFit/>
          </a:bodyPr>
          <a:lstStyle/>
          <a:p>
            <a:pPr algn="just">
              <a:spcAft>
                <a:spcPts val="0"/>
              </a:spcAft>
            </a:pPr>
            <a:r>
              <a:rPr lang="en-US" dirty="0" smtClean="0">
                <a:latin typeface="Tempus Sans ITC" panose="04020404030D07020202" pitchFamily="82" charset="0"/>
                <a:ea typeface="Times New Roman" panose="02020603050405020304" pitchFamily="18" charset="0"/>
              </a:rPr>
              <a:t>Thermistor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motor-motor </a:t>
            </a:r>
            <a:r>
              <a:rPr lang="en-US" dirty="0" err="1" smtClean="0">
                <a:latin typeface="Tempus Sans ITC" panose="04020404030D07020202" pitchFamily="82" charset="0"/>
                <a:ea typeface="Times New Roman" panose="02020603050405020304" pitchFamily="18" charset="0"/>
              </a:rPr>
              <a:t>kecil</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unit </a:t>
            </a:r>
            <a:r>
              <a:rPr lang="en-US" dirty="0" err="1" smtClean="0">
                <a:latin typeface="Tempus Sans ITC" panose="04020404030D07020202" pitchFamily="82" charset="0"/>
                <a:ea typeface="Times New Roman" panose="02020603050405020304" pitchFamily="18" charset="0"/>
              </a:rPr>
              <a:t>beban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lebih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thermis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terintegrasi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bereaksi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terhadap</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panas</a:t>
            </a:r>
            <a:r>
              <a:rPr lang="en-US" dirty="0" smtClean="0">
                <a:latin typeface="Tempus Sans ITC" panose="04020404030D07020202" pitchFamily="82" charset="0"/>
                <a:ea typeface="Times New Roman" panose="02020603050405020304" pitchFamily="18" charset="0"/>
              </a:rPr>
              <a:t> total </a:t>
            </a: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motor </a:t>
            </a:r>
            <a:r>
              <a:rPr lang="en-US" dirty="0" err="1" smtClean="0">
                <a:latin typeface="Tempus Sans ITC" panose="04020404030D07020202" pitchFamily="82" charset="0"/>
                <a:ea typeface="Times New Roman" panose="02020603050405020304" pitchFamily="18" charset="0"/>
              </a:rPr>
              <a:t>besar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memberikan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sebuah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proteksi</a:t>
            </a:r>
            <a:endParaRPr lang="en-US" b="1" dirty="0">
              <a:effectLst/>
              <a:latin typeface="Times New Roman" panose="02020603050405020304" pitchFamily="18" charset="0"/>
              <a:ea typeface="Times New Roman" panose="02020603050405020304" pitchFamily="18" charset="0"/>
            </a:endParaRPr>
          </a:p>
        </p:txBody>
      </p:sp>
      <p:sp>
        <p:nvSpPr>
          <p:cNvPr id="10" name="Rectangle 9"/>
          <p:cNvSpPr/>
          <p:nvPr/>
        </p:nvSpPr>
        <p:spPr>
          <a:xfrm>
            <a:off x="533400" y="3081304"/>
            <a:ext cx="8077200" cy="1631216"/>
          </a:xfrm>
          <a:prstGeom prst="rect">
            <a:avLst/>
          </a:prstGeom>
        </p:spPr>
        <p:txBody>
          <a:bodyPr wrap="square">
            <a:spAutoFit/>
          </a:bodyPr>
          <a:lstStyle/>
          <a:p>
            <a:pPr algn="just">
              <a:spcAft>
                <a:spcPts val="0"/>
              </a:spcAft>
            </a:pPr>
            <a:r>
              <a:rPr lang="en-US" dirty="0" err="1" smtClean="0">
                <a:latin typeface="Tempus Sans ITC" panose="04020404030D07020202" pitchFamily="82" charset="0"/>
                <a:ea typeface="Times New Roman" panose="02020603050405020304" pitchFamily="18" charset="0"/>
              </a:rPr>
              <a:t>Rele</a:t>
            </a:r>
            <a:r>
              <a:rPr lang="en-US" dirty="0" smtClean="0">
                <a:latin typeface="Tempus Sans ITC" panose="04020404030D07020202" pitchFamily="82" charset="0"/>
                <a:ea typeface="Times New Roman" panose="02020603050405020304" pitchFamily="18" charset="0"/>
              </a:rPr>
              <a:t> </a:t>
            </a:r>
            <a:r>
              <a:rPr lang="en-US" dirty="0">
                <a:latin typeface="Tempus Sans ITC" panose="04020404030D07020202" pitchFamily="82" charset="0"/>
                <a:ea typeface="Times New Roman" panose="02020603050405020304" pitchFamily="18" charset="0"/>
              </a:rPr>
              <a:t>(49) yang </a:t>
            </a:r>
            <a:r>
              <a:rPr lang="en-US" dirty="0" err="1">
                <a:latin typeface="Tempus Sans ITC" panose="04020404030D07020202" pitchFamily="82" charset="0"/>
                <a:ea typeface="Times New Roman" panose="02020603050405020304" pitchFamily="18" charset="0"/>
              </a:rPr>
              <a:t>dapat</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beroperasi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pada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arus</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lebih</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temperatur</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dapat</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digunakan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untuk</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proteksi</a:t>
            </a:r>
            <a:r>
              <a:rPr lang="en-US" dirty="0">
                <a:latin typeface="Tempus Sans ITC" panose="04020404030D07020202" pitchFamily="82" charset="0"/>
                <a:ea typeface="Times New Roman" panose="02020603050405020304" pitchFamily="18" charset="0"/>
              </a:rPr>
              <a:t> motor. </a:t>
            </a:r>
            <a:r>
              <a:rPr lang="en-US" dirty="0" err="1">
                <a:latin typeface="Tempus Sans ITC" panose="04020404030D07020202" pitchFamily="82" charset="0"/>
                <a:ea typeface="Times New Roman" panose="02020603050405020304" pitchFamily="18" charset="0"/>
              </a:rPr>
              <a:t>Rele</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beroperasi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dengan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arus</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tinggi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temperatur</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tinggi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Temperatur</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tinggi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tanpa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beban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lebih</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atau</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beban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lebih</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tinggi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tanpa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temperatur</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tinggi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mungkin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tidak</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menyebabkan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operasi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Penggunaan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ini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membutuhkan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anlisis</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mendalam</a:t>
            </a:r>
            <a:r>
              <a:rPr lang="en-US" dirty="0">
                <a:latin typeface="Tempus Sans ITC" panose="04020404030D07020202" pitchFamily="82" charset="0"/>
                <a:ea typeface="Times New Roman" panose="02020603050405020304" pitchFamily="18" charset="0"/>
              </a:rPr>
              <a:t>.</a:t>
            </a:r>
            <a:endParaRPr lang="en-US"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54065550"/>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299</a:t>
            </a:fld>
            <a:endParaRPr lang="en-US" altLang="id-ID"/>
          </a:p>
        </p:txBody>
      </p:sp>
      <p:sp>
        <p:nvSpPr>
          <p:cNvPr id="2" name="Rectangle 1"/>
          <p:cNvSpPr/>
          <p:nvPr/>
        </p:nvSpPr>
        <p:spPr>
          <a:xfrm>
            <a:off x="152400" y="152400"/>
            <a:ext cx="4102405" cy="400110"/>
          </a:xfrm>
          <a:prstGeom prst="rect">
            <a:avLst/>
          </a:prstGeom>
        </p:spPr>
        <p:txBody>
          <a:bodyPr wrap="none">
            <a:spAutoFit/>
          </a:bodyPr>
          <a:lstStyle/>
          <a:p>
            <a:pPr algn="just">
              <a:spcAft>
                <a:spcPts val="0"/>
              </a:spcAft>
            </a:pPr>
            <a:r>
              <a:rPr lang="en-US" b="1" cap="all" dirty="0">
                <a:latin typeface="Tempus Sans ITC" panose="04020404030D07020202" pitchFamily="82" charset="0"/>
                <a:ea typeface="Times New Roman" panose="02020603050405020304" pitchFamily="18" charset="0"/>
              </a:rPr>
              <a:t>9. 16. PROTEKSI MOTOR SINKRON</a:t>
            </a:r>
            <a:endParaRPr lang="en-US" b="1" cap="all" dirty="0">
              <a:effectLst/>
              <a:latin typeface="Times New Roman" panose="02020603050405020304" pitchFamily="18" charset="0"/>
              <a:ea typeface="Times New Roman" panose="02020603050405020304" pitchFamily="18" charset="0"/>
            </a:endParaRPr>
          </a:p>
        </p:txBody>
      </p:sp>
      <p:sp>
        <p:nvSpPr>
          <p:cNvPr id="3" name="Rectangle 1"/>
          <p:cNvSpPr>
            <a:spLocks noChangeArrowheads="1"/>
          </p:cNvSpPr>
          <p:nvPr/>
        </p:nvSpPr>
        <p:spPr bwMode="auto">
          <a:xfrm>
            <a:off x="304800" y="552510"/>
            <a:ext cx="83439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Proteksi</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yang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telah</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didiskusikan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diatas</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adalah</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proteksi</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digunakan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untuk</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motor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induksi</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namun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proteksi</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ini</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dapat</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pula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digunakan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untuk</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proteksi</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motor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sinkron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dengan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tambahan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peralatan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proteksi</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untuk</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operasi</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tidak</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sinkron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kehilangan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medan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Pada</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motor-motor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sinkron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juga</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termasuk</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kendali</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proteksi</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untuk</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pengasutan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aplikasi</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medan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sinkronisasi</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Oleh</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karena</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itu</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proteksi</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bagi</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kondisi</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diatas</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harus</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pula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menjadi</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pertimbangan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sp>
        <p:nvSpPr>
          <p:cNvPr id="6" name="Rectangle 2"/>
          <p:cNvSpPr>
            <a:spLocks noChangeArrowheads="1"/>
          </p:cNvSpPr>
          <p:nvPr/>
        </p:nvSpPr>
        <p:spPr bwMode="auto">
          <a:xfrm>
            <a:off x="334478" y="2819332"/>
            <a:ext cx="83820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Sebagaimana</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digambarkan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dalam</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gambar</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9-13,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kehilangan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atau</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penurunan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eksitasi</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memerlukan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daya</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reaktif</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dari</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sistem</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arus</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lagging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akan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mengalir</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ke</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motor.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Untuk</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motor-motor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kecil</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rele</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faktor</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daya</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direkomendasikan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untuk</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digunakan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Rele</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ini</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akan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bekerja</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bila</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arus</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yang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menuju</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motor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ketinggalan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lebih</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dari</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30</a:t>
            </a:r>
            <a:r>
              <a:rPr kumimoji="0" lang="en-US" altLang="en-US" b="0" i="0" u="none" strike="noStrike" cap="none" normalizeH="0" baseline="30000" dirty="0" smtClean="0">
                <a:ln>
                  <a:noFill/>
                </a:ln>
                <a:solidFill>
                  <a:schemeClr val="tx1"/>
                </a:solidFill>
                <a:effectLst/>
                <a:latin typeface="Tempus Sans ITC" panose="04020404030D07020202" pitchFamily="82" charset="0"/>
                <a:ea typeface="Times New Roman" panose="02020603050405020304" pitchFamily="18" charset="0"/>
              </a:rPr>
              <a:t>0</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Tipikalsensitivitas</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arus</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maksimum</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terjadi</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bila</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arus</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tertinggal</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120</a:t>
            </a:r>
            <a:r>
              <a:rPr kumimoji="0" lang="en-US" altLang="en-US" b="0" i="0" u="none" strike="noStrike" cap="none" normalizeH="0" baseline="30000" dirty="0" smtClean="0">
                <a:ln>
                  <a:noFill/>
                </a:ln>
                <a:solidFill>
                  <a:schemeClr val="tx1"/>
                </a:solidFill>
                <a:effectLst/>
                <a:latin typeface="Tempus Sans ITC" panose="04020404030D07020202" pitchFamily="82" charset="0"/>
                <a:ea typeface="Times New Roman" panose="02020603050405020304" pitchFamily="18" charset="0"/>
              </a:rPr>
              <a:t>0</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sehingga</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diperlukan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arus</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yang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sangat</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besar</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bila</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terjadi</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kehilangan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medan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pada</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arus</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ketinggalan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30</a:t>
            </a:r>
            <a:r>
              <a:rPr kumimoji="0" lang="en-US" altLang="en-US" b="0" i="0" u="none" strike="noStrike" cap="none" normalizeH="0" baseline="30000" dirty="0" smtClean="0">
                <a:ln>
                  <a:noFill/>
                </a:ln>
                <a:solidFill>
                  <a:schemeClr val="tx1"/>
                </a:solidFill>
                <a:effectLst/>
                <a:latin typeface="Tempus Sans ITC" panose="04020404030D07020202" pitchFamily="82" charset="0"/>
                <a:ea typeface="Times New Roman" panose="02020603050405020304" pitchFamily="18" charset="0"/>
              </a:rPr>
              <a:t>0</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sampai</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90</a:t>
            </a:r>
            <a:r>
              <a:rPr kumimoji="0" lang="en-US" altLang="en-US" b="0" i="0" u="none" strike="noStrike" cap="none" normalizeH="0" baseline="30000" dirty="0" smtClean="0">
                <a:ln>
                  <a:noFill/>
                </a:ln>
                <a:solidFill>
                  <a:schemeClr val="tx1"/>
                </a:solidFill>
                <a:effectLst/>
                <a:latin typeface="Tempus Sans ITC" panose="04020404030D07020202" pitchFamily="82" charset="0"/>
                <a:ea typeface="Times New Roman" panose="02020603050405020304" pitchFamily="18" charset="0"/>
              </a:rPr>
              <a:t>0</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Untuk</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motor-motor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besar</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direkomendasikan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untuk</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menggunakan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rele</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jarak</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kehilangan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medan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seperti</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yang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dijelaskan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dalam</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proteksi</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generator di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bab</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5. Hal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ini</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dapat</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meningkatkan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proteksi</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bagi</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kehilangan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medan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sebagian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sebagaimana</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pada</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kehilangan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medan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total.</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75245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334000" y="6041363"/>
            <a:ext cx="755390" cy="365125"/>
          </a:xfrm>
        </p:spPr>
        <p:txBody>
          <a:bodyPr/>
          <a:lstStyle/>
          <a:p>
            <a:fld id="{CE7EB9B6-33B4-4B8A-ABE0-CB29D44000F2}" type="datetime1">
              <a:rPr lang="en-US" altLang="id-ID" smtClean="0"/>
              <a:t>5/15/2017</a:t>
            </a:fld>
            <a:endParaRPr lang="en-US" altLang="id-ID"/>
          </a:p>
        </p:txBody>
      </p:sp>
      <p:sp>
        <p:nvSpPr>
          <p:cNvPr id="12" name="Slide Number Placeholder 5"/>
          <p:cNvSpPr>
            <a:spLocks noGrp="1"/>
          </p:cNvSpPr>
          <p:nvPr>
            <p:ph type="sldNum" sz="quarter" idx="12"/>
          </p:nvPr>
        </p:nvSpPr>
        <p:spPr/>
        <p:txBody>
          <a:bodyPr/>
          <a:lstStyle/>
          <a:p>
            <a:fld id="{8480389B-F9F2-426E-B977-6FC1C39DCD0F}" type="slidenum">
              <a:rPr lang="en-US" altLang="id-ID"/>
              <a:pPr/>
              <a:t>3</a:t>
            </a:fld>
            <a:endParaRPr lang="en-US" altLang="id-ID"/>
          </a:p>
        </p:txBody>
      </p:sp>
      <p:sp>
        <p:nvSpPr>
          <p:cNvPr id="157698" name="Rectangle 2"/>
          <p:cNvSpPr>
            <a:spLocks noChangeArrowheads="1"/>
          </p:cNvSpPr>
          <p:nvPr/>
        </p:nvSpPr>
        <p:spPr bwMode="auto">
          <a:xfrm>
            <a:off x="301625" y="200025"/>
            <a:ext cx="8461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a:t>Jaminan ketersediaan suplai daya dapat lebih baik dengan cara</a:t>
            </a:r>
            <a:endParaRPr lang="en-US" altLang="id-ID" b="1"/>
          </a:p>
        </p:txBody>
      </p:sp>
      <p:sp>
        <p:nvSpPr>
          <p:cNvPr id="157699" name="Rectangle 3"/>
          <p:cNvSpPr>
            <a:spLocks noChangeArrowheads="1"/>
          </p:cNvSpPr>
          <p:nvPr/>
        </p:nvSpPr>
        <p:spPr bwMode="auto">
          <a:xfrm>
            <a:off x="454025" y="625475"/>
            <a:ext cx="8461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a:t>memperbaiki desain</a:t>
            </a:r>
            <a:endParaRPr lang="en-US" altLang="id-ID" b="1"/>
          </a:p>
        </p:txBody>
      </p:sp>
      <p:sp>
        <p:nvSpPr>
          <p:cNvPr id="157700" name="Rectangle 4"/>
          <p:cNvSpPr>
            <a:spLocks noChangeArrowheads="1"/>
          </p:cNvSpPr>
          <p:nvPr/>
        </p:nvSpPr>
        <p:spPr bwMode="auto">
          <a:xfrm>
            <a:off x="457200" y="962025"/>
            <a:ext cx="8461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a:t>meningkatkan margin kapasitas</a:t>
            </a:r>
            <a:r>
              <a:rPr lang="en-US" altLang="id-ID" b="1"/>
              <a:t> </a:t>
            </a:r>
          </a:p>
        </p:txBody>
      </p:sp>
      <p:sp>
        <p:nvSpPr>
          <p:cNvPr id="157701" name="Rectangle 5"/>
          <p:cNvSpPr>
            <a:spLocks noChangeArrowheads="1"/>
          </p:cNvSpPr>
          <p:nvPr/>
        </p:nvSpPr>
        <p:spPr bwMode="auto">
          <a:xfrm>
            <a:off x="457200" y="1343025"/>
            <a:ext cx="8461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a:t>mengatur rangkain alternatif untuk mensuplai beban.</a:t>
            </a:r>
            <a:r>
              <a:rPr lang="en-US" altLang="id-ID" b="1"/>
              <a:t> </a:t>
            </a:r>
          </a:p>
        </p:txBody>
      </p:sp>
      <p:sp>
        <p:nvSpPr>
          <p:cNvPr id="157702" name="Rectangle 6"/>
          <p:cNvSpPr>
            <a:spLocks noChangeArrowheads="1"/>
          </p:cNvSpPr>
          <p:nvPr/>
        </p:nvSpPr>
        <p:spPr bwMode="auto">
          <a:xfrm>
            <a:off x="457200" y="1752600"/>
            <a:ext cx="838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id-ID"/>
              <a:t>m</a:t>
            </a:r>
            <a:r>
              <a:rPr lang="id-ID" altLang="id-ID"/>
              <a:t>embagi sistem kedalam beberapa subsistem dengan kendali dan sistem proteksi yang baik</a:t>
            </a:r>
            <a:endParaRPr lang="id-ID" altLang="id-ID" b="1"/>
          </a:p>
        </p:txBody>
      </p:sp>
      <p:sp>
        <p:nvSpPr>
          <p:cNvPr id="157703" name="Rectangle 7"/>
          <p:cNvSpPr>
            <a:spLocks noChangeArrowheads="1"/>
          </p:cNvSpPr>
          <p:nvPr/>
        </p:nvSpPr>
        <p:spPr bwMode="auto">
          <a:xfrm>
            <a:off x="457200" y="2438400"/>
            <a:ext cx="5140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a:t>memiliki fleksibilitas dalam operasi normal </a:t>
            </a:r>
            <a:endParaRPr lang="id-ID" altLang="id-ID" b="1"/>
          </a:p>
        </p:txBody>
      </p:sp>
      <p:sp>
        <p:nvSpPr>
          <p:cNvPr id="157704" name="Rectangle 8"/>
          <p:cNvSpPr>
            <a:spLocks noChangeArrowheads="1"/>
          </p:cNvSpPr>
          <p:nvPr/>
        </p:nvSpPr>
        <p:spPr bwMode="auto">
          <a:xfrm>
            <a:off x="457200" y="2819400"/>
            <a:ext cx="838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a:t>memberi jaminan pemutusan minimum pada saat sistem mengalami gangguan atau kondisi tidak normal.</a:t>
            </a:r>
            <a:r>
              <a:rPr lang="id-ID" altLang="id-ID" b="1"/>
              <a:t> </a:t>
            </a:r>
          </a:p>
        </p:txBody>
      </p:sp>
      <p:sp>
        <p:nvSpPr>
          <p:cNvPr id="157705" name="Rectangle 9"/>
          <p:cNvSpPr>
            <a:spLocks noChangeArrowheads="1"/>
          </p:cNvSpPr>
          <p:nvPr/>
        </p:nvSpPr>
        <p:spPr bwMode="auto">
          <a:xfrm>
            <a:off x="304800" y="3733800"/>
            <a:ext cx="8458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a:t>Terbebas dari gangguan dan kegagalan sistem tidak mungkin dapat dihindari secara total</a:t>
            </a:r>
            <a:endParaRPr lang="en-US" altLang="id-ID" sz="1600" b="1"/>
          </a:p>
        </p:txBody>
      </p:sp>
      <p:sp>
        <p:nvSpPr>
          <p:cNvPr id="157706" name="Rectangle 10"/>
          <p:cNvSpPr>
            <a:spLocks noChangeArrowheads="1"/>
          </p:cNvSpPr>
          <p:nvPr/>
        </p:nvSpPr>
        <p:spPr bwMode="auto">
          <a:xfrm>
            <a:off x="304800" y="4572000"/>
            <a:ext cx="8458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a:t>semakin luas sistem berarti semakin banyak komponen sistem yang terlibat , sehingga kemungkinan terjadinya gangguan dan kegagalan juga meningkat.</a:t>
            </a:r>
            <a:r>
              <a:rPr lang="en-US" altLang="id-ID" sz="1600" b="1"/>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57698"/>
                                        </p:tgtEl>
                                        <p:attrNameLst>
                                          <p:attrName>style.visibility</p:attrName>
                                        </p:attrNameLst>
                                      </p:cBhvr>
                                      <p:to>
                                        <p:strVal val="visible"/>
                                      </p:to>
                                    </p:set>
                                    <p:animEffect transition="in" filter="strips(downRight)">
                                      <p:cBhvr>
                                        <p:cTn id="7" dur="2000"/>
                                        <p:tgtEl>
                                          <p:spTgt spid="1576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57699"/>
                                        </p:tgtEl>
                                        <p:attrNameLst>
                                          <p:attrName>style.visibility</p:attrName>
                                        </p:attrNameLst>
                                      </p:cBhvr>
                                      <p:to>
                                        <p:strVal val="visible"/>
                                      </p:to>
                                    </p:set>
                                    <p:animEffect transition="in" filter="strips(downRight)">
                                      <p:cBhvr>
                                        <p:cTn id="12" dur="2000"/>
                                        <p:tgtEl>
                                          <p:spTgt spid="1576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57700"/>
                                        </p:tgtEl>
                                        <p:attrNameLst>
                                          <p:attrName>style.visibility</p:attrName>
                                        </p:attrNameLst>
                                      </p:cBhvr>
                                      <p:to>
                                        <p:strVal val="visible"/>
                                      </p:to>
                                    </p:set>
                                    <p:animEffect transition="in" filter="strips(downRight)">
                                      <p:cBhvr>
                                        <p:cTn id="17" dur="2000"/>
                                        <p:tgtEl>
                                          <p:spTgt spid="1577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57701"/>
                                        </p:tgtEl>
                                        <p:attrNameLst>
                                          <p:attrName>style.visibility</p:attrName>
                                        </p:attrNameLst>
                                      </p:cBhvr>
                                      <p:to>
                                        <p:strVal val="visible"/>
                                      </p:to>
                                    </p:set>
                                    <p:animEffect transition="in" filter="strips(downRight)">
                                      <p:cBhvr>
                                        <p:cTn id="22" dur="2000"/>
                                        <p:tgtEl>
                                          <p:spTgt spid="15770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157702"/>
                                        </p:tgtEl>
                                        <p:attrNameLst>
                                          <p:attrName>style.visibility</p:attrName>
                                        </p:attrNameLst>
                                      </p:cBhvr>
                                      <p:to>
                                        <p:strVal val="visible"/>
                                      </p:to>
                                    </p:set>
                                    <p:anim calcmode="lin" valueType="num">
                                      <p:cBhvr>
                                        <p:cTn id="27" dur="1000" fill="hold"/>
                                        <p:tgtEl>
                                          <p:spTgt spid="157702"/>
                                        </p:tgtEl>
                                        <p:attrNameLst>
                                          <p:attrName>ppt_x</p:attrName>
                                        </p:attrNameLst>
                                      </p:cBhvr>
                                      <p:tavLst>
                                        <p:tav tm="0">
                                          <p:val>
                                            <p:strVal val="#ppt_x-.2"/>
                                          </p:val>
                                        </p:tav>
                                        <p:tav tm="100000">
                                          <p:val>
                                            <p:strVal val="#ppt_x"/>
                                          </p:val>
                                        </p:tav>
                                      </p:tavLst>
                                    </p:anim>
                                    <p:anim calcmode="lin" valueType="num">
                                      <p:cBhvr>
                                        <p:cTn id="28" dur="1000" fill="hold"/>
                                        <p:tgtEl>
                                          <p:spTgt spid="157702"/>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5770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157703"/>
                                        </p:tgtEl>
                                        <p:attrNameLst>
                                          <p:attrName>style.visibility</p:attrName>
                                        </p:attrNameLst>
                                      </p:cBhvr>
                                      <p:to>
                                        <p:strVal val="visible"/>
                                      </p:to>
                                    </p:set>
                                    <p:anim calcmode="lin" valueType="num">
                                      <p:cBhvr>
                                        <p:cTn id="34" dur="1000" fill="hold"/>
                                        <p:tgtEl>
                                          <p:spTgt spid="157703"/>
                                        </p:tgtEl>
                                        <p:attrNameLst>
                                          <p:attrName>ppt_x</p:attrName>
                                        </p:attrNameLst>
                                      </p:cBhvr>
                                      <p:tavLst>
                                        <p:tav tm="0">
                                          <p:val>
                                            <p:strVal val="#ppt_x-.2"/>
                                          </p:val>
                                        </p:tav>
                                        <p:tav tm="100000">
                                          <p:val>
                                            <p:strVal val="#ppt_x"/>
                                          </p:val>
                                        </p:tav>
                                      </p:tavLst>
                                    </p:anim>
                                    <p:anim calcmode="lin" valueType="num">
                                      <p:cBhvr>
                                        <p:cTn id="35" dur="1000" fill="hold"/>
                                        <p:tgtEl>
                                          <p:spTgt spid="157703"/>
                                        </p:tgtEl>
                                        <p:attrNameLst>
                                          <p:attrName>ppt_y</p:attrName>
                                        </p:attrNameLst>
                                      </p:cBhvr>
                                      <p:tavLst>
                                        <p:tav tm="0">
                                          <p:val>
                                            <p:strVal val="#ppt_y"/>
                                          </p:val>
                                        </p:tav>
                                        <p:tav tm="100000">
                                          <p:val>
                                            <p:strVal val="#ppt_y"/>
                                          </p:val>
                                        </p:tav>
                                      </p:tavLst>
                                    </p:anim>
                                    <p:animEffect transition="in" filter="wipe(right)" prLst="gradientSize: 0.1">
                                      <p:cBhvr>
                                        <p:cTn id="36" dur="1000"/>
                                        <p:tgtEl>
                                          <p:spTgt spid="15770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157704"/>
                                        </p:tgtEl>
                                        <p:attrNameLst>
                                          <p:attrName>style.visibility</p:attrName>
                                        </p:attrNameLst>
                                      </p:cBhvr>
                                      <p:to>
                                        <p:strVal val="visible"/>
                                      </p:to>
                                    </p:set>
                                    <p:anim calcmode="lin" valueType="num">
                                      <p:cBhvr>
                                        <p:cTn id="41" dur="1000" fill="hold"/>
                                        <p:tgtEl>
                                          <p:spTgt spid="157704"/>
                                        </p:tgtEl>
                                        <p:attrNameLst>
                                          <p:attrName>ppt_x</p:attrName>
                                        </p:attrNameLst>
                                      </p:cBhvr>
                                      <p:tavLst>
                                        <p:tav tm="0">
                                          <p:val>
                                            <p:strVal val="#ppt_x-.2"/>
                                          </p:val>
                                        </p:tav>
                                        <p:tav tm="100000">
                                          <p:val>
                                            <p:strVal val="#ppt_x"/>
                                          </p:val>
                                        </p:tav>
                                      </p:tavLst>
                                    </p:anim>
                                    <p:anim calcmode="lin" valueType="num">
                                      <p:cBhvr>
                                        <p:cTn id="42" dur="1000" fill="hold"/>
                                        <p:tgtEl>
                                          <p:spTgt spid="157704"/>
                                        </p:tgtEl>
                                        <p:attrNameLst>
                                          <p:attrName>ppt_y</p:attrName>
                                        </p:attrNameLst>
                                      </p:cBhvr>
                                      <p:tavLst>
                                        <p:tav tm="0">
                                          <p:val>
                                            <p:strVal val="#ppt_y"/>
                                          </p:val>
                                        </p:tav>
                                        <p:tav tm="100000">
                                          <p:val>
                                            <p:strVal val="#ppt_y"/>
                                          </p:val>
                                        </p:tav>
                                      </p:tavLst>
                                    </p:anim>
                                    <p:animEffect transition="in" filter="wipe(right)" prLst="gradientSize: 0.1">
                                      <p:cBhvr>
                                        <p:cTn id="43" dur="1000"/>
                                        <p:tgtEl>
                                          <p:spTgt spid="15770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9" presetClass="entr" presetSubtype="0" fill="hold" grpId="0" nodeType="clickEffect">
                                  <p:stCondLst>
                                    <p:cond delay="0"/>
                                  </p:stCondLst>
                                  <p:childTnLst>
                                    <p:set>
                                      <p:cBhvr>
                                        <p:cTn id="47" dur="1" fill="hold">
                                          <p:stCondLst>
                                            <p:cond delay="0"/>
                                          </p:stCondLst>
                                        </p:cTn>
                                        <p:tgtEl>
                                          <p:spTgt spid="157705"/>
                                        </p:tgtEl>
                                        <p:attrNameLst>
                                          <p:attrName>style.visibility</p:attrName>
                                        </p:attrNameLst>
                                      </p:cBhvr>
                                      <p:to>
                                        <p:strVal val="visible"/>
                                      </p:to>
                                    </p:set>
                                    <p:anim calcmode="lin" valueType="num">
                                      <p:cBhvr>
                                        <p:cTn id="48" dur="1000" fill="hold"/>
                                        <p:tgtEl>
                                          <p:spTgt spid="157705"/>
                                        </p:tgtEl>
                                        <p:attrNameLst>
                                          <p:attrName>ppt_x</p:attrName>
                                        </p:attrNameLst>
                                      </p:cBhvr>
                                      <p:tavLst>
                                        <p:tav tm="0">
                                          <p:val>
                                            <p:strVal val="#ppt_x-.2"/>
                                          </p:val>
                                        </p:tav>
                                        <p:tav tm="100000">
                                          <p:val>
                                            <p:strVal val="#ppt_x"/>
                                          </p:val>
                                        </p:tav>
                                      </p:tavLst>
                                    </p:anim>
                                    <p:anim calcmode="lin" valueType="num">
                                      <p:cBhvr>
                                        <p:cTn id="49" dur="1000" fill="hold"/>
                                        <p:tgtEl>
                                          <p:spTgt spid="157705"/>
                                        </p:tgtEl>
                                        <p:attrNameLst>
                                          <p:attrName>ppt_y</p:attrName>
                                        </p:attrNameLst>
                                      </p:cBhvr>
                                      <p:tavLst>
                                        <p:tav tm="0">
                                          <p:val>
                                            <p:strVal val="#ppt_y"/>
                                          </p:val>
                                        </p:tav>
                                        <p:tav tm="100000">
                                          <p:val>
                                            <p:strVal val="#ppt_y"/>
                                          </p:val>
                                        </p:tav>
                                      </p:tavLst>
                                    </p:anim>
                                    <p:animEffect transition="in" filter="wipe(right)" prLst="gradientSize: 0.1">
                                      <p:cBhvr>
                                        <p:cTn id="50" dur="1000"/>
                                        <p:tgtEl>
                                          <p:spTgt spid="15770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9" presetClass="entr" presetSubtype="0" fill="hold" grpId="0" nodeType="clickEffect">
                                  <p:stCondLst>
                                    <p:cond delay="0"/>
                                  </p:stCondLst>
                                  <p:childTnLst>
                                    <p:set>
                                      <p:cBhvr>
                                        <p:cTn id="54" dur="1" fill="hold">
                                          <p:stCondLst>
                                            <p:cond delay="0"/>
                                          </p:stCondLst>
                                        </p:cTn>
                                        <p:tgtEl>
                                          <p:spTgt spid="157706"/>
                                        </p:tgtEl>
                                        <p:attrNameLst>
                                          <p:attrName>style.visibility</p:attrName>
                                        </p:attrNameLst>
                                      </p:cBhvr>
                                      <p:to>
                                        <p:strVal val="visible"/>
                                      </p:to>
                                    </p:set>
                                    <p:anim calcmode="lin" valueType="num">
                                      <p:cBhvr>
                                        <p:cTn id="55" dur="1000" fill="hold"/>
                                        <p:tgtEl>
                                          <p:spTgt spid="157706"/>
                                        </p:tgtEl>
                                        <p:attrNameLst>
                                          <p:attrName>ppt_x</p:attrName>
                                        </p:attrNameLst>
                                      </p:cBhvr>
                                      <p:tavLst>
                                        <p:tav tm="0">
                                          <p:val>
                                            <p:strVal val="#ppt_x-.2"/>
                                          </p:val>
                                        </p:tav>
                                        <p:tav tm="100000">
                                          <p:val>
                                            <p:strVal val="#ppt_x"/>
                                          </p:val>
                                        </p:tav>
                                      </p:tavLst>
                                    </p:anim>
                                    <p:anim calcmode="lin" valueType="num">
                                      <p:cBhvr>
                                        <p:cTn id="56" dur="1000" fill="hold"/>
                                        <p:tgtEl>
                                          <p:spTgt spid="157706"/>
                                        </p:tgtEl>
                                        <p:attrNameLst>
                                          <p:attrName>ppt_y</p:attrName>
                                        </p:attrNameLst>
                                      </p:cBhvr>
                                      <p:tavLst>
                                        <p:tav tm="0">
                                          <p:val>
                                            <p:strVal val="#ppt_y"/>
                                          </p:val>
                                        </p:tav>
                                        <p:tav tm="100000">
                                          <p:val>
                                            <p:strVal val="#ppt_y"/>
                                          </p:val>
                                        </p:tav>
                                      </p:tavLst>
                                    </p:anim>
                                    <p:animEffect transition="in" filter="wipe(right)" prLst="gradientSize: 0.1">
                                      <p:cBhvr>
                                        <p:cTn id="57" dur="1000"/>
                                        <p:tgtEl>
                                          <p:spTgt spid="157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8" grpId="0"/>
      <p:bldP spid="157699" grpId="0"/>
      <p:bldP spid="157700" grpId="0"/>
      <p:bldP spid="157701" grpId="0"/>
      <p:bldP spid="157702" grpId="0"/>
      <p:bldP spid="157703" grpId="0"/>
      <p:bldP spid="157704" grpId="0"/>
      <p:bldP spid="157705" grpId="0"/>
      <p:bldP spid="15770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428A63-FEA5-4525-B934-1DEF8954947C}" type="datetime1">
              <a:rPr lang="en-US" altLang="id-ID" smtClean="0"/>
              <a:t>5/15/2017</a:t>
            </a:fld>
            <a:endParaRPr lang="en-US" altLang="id-ID"/>
          </a:p>
        </p:txBody>
      </p:sp>
      <p:sp>
        <p:nvSpPr>
          <p:cNvPr id="10" name="Slide Number Placeholder 5"/>
          <p:cNvSpPr>
            <a:spLocks noGrp="1"/>
          </p:cNvSpPr>
          <p:nvPr>
            <p:ph type="sldNum" sz="quarter" idx="12"/>
          </p:nvPr>
        </p:nvSpPr>
        <p:spPr/>
        <p:txBody>
          <a:bodyPr/>
          <a:lstStyle/>
          <a:p>
            <a:fld id="{9AB44389-0475-4EF1-B871-778EECE942A6}" type="slidenum">
              <a:rPr lang="en-US" altLang="id-ID"/>
              <a:pPr/>
              <a:t>30</a:t>
            </a:fld>
            <a:endParaRPr lang="en-US" altLang="id-ID"/>
          </a:p>
        </p:txBody>
      </p:sp>
      <p:sp>
        <p:nvSpPr>
          <p:cNvPr id="133122" name="Rectangle 2"/>
          <p:cNvSpPr>
            <a:spLocks noChangeArrowheads="1"/>
          </p:cNvSpPr>
          <p:nvPr/>
        </p:nvSpPr>
        <p:spPr bwMode="auto">
          <a:xfrm>
            <a:off x="228600" y="152400"/>
            <a:ext cx="3832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b="1">
                <a:solidFill>
                  <a:schemeClr val="accent2"/>
                </a:solidFill>
              </a:rPr>
              <a:t>1. 16  SISTEM KONTAK RELE</a:t>
            </a:r>
            <a:r>
              <a:rPr lang="en-US" altLang="id-ID"/>
              <a:t> </a:t>
            </a:r>
          </a:p>
        </p:txBody>
      </p:sp>
      <p:sp>
        <p:nvSpPr>
          <p:cNvPr id="133123" name="Rectangle 3"/>
          <p:cNvSpPr>
            <a:spLocks noChangeArrowheads="1"/>
          </p:cNvSpPr>
          <p:nvPr/>
        </p:nvSpPr>
        <p:spPr bwMode="auto">
          <a:xfrm>
            <a:off x="228600" y="609600"/>
            <a:ext cx="5138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a:t>Terdapat dua tipe sistem kontak rele, yaitu:</a:t>
            </a:r>
            <a:r>
              <a:rPr lang="en-US" altLang="id-ID"/>
              <a:t> </a:t>
            </a:r>
          </a:p>
        </p:txBody>
      </p:sp>
      <p:sp>
        <p:nvSpPr>
          <p:cNvPr id="133124" name="Rectangle 4"/>
          <p:cNvSpPr>
            <a:spLocks noChangeArrowheads="1"/>
          </p:cNvSpPr>
          <p:nvPr/>
        </p:nvSpPr>
        <p:spPr bwMode="auto">
          <a:xfrm>
            <a:off x="609600" y="990600"/>
            <a:ext cx="1806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b="1"/>
              <a:t>Reset Sendiri</a:t>
            </a:r>
            <a:r>
              <a:rPr lang="en-US" altLang="id-ID"/>
              <a:t> </a:t>
            </a:r>
          </a:p>
        </p:txBody>
      </p:sp>
      <p:sp>
        <p:nvSpPr>
          <p:cNvPr id="133125" name="Rectangle 5"/>
          <p:cNvSpPr>
            <a:spLocks noChangeArrowheads="1"/>
          </p:cNvSpPr>
          <p:nvPr/>
        </p:nvSpPr>
        <p:spPr bwMode="auto">
          <a:xfrm>
            <a:off x="990600" y="1400175"/>
            <a:ext cx="7696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sz="1600"/>
              <a:t>Kontaktor tetap bekerja selama besaran pengendalinya diterapkan dan akan kembali keposisi awal bilamana besaran pengendali hilang atau berkurang</a:t>
            </a:r>
            <a:r>
              <a:rPr lang="en-US" altLang="id-ID" sz="1600"/>
              <a:t> </a:t>
            </a:r>
          </a:p>
        </p:txBody>
      </p:sp>
      <p:sp>
        <p:nvSpPr>
          <p:cNvPr id="133126" name="Rectangle 6"/>
          <p:cNvSpPr>
            <a:spLocks noChangeArrowheads="1"/>
          </p:cNvSpPr>
          <p:nvPr/>
        </p:nvSpPr>
        <p:spPr bwMode="auto">
          <a:xfrm>
            <a:off x="609600" y="2057400"/>
            <a:ext cx="3371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b="1"/>
              <a:t>Reset Elektris atau Manual</a:t>
            </a:r>
            <a:r>
              <a:rPr lang="en-US" altLang="id-ID"/>
              <a:t> </a:t>
            </a:r>
          </a:p>
        </p:txBody>
      </p:sp>
      <p:sp>
        <p:nvSpPr>
          <p:cNvPr id="133127" name="Rectangle 7"/>
          <p:cNvSpPr>
            <a:spLocks noChangeArrowheads="1"/>
          </p:cNvSpPr>
          <p:nvPr/>
        </p:nvSpPr>
        <p:spPr bwMode="auto">
          <a:xfrm>
            <a:off x="990600" y="2482850"/>
            <a:ext cx="7924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sz="1600"/>
              <a:t>Kontaktor akan tetap dalam posisi operasi meskipun besaran pengendali telah hilang atau berkurang</a:t>
            </a:r>
            <a:r>
              <a:rPr lang="en-US" altLang="id-ID"/>
              <a:t> </a:t>
            </a:r>
          </a:p>
        </p:txBody>
      </p:sp>
      <p:pic>
        <p:nvPicPr>
          <p:cNvPr id="13312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124200"/>
            <a:ext cx="5537200" cy="290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33122">
                                            <p:txEl>
                                              <p:pRg st="0" end="0"/>
                                            </p:txEl>
                                          </p:spTgt>
                                        </p:tgtEl>
                                        <p:attrNameLst>
                                          <p:attrName>style.visibility</p:attrName>
                                        </p:attrNameLst>
                                      </p:cBhvr>
                                      <p:to>
                                        <p:strVal val="visible"/>
                                      </p:to>
                                    </p:set>
                                    <p:anim calcmode="lin" valueType="num">
                                      <p:cBhvr>
                                        <p:cTn id="7" dur="1000" fill="hold"/>
                                        <p:tgtEl>
                                          <p:spTgt spid="13312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3312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312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6" fill="hold" grpId="0" nodeType="clickEffect">
                                  <p:stCondLst>
                                    <p:cond delay="0"/>
                                  </p:stCondLst>
                                  <p:childTnLst>
                                    <p:set>
                                      <p:cBhvr>
                                        <p:cTn id="13" dur="1" fill="hold">
                                          <p:stCondLst>
                                            <p:cond delay="0"/>
                                          </p:stCondLst>
                                        </p:cTn>
                                        <p:tgtEl>
                                          <p:spTgt spid="133123"/>
                                        </p:tgtEl>
                                        <p:attrNameLst>
                                          <p:attrName>style.visibility</p:attrName>
                                        </p:attrNameLst>
                                      </p:cBhvr>
                                      <p:to>
                                        <p:strVal val="visible"/>
                                      </p:to>
                                    </p:set>
                                    <p:animEffect transition="in" filter="strips(downRight)">
                                      <p:cBhvr>
                                        <p:cTn id="14" dur="500"/>
                                        <p:tgtEl>
                                          <p:spTgt spid="13312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6" fill="hold" grpId="0" nodeType="clickEffect">
                                  <p:stCondLst>
                                    <p:cond delay="0"/>
                                  </p:stCondLst>
                                  <p:childTnLst>
                                    <p:set>
                                      <p:cBhvr>
                                        <p:cTn id="18" dur="1" fill="hold">
                                          <p:stCondLst>
                                            <p:cond delay="0"/>
                                          </p:stCondLst>
                                        </p:cTn>
                                        <p:tgtEl>
                                          <p:spTgt spid="133124"/>
                                        </p:tgtEl>
                                        <p:attrNameLst>
                                          <p:attrName>style.visibility</p:attrName>
                                        </p:attrNameLst>
                                      </p:cBhvr>
                                      <p:to>
                                        <p:strVal val="visible"/>
                                      </p:to>
                                    </p:set>
                                    <p:animEffect transition="in" filter="strips(downRight)">
                                      <p:cBhvr>
                                        <p:cTn id="19" dur="500"/>
                                        <p:tgtEl>
                                          <p:spTgt spid="13312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133125"/>
                                        </p:tgtEl>
                                        <p:attrNameLst>
                                          <p:attrName>style.visibility</p:attrName>
                                        </p:attrNameLst>
                                      </p:cBhvr>
                                      <p:to>
                                        <p:strVal val="visible"/>
                                      </p:to>
                                    </p:set>
                                    <p:animEffect transition="in" filter="wedge">
                                      <p:cBhvr>
                                        <p:cTn id="24" dur="2000"/>
                                        <p:tgtEl>
                                          <p:spTgt spid="13312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133126"/>
                                        </p:tgtEl>
                                        <p:attrNameLst>
                                          <p:attrName>style.visibility</p:attrName>
                                        </p:attrNameLst>
                                      </p:cBhvr>
                                      <p:to>
                                        <p:strVal val="visible"/>
                                      </p:to>
                                    </p:set>
                                    <p:anim calcmode="lin" valueType="num">
                                      <p:cBhvr>
                                        <p:cTn id="29" dur="1000" fill="hold"/>
                                        <p:tgtEl>
                                          <p:spTgt spid="133126"/>
                                        </p:tgtEl>
                                        <p:attrNameLst>
                                          <p:attrName>ppt_x</p:attrName>
                                        </p:attrNameLst>
                                      </p:cBhvr>
                                      <p:tavLst>
                                        <p:tav tm="0">
                                          <p:val>
                                            <p:strVal val="#ppt_x-.2"/>
                                          </p:val>
                                        </p:tav>
                                        <p:tav tm="100000">
                                          <p:val>
                                            <p:strVal val="#ppt_x"/>
                                          </p:val>
                                        </p:tav>
                                      </p:tavLst>
                                    </p:anim>
                                    <p:anim calcmode="lin" valueType="num">
                                      <p:cBhvr>
                                        <p:cTn id="30" dur="1000" fill="hold"/>
                                        <p:tgtEl>
                                          <p:spTgt spid="133126"/>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3312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0" presetClass="entr" presetSubtype="0" fill="hold" grpId="0" nodeType="clickEffect">
                                  <p:stCondLst>
                                    <p:cond delay="0"/>
                                  </p:stCondLst>
                                  <p:childTnLst>
                                    <p:set>
                                      <p:cBhvr>
                                        <p:cTn id="35" dur="1" fill="hold">
                                          <p:stCondLst>
                                            <p:cond delay="0"/>
                                          </p:stCondLst>
                                        </p:cTn>
                                        <p:tgtEl>
                                          <p:spTgt spid="133127"/>
                                        </p:tgtEl>
                                        <p:attrNameLst>
                                          <p:attrName>style.visibility</p:attrName>
                                        </p:attrNameLst>
                                      </p:cBhvr>
                                      <p:to>
                                        <p:strVal val="visible"/>
                                      </p:to>
                                    </p:set>
                                    <p:animEffect transition="in" filter="wedge">
                                      <p:cBhvr>
                                        <p:cTn id="36" dur="2000"/>
                                        <p:tgtEl>
                                          <p:spTgt spid="13312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1" presetClass="entr" presetSubtype="1" fill="hold" nodeType="clickEffect">
                                  <p:stCondLst>
                                    <p:cond delay="0"/>
                                  </p:stCondLst>
                                  <p:childTnLst>
                                    <p:set>
                                      <p:cBhvr>
                                        <p:cTn id="40" dur="1" fill="hold">
                                          <p:stCondLst>
                                            <p:cond delay="0"/>
                                          </p:stCondLst>
                                        </p:cTn>
                                        <p:tgtEl>
                                          <p:spTgt spid="133128"/>
                                        </p:tgtEl>
                                        <p:attrNameLst>
                                          <p:attrName>style.visibility</p:attrName>
                                        </p:attrNameLst>
                                      </p:cBhvr>
                                      <p:to>
                                        <p:strVal val="visible"/>
                                      </p:to>
                                    </p:set>
                                    <p:animEffect transition="in" filter="wheel(1)">
                                      <p:cBhvr>
                                        <p:cTn id="41" dur="2000"/>
                                        <p:tgtEl>
                                          <p:spTgt spid="133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p:bldP spid="133124" grpId="0"/>
      <p:bldP spid="133125" grpId="0"/>
      <p:bldP spid="133126" grpId="0"/>
      <p:bldP spid="133127" grpId="0"/>
    </p:bld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300</a:t>
            </a:fld>
            <a:endParaRPr lang="en-US" altLang="id-ID"/>
          </a:p>
        </p:txBody>
      </p:sp>
      <p:sp>
        <p:nvSpPr>
          <p:cNvPr id="2" name="Rectangle 1"/>
          <p:cNvSpPr>
            <a:spLocks noChangeArrowheads="1"/>
          </p:cNvSpPr>
          <p:nvPr/>
        </p:nvSpPr>
        <p:spPr bwMode="auto">
          <a:xfrm>
            <a:off x="457200" y="304800"/>
            <a:ext cx="8001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Proteksi</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kehilangan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sinkronisasi</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bisa</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diperlukan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bisa</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pula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tidak</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tergantung</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pada</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sistem</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motor.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Gangguan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pada</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sistem</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akan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mengurangi</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tegangan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masukan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motor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sesaat</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yang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akan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menyebabkan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sudut</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tegangan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antara</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sistem</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motor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berayun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cukup</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besar</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yang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akan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menyebabkan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pembukaan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gangguan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motor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tidak</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akan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kembali</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normal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dan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akan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kehilangan</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Tempus Sans ITC" panose="04020404030D07020202" pitchFamily="82" charset="0"/>
                <a:ea typeface="Times New Roman" panose="02020603050405020304" pitchFamily="18" charset="0"/>
              </a:rPr>
              <a:t>sinkronisasinya</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sp>
        <p:nvSpPr>
          <p:cNvPr id="3" name="Rectangle 2"/>
          <p:cNvSpPr/>
          <p:nvPr/>
        </p:nvSpPr>
        <p:spPr>
          <a:xfrm>
            <a:off x="472440" y="2470802"/>
            <a:ext cx="7833360" cy="2246769"/>
          </a:xfrm>
          <a:prstGeom prst="rect">
            <a:avLst/>
          </a:prstGeom>
        </p:spPr>
        <p:txBody>
          <a:bodyPr wrap="square">
            <a:spAutoFit/>
          </a:bodyPr>
          <a:lstStyle/>
          <a:p>
            <a:pPr lvl="0" algn="just" eaLnBrk="0" hangingPunct="0"/>
            <a:r>
              <a:rPr lang="en-US" altLang="en-US" dirty="0" err="1">
                <a:latin typeface="Tempus Sans ITC" panose="04020404030D07020202" pitchFamily="82" charset="0"/>
                <a:ea typeface="Times New Roman" panose="02020603050405020304" pitchFamily="18" charset="0"/>
              </a:rPr>
              <a:t>Jika</a:t>
            </a:r>
            <a:r>
              <a:rPr lang="en-US" altLang="en-US" dirty="0">
                <a:latin typeface="Tempus Sans ITC" panose="04020404030D07020202" pitchFamily="82" charset="0"/>
                <a:ea typeface="Times New Roman" panose="02020603050405020304" pitchFamily="18" charset="0"/>
              </a:rPr>
              <a:t> motor </a:t>
            </a:r>
            <a:r>
              <a:rPr lang="en-US" altLang="en-US" dirty="0" err="1">
                <a:latin typeface="Tempus Sans ITC" panose="04020404030D07020202" pitchFamily="82" charset="0"/>
                <a:ea typeface="Times New Roman" panose="02020603050405020304" pitchFamily="18" charset="0"/>
              </a:rPr>
              <a:t>berjalan</a:t>
            </a:r>
            <a:r>
              <a:rPr lang="en-US" altLang="en-US" dirty="0">
                <a:latin typeface="Tempus Sans ITC" panose="04020404030D07020202" pitchFamily="82" charset="0"/>
                <a:ea typeface="Times New Roman" panose="02020603050405020304" pitchFamily="18" charset="0"/>
              </a:rPr>
              <a:t> </a:t>
            </a:r>
            <a:r>
              <a:rPr lang="en-US" altLang="en-US" dirty="0" err="1">
                <a:latin typeface="Tempus Sans ITC" panose="04020404030D07020202" pitchFamily="82" charset="0"/>
                <a:ea typeface="Times New Roman" panose="02020603050405020304" pitchFamily="18" charset="0"/>
              </a:rPr>
              <a:t>pada</a:t>
            </a:r>
            <a:r>
              <a:rPr lang="en-US" altLang="en-US" dirty="0">
                <a:latin typeface="Tempus Sans ITC" panose="04020404030D07020202" pitchFamily="82" charset="0"/>
                <a:ea typeface="Times New Roman" panose="02020603050405020304" pitchFamily="18" charset="0"/>
              </a:rPr>
              <a:t> </a:t>
            </a:r>
            <a:r>
              <a:rPr lang="en-US" altLang="en-US" dirty="0" err="1">
                <a:latin typeface="Tempus Sans ITC" panose="04020404030D07020202" pitchFamily="82" charset="0"/>
                <a:ea typeface="Times New Roman" panose="02020603050405020304" pitchFamily="18" charset="0"/>
              </a:rPr>
              <a:t>kondisi</a:t>
            </a:r>
            <a:r>
              <a:rPr lang="en-US" altLang="en-US" dirty="0">
                <a:latin typeface="Tempus Sans ITC" panose="04020404030D07020202" pitchFamily="82" charset="0"/>
                <a:ea typeface="Times New Roman" panose="02020603050405020304" pitchFamily="18" charset="0"/>
              </a:rPr>
              <a:t> </a:t>
            </a:r>
            <a:r>
              <a:rPr lang="en-US" altLang="en-US" dirty="0" err="1">
                <a:latin typeface="Tempus Sans ITC" panose="04020404030D07020202" pitchFamily="82" charset="0"/>
                <a:ea typeface="Times New Roman" panose="02020603050405020304" pitchFamily="18" charset="0"/>
              </a:rPr>
              <a:t>sinkronnya</a:t>
            </a:r>
            <a:r>
              <a:rPr lang="en-US" altLang="en-US" dirty="0">
                <a:latin typeface="Tempus Sans ITC" panose="04020404030D07020202" pitchFamily="82" charset="0"/>
                <a:ea typeface="Times New Roman" panose="02020603050405020304" pitchFamily="18" charset="0"/>
              </a:rPr>
              <a:t>, </a:t>
            </a:r>
            <a:r>
              <a:rPr lang="en-US" altLang="en-US" dirty="0" err="1">
                <a:latin typeface="Tempus Sans ITC" panose="04020404030D07020202" pitchFamily="82" charset="0"/>
                <a:ea typeface="Times New Roman" panose="02020603050405020304" pitchFamily="18" charset="0"/>
              </a:rPr>
              <a:t>hanya</a:t>
            </a:r>
            <a:r>
              <a:rPr lang="en-US" altLang="en-US" dirty="0">
                <a:latin typeface="Tempus Sans ITC" panose="04020404030D07020202" pitchFamily="82" charset="0"/>
                <a:ea typeface="Times New Roman" panose="02020603050405020304" pitchFamily="18" charset="0"/>
              </a:rPr>
              <a:t> </a:t>
            </a:r>
            <a:r>
              <a:rPr lang="en-US" altLang="en-US" dirty="0" err="1">
                <a:latin typeface="Tempus Sans ITC" panose="04020404030D07020202" pitchFamily="82" charset="0"/>
                <a:ea typeface="Times New Roman" panose="02020603050405020304" pitchFamily="18" charset="0"/>
              </a:rPr>
              <a:t>tegangan</a:t>
            </a:r>
            <a:r>
              <a:rPr lang="en-US" altLang="en-US" dirty="0">
                <a:latin typeface="Tempus Sans ITC" panose="04020404030D07020202" pitchFamily="82" charset="0"/>
                <a:ea typeface="Times New Roman" panose="02020603050405020304" pitchFamily="18" charset="0"/>
              </a:rPr>
              <a:t> dc yang </a:t>
            </a:r>
            <a:r>
              <a:rPr lang="en-US" altLang="en-US" dirty="0" err="1">
                <a:latin typeface="Tempus Sans ITC" panose="04020404030D07020202" pitchFamily="82" charset="0"/>
                <a:ea typeface="Times New Roman" panose="02020603050405020304" pitchFamily="18" charset="0"/>
              </a:rPr>
              <a:t>akan</a:t>
            </a:r>
            <a:r>
              <a:rPr lang="en-US" altLang="en-US" dirty="0">
                <a:latin typeface="Tempus Sans ITC" panose="04020404030D07020202" pitchFamily="82" charset="0"/>
                <a:ea typeface="Times New Roman" panose="02020603050405020304" pitchFamily="18" charset="0"/>
              </a:rPr>
              <a:t> </a:t>
            </a:r>
            <a:r>
              <a:rPr lang="en-US" altLang="en-US" dirty="0" err="1">
                <a:latin typeface="Tempus Sans ITC" panose="04020404030D07020202" pitchFamily="82" charset="0"/>
                <a:ea typeface="Times New Roman" panose="02020603050405020304" pitchFamily="18" charset="0"/>
              </a:rPr>
              <a:t>muncul</a:t>
            </a:r>
            <a:r>
              <a:rPr lang="en-US" altLang="en-US" dirty="0">
                <a:latin typeface="Tempus Sans ITC" panose="04020404030D07020202" pitchFamily="82" charset="0"/>
                <a:ea typeface="Times New Roman" panose="02020603050405020304" pitchFamily="18" charset="0"/>
              </a:rPr>
              <a:t> </a:t>
            </a:r>
            <a:r>
              <a:rPr lang="en-US" altLang="en-US" dirty="0" err="1">
                <a:latin typeface="Tempus Sans ITC" panose="04020404030D07020202" pitchFamily="82" charset="0"/>
                <a:ea typeface="Times New Roman" panose="02020603050405020304" pitchFamily="18" charset="0"/>
              </a:rPr>
              <a:t>pada</a:t>
            </a:r>
            <a:r>
              <a:rPr lang="en-US" altLang="en-US" dirty="0">
                <a:latin typeface="Tempus Sans ITC" panose="04020404030D07020202" pitchFamily="82" charset="0"/>
                <a:ea typeface="Times New Roman" panose="02020603050405020304" pitchFamily="18" charset="0"/>
              </a:rPr>
              <a:t> </a:t>
            </a:r>
            <a:r>
              <a:rPr lang="en-US" altLang="en-US" dirty="0" err="1">
                <a:latin typeface="Tempus Sans ITC" panose="04020404030D07020202" pitchFamily="82" charset="0"/>
                <a:ea typeface="Times New Roman" panose="02020603050405020304" pitchFamily="18" charset="0"/>
              </a:rPr>
              <a:t>belitan</a:t>
            </a:r>
            <a:r>
              <a:rPr lang="en-US" altLang="en-US" dirty="0">
                <a:latin typeface="Tempus Sans ITC" panose="04020404030D07020202" pitchFamily="82" charset="0"/>
                <a:ea typeface="Times New Roman" panose="02020603050405020304" pitchFamily="18" charset="0"/>
              </a:rPr>
              <a:t> </a:t>
            </a:r>
            <a:r>
              <a:rPr lang="en-US" altLang="en-US" dirty="0" err="1">
                <a:latin typeface="Tempus Sans ITC" panose="04020404030D07020202" pitchFamily="82" charset="0"/>
                <a:ea typeface="Times New Roman" panose="02020603050405020304" pitchFamily="18" charset="0"/>
              </a:rPr>
              <a:t>eksiter</a:t>
            </a:r>
            <a:r>
              <a:rPr lang="en-US" altLang="en-US" dirty="0">
                <a:latin typeface="Tempus Sans ITC" panose="04020404030D07020202" pitchFamily="82" charset="0"/>
                <a:ea typeface="Times New Roman" panose="02020603050405020304" pitchFamily="18" charset="0"/>
              </a:rPr>
              <a:t> </a:t>
            </a:r>
            <a:r>
              <a:rPr lang="en-US" altLang="en-US" dirty="0" err="1">
                <a:latin typeface="Tempus Sans ITC" panose="04020404030D07020202" pitchFamily="82" charset="0"/>
                <a:ea typeface="Times New Roman" panose="02020603050405020304" pitchFamily="18" charset="0"/>
              </a:rPr>
              <a:t>dan</a:t>
            </a:r>
            <a:r>
              <a:rPr lang="en-US" altLang="en-US" dirty="0">
                <a:latin typeface="Tempus Sans ITC" panose="04020404030D07020202" pitchFamily="82" charset="0"/>
                <a:ea typeface="Times New Roman" panose="02020603050405020304" pitchFamily="18" charset="0"/>
              </a:rPr>
              <a:t> </a:t>
            </a:r>
            <a:r>
              <a:rPr lang="en-US" altLang="en-US" dirty="0" err="1">
                <a:latin typeface="Tempus Sans ITC" panose="04020404030D07020202" pitchFamily="82" charset="0"/>
                <a:ea typeface="Times New Roman" panose="02020603050405020304" pitchFamily="18" charset="0"/>
              </a:rPr>
              <a:t>medan</a:t>
            </a:r>
            <a:r>
              <a:rPr lang="en-US" altLang="en-US" dirty="0">
                <a:latin typeface="Tempus Sans ITC" panose="04020404030D07020202" pitchFamily="82" charset="0"/>
                <a:ea typeface="Times New Roman" panose="02020603050405020304" pitchFamily="18" charset="0"/>
              </a:rPr>
              <a:t>. </a:t>
            </a:r>
            <a:r>
              <a:rPr lang="en-US" altLang="en-US" dirty="0" err="1">
                <a:latin typeface="Tempus Sans ITC" panose="04020404030D07020202" pitchFamily="82" charset="0"/>
                <a:ea typeface="Times New Roman" panose="02020603050405020304" pitchFamily="18" charset="0"/>
              </a:rPr>
              <a:t>Bila</a:t>
            </a:r>
            <a:r>
              <a:rPr lang="en-US" altLang="en-US" dirty="0">
                <a:latin typeface="Tempus Sans ITC" panose="04020404030D07020202" pitchFamily="82" charset="0"/>
                <a:ea typeface="Times New Roman" panose="02020603050405020304" pitchFamily="18" charset="0"/>
              </a:rPr>
              <a:t> motor </a:t>
            </a:r>
            <a:r>
              <a:rPr lang="en-US" altLang="en-US" dirty="0" err="1">
                <a:latin typeface="Tempus Sans ITC" panose="04020404030D07020202" pitchFamily="82" charset="0"/>
                <a:ea typeface="Times New Roman" panose="02020603050405020304" pitchFamily="18" charset="0"/>
              </a:rPr>
              <a:t>kemudian</a:t>
            </a:r>
            <a:r>
              <a:rPr lang="en-US" altLang="en-US" dirty="0">
                <a:latin typeface="Tempus Sans ITC" panose="04020404030D07020202" pitchFamily="82" charset="0"/>
                <a:ea typeface="Times New Roman" panose="02020603050405020304" pitchFamily="18" charset="0"/>
              </a:rPr>
              <a:t> </a:t>
            </a:r>
            <a:r>
              <a:rPr lang="en-US" altLang="en-US" dirty="0" err="1">
                <a:latin typeface="Tempus Sans ITC" panose="04020404030D07020202" pitchFamily="82" charset="0"/>
                <a:ea typeface="Times New Roman" panose="02020603050405020304" pitchFamily="18" charset="0"/>
              </a:rPr>
              <a:t>mengalami</a:t>
            </a:r>
            <a:r>
              <a:rPr lang="en-US" altLang="en-US" dirty="0">
                <a:latin typeface="Tempus Sans ITC" panose="04020404030D07020202" pitchFamily="82" charset="0"/>
                <a:ea typeface="Times New Roman" panose="02020603050405020304" pitchFamily="18" charset="0"/>
              </a:rPr>
              <a:t> </a:t>
            </a:r>
            <a:r>
              <a:rPr lang="en-US" altLang="en-US" dirty="0" err="1">
                <a:latin typeface="Tempus Sans ITC" panose="04020404030D07020202" pitchFamily="82" charset="0"/>
                <a:ea typeface="Times New Roman" panose="02020603050405020304" pitchFamily="18" charset="0"/>
              </a:rPr>
              <a:t>kehilangan</a:t>
            </a:r>
            <a:r>
              <a:rPr lang="en-US" altLang="en-US" dirty="0">
                <a:latin typeface="Tempus Sans ITC" panose="04020404030D07020202" pitchFamily="82" charset="0"/>
                <a:ea typeface="Times New Roman" panose="02020603050405020304" pitchFamily="18" charset="0"/>
              </a:rPr>
              <a:t> </a:t>
            </a:r>
            <a:r>
              <a:rPr lang="en-US" altLang="en-US" dirty="0" err="1">
                <a:latin typeface="Tempus Sans ITC" panose="04020404030D07020202" pitchFamily="82" charset="0"/>
                <a:ea typeface="Times New Roman" panose="02020603050405020304" pitchFamily="18" charset="0"/>
              </a:rPr>
              <a:t>sinkronisasi</a:t>
            </a:r>
            <a:r>
              <a:rPr lang="en-US" altLang="en-US" dirty="0">
                <a:latin typeface="Tempus Sans ITC" panose="04020404030D07020202" pitchFamily="82" charset="0"/>
                <a:ea typeface="Times New Roman" panose="02020603050405020304" pitchFamily="18" charset="0"/>
              </a:rPr>
              <a:t> </a:t>
            </a:r>
            <a:r>
              <a:rPr lang="en-US" altLang="en-US" dirty="0" err="1">
                <a:latin typeface="Tempus Sans ITC" panose="04020404030D07020202" pitchFamily="82" charset="0"/>
                <a:ea typeface="Times New Roman" panose="02020603050405020304" pitchFamily="18" charset="0"/>
              </a:rPr>
              <a:t>akibat</a:t>
            </a:r>
            <a:r>
              <a:rPr lang="en-US" altLang="en-US" dirty="0">
                <a:latin typeface="Tempus Sans ITC" panose="04020404030D07020202" pitchFamily="82" charset="0"/>
                <a:ea typeface="Times New Roman" panose="02020603050405020304" pitchFamily="18" charset="0"/>
              </a:rPr>
              <a:t> </a:t>
            </a:r>
            <a:r>
              <a:rPr lang="en-US" altLang="en-US" dirty="0" err="1">
                <a:latin typeface="Tempus Sans ITC" panose="04020404030D07020202" pitchFamily="82" charset="0"/>
                <a:ea typeface="Times New Roman" panose="02020603050405020304" pitchFamily="18" charset="0"/>
              </a:rPr>
              <a:t>gangguan</a:t>
            </a:r>
            <a:r>
              <a:rPr lang="en-US" altLang="en-US" dirty="0">
                <a:latin typeface="Tempus Sans ITC" panose="04020404030D07020202" pitchFamily="82" charset="0"/>
                <a:ea typeface="Times New Roman" panose="02020603050405020304" pitchFamily="18" charset="0"/>
              </a:rPr>
              <a:t> </a:t>
            </a:r>
            <a:r>
              <a:rPr lang="en-US" altLang="en-US" dirty="0" err="1">
                <a:latin typeface="Tempus Sans ITC" panose="04020404030D07020202" pitchFamily="82" charset="0"/>
                <a:ea typeface="Times New Roman" panose="02020603050405020304" pitchFamily="18" charset="0"/>
              </a:rPr>
              <a:t>sistem</a:t>
            </a:r>
            <a:r>
              <a:rPr lang="en-US" altLang="en-US" dirty="0">
                <a:latin typeface="Tempus Sans ITC" panose="04020404030D07020202" pitchFamily="82" charset="0"/>
                <a:ea typeface="Times New Roman" panose="02020603050405020304" pitchFamily="18" charset="0"/>
              </a:rPr>
              <a:t> </a:t>
            </a:r>
            <a:r>
              <a:rPr lang="en-US" altLang="en-US" dirty="0" err="1">
                <a:latin typeface="Tempus Sans ITC" panose="04020404030D07020202" pitchFamily="82" charset="0"/>
                <a:ea typeface="Times New Roman" panose="02020603050405020304" pitchFamily="18" charset="0"/>
              </a:rPr>
              <a:t>atau</a:t>
            </a:r>
            <a:r>
              <a:rPr lang="en-US" altLang="en-US" dirty="0">
                <a:latin typeface="Tempus Sans ITC" panose="04020404030D07020202" pitchFamily="82" charset="0"/>
                <a:ea typeface="Times New Roman" panose="02020603050405020304" pitchFamily="18" charset="0"/>
              </a:rPr>
              <a:t> </a:t>
            </a:r>
            <a:r>
              <a:rPr lang="en-US" altLang="en-US" dirty="0" err="1">
                <a:latin typeface="Tempus Sans ITC" panose="04020404030D07020202" pitchFamily="82" charset="0"/>
                <a:ea typeface="Times New Roman" panose="02020603050405020304" pitchFamily="18" charset="0"/>
              </a:rPr>
              <a:t>kehilangan</a:t>
            </a:r>
            <a:r>
              <a:rPr lang="en-US" altLang="en-US" dirty="0">
                <a:latin typeface="Tempus Sans ITC" panose="04020404030D07020202" pitchFamily="82" charset="0"/>
                <a:ea typeface="Times New Roman" panose="02020603050405020304" pitchFamily="18" charset="0"/>
              </a:rPr>
              <a:t> </a:t>
            </a:r>
            <a:r>
              <a:rPr lang="en-US" altLang="en-US" dirty="0" err="1">
                <a:latin typeface="Tempus Sans ITC" panose="04020404030D07020202" pitchFamily="82" charset="0"/>
                <a:ea typeface="Times New Roman" panose="02020603050405020304" pitchFamily="18" charset="0"/>
              </a:rPr>
              <a:t>medan</a:t>
            </a:r>
            <a:r>
              <a:rPr lang="en-US" altLang="en-US" dirty="0">
                <a:latin typeface="Tempus Sans ITC" panose="04020404030D07020202" pitchFamily="82" charset="0"/>
                <a:ea typeface="Times New Roman" panose="02020603050405020304" pitchFamily="18" charset="0"/>
              </a:rPr>
              <a:t>, </a:t>
            </a:r>
            <a:r>
              <a:rPr lang="en-US" altLang="en-US" dirty="0" err="1">
                <a:latin typeface="Tempus Sans ITC" panose="04020404030D07020202" pitchFamily="82" charset="0"/>
                <a:ea typeface="Times New Roman" panose="02020603050405020304" pitchFamily="18" charset="0"/>
              </a:rPr>
              <a:t>akan</a:t>
            </a:r>
            <a:r>
              <a:rPr lang="en-US" altLang="en-US" dirty="0">
                <a:latin typeface="Tempus Sans ITC" panose="04020404030D07020202" pitchFamily="82" charset="0"/>
                <a:ea typeface="Times New Roman" panose="02020603050405020304" pitchFamily="18" charset="0"/>
              </a:rPr>
              <a:t> </a:t>
            </a:r>
            <a:r>
              <a:rPr lang="en-US" altLang="en-US" dirty="0" err="1">
                <a:latin typeface="Tempus Sans ITC" panose="04020404030D07020202" pitchFamily="82" charset="0"/>
                <a:ea typeface="Times New Roman" panose="02020603050405020304" pitchFamily="18" charset="0"/>
              </a:rPr>
              <a:t>muncul</a:t>
            </a:r>
            <a:r>
              <a:rPr lang="en-US" altLang="en-US" dirty="0">
                <a:latin typeface="Tempus Sans ITC" panose="04020404030D07020202" pitchFamily="82" charset="0"/>
                <a:ea typeface="Times New Roman" panose="02020603050405020304" pitchFamily="18" charset="0"/>
              </a:rPr>
              <a:t> </a:t>
            </a:r>
            <a:r>
              <a:rPr lang="en-US" altLang="en-US" dirty="0" err="1">
                <a:latin typeface="Tempus Sans ITC" panose="04020404030D07020202" pitchFamily="82" charset="0"/>
                <a:ea typeface="Times New Roman" panose="02020603050405020304" pitchFamily="18" charset="0"/>
              </a:rPr>
              <a:t>tegangan</a:t>
            </a:r>
            <a:r>
              <a:rPr lang="en-US" altLang="en-US" dirty="0">
                <a:latin typeface="Tempus Sans ITC" panose="04020404030D07020202" pitchFamily="82" charset="0"/>
                <a:ea typeface="Times New Roman" panose="02020603050405020304" pitchFamily="18" charset="0"/>
              </a:rPr>
              <a:t> ac yang </a:t>
            </a:r>
            <a:r>
              <a:rPr lang="en-US" altLang="en-US" dirty="0" err="1">
                <a:latin typeface="Tempus Sans ITC" panose="04020404030D07020202" pitchFamily="82" charset="0"/>
                <a:ea typeface="Times New Roman" panose="02020603050405020304" pitchFamily="18" charset="0"/>
              </a:rPr>
              <a:t>akan</a:t>
            </a:r>
            <a:r>
              <a:rPr lang="en-US" altLang="en-US" dirty="0">
                <a:latin typeface="Tempus Sans ITC" panose="04020404030D07020202" pitchFamily="82" charset="0"/>
                <a:ea typeface="Times New Roman" panose="02020603050405020304" pitchFamily="18" charset="0"/>
              </a:rPr>
              <a:t> </a:t>
            </a:r>
            <a:r>
              <a:rPr lang="en-US" altLang="en-US" dirty="0" err="1">
                <a:latin typeface="Tempus Sans ITC" panose="04020404030D07020202" pitchFamily="82" charset="0"/>
                <a:ea typeface="Times New Roman" panose="02020603050405020304" pitchFamily="18" charset="0"/>
              </a:rPr>
              <a:t>terdeteksi</a:t>
            </a:r>
            <a:r>
              <a:rPr lang="en-US" altLang="en-US" dirty="0">
                <a:latin typeface="Tempus Sans ITC" panose="04020404030D07020202" pitchFamily="82" charset="0"/>
                <a:ea typeface="Times New Roman" panose="02020603050405020304" pitchFamily="18" charset="0"/>
              </a:rPr>
              <a:t> </a:t>
            </a:r>
            <a:r>
              <a:rPr lang="en-US" altLang="en-US" dirty="0" err="1">
                <a:latin typeface="Tempus Sans ITC" panose="04020404030D07020202" pitchFamily="82" charset="0"/>
                <a:ea typeface="Times New Roman" panose="02020603050405020304" pitchFamily="18" charset="0"/>
              </a:rPr>
              <a:t>bilamana</a:t>
            </a:r>
            <a:r>
              <a:rPr lang="en-US" altLang="en-US" dirty="0">
                <a:latin typeface="Tempus Sans ITC" panose="04020404030D07020202" pitchFamily="82" charset="0"/>
                <a:ea typeface="Times New Roman" panose="02020603050405020304" pitchFamily="18" charset="0"/>
              </a:rPr>
              <a:t> </a:t>
            </a:r>
            <a:r>
              <a:rPr lang="en-US" altLang="en-US" dirty="0" err="1">
                <a:latin typeface="Tempus Sans ITC" panose="04020404030D07020202" pitchFamily="82" charset="0"/>
                <a:ea typeface="Times New Roman" panose="02020603050405020304" pitchFamily="18" charset="0"/>
              </a:rPr>
              <a:t>mesin</a:t>
            </a:r>
            <a:r>
              <a:rPr lang="en-US" altLang="en-US" dirty="0">
                <a:latin typeface="Tempus Sans ITC" panose="04020404030D07020202" pitchFamily="82" charset="0"/>
                <a:ea typeface="Times New Roman" panose="02020603050405020304" pitchFamily="18" charset="0"/>
              </a:rPr>
              <a:t> </a:t>
            </a:r>
            <a:r>
              <a:rPr lang="en-US" altLang="en-US" dirty="0" err="1">
                <a:latin typeface="Tempus Sans ITC" panose="04020404030D07020202" pitchFamily="82" charset="0"/>
                <a:ea typeface="Times New Roman" panose="02020603050405020304" pitchFamily="18" charset="0"/>
              </a:rPr>
              <a:t>merupakan</a:t>
            </a:r>
            <a:r>
              <a:rPr lang="en-US" altLang="en-US" dirty="0">
                <a:latin typeface="Tempus Sans ITC" panose="04020404030D07020202" pitchFamily="82" charset="0"/>
                <a:ea typeface="Times New Roman" panose="02020603050405020304" pitchFamily="18" charset="0"/>
              </a:rPr>
              <a:t> </a:t>
            </a:r>
            <a:r>
              <a:rPr lang="en-US" altLang="en-US" dirty="0" err="1">
                <a:latin typeface="Tempus Sans ITC" panose="04020404030D07020202" pitchFamily="82" charset="0"/>
                <a:ea typeface="Times New Roman" panose="02020603050405020304" pitchFamily="18" charset="0"/>
              </a:rPr>
              <a:t>mesin</a:t>
            </a:r>
            <a:r>
              <a:rPr lang="en-US" altLang="en-US" dirty="0">
                <a:latin typeface="Tempus Sans ITC" panose="04020404030D07020202" pitchFamily="82" charset="0"/>
                <a:ea typeface="Times New Roman" panose="02020603050405020304" pitchFamily="18" charset="0"/>
              </a:rPr>
              <a:t> </a:t>
            </a:r>
            <a:r>
              <a:rPr lang="en-US" altLang="en-US" dirty="0" err="1">
                <a:latin typeface="Tempus Sans ITC" panose="04020404030D07020202" pitchFamily="82" charset="0"/>
                <a:ea typeface="Times New Roman" panose="02020603050405020304" pitchFamily="18" charset="0"/>
              </a:rPr>
              <a:t>tanpa</a:t>
            </a:r>
            <a:r>
              <a:rPr lang="en-US" altLang="en-US" dirty="0">
                <a:latin typeface="Tempus Sans ITC" panose="04020404030D07020202" pitchFamily="82" charset="0"/>
                <a:ea typeface="Times New Roman" panose="02020603050405020304" pitchFamily="18" charset="0"/>
              </a:rPr>
              <a:t> </a:t>
            </a:r>
            <a:r>
              <a:rPr lang="en-US" altLang="en-US" dirty="0" err="1">
                <a:latin typeface="Tempus Sans ITC" panose="04020404030D07020202" pitchFamily="82" charset="0"/>
                <a:ea typeface="Times New Roman" panose="02020603050405020304" pitchFamily="18" charset="0"/>
              </a:rPr>
              <a:t>sikat</a:t>
            </a:r>
            <a:r>
              <a:rPr lang="en-US" altLang="en-US" dirty="0">
                <a:latin typeface="Tempus Sans ITC" panose="04020404030D07020202" pitchFamily="82" charset="0"/>
                <a:ea typeface="Times New Roman" panose="02020603050405020304" pitchFamily="18" charset="0"/>
              </a:rPr>
              <a:t>. </a:t>
            </a:r>
            <a:r>
              <a:rPr lang="en-US" altLang="en-US" dirty="0" err="1">
                <a:latin typeface="Tempus Sans ITC" panose="04020404030D07020202" pitchFamily="82" charset="0"/>
                <a:ea typeface="Times New Roman" panose="02020603050405020304" pitchFamily="18" charset="0"/>
              </a:rPr>
              <a:t>Untuk</a:t>
            </a:r>
            <a:r>
              <a:rPr lang="en-US" altLang="en-US" dirty="0">
                <a:latin typeface="Tempus Sans ITC" panose="04020404030D07020202" pitchFamily="82" charset="0"/>
                <a:ea typeface="Times New Roman" panose="02020603050405020304" pitchFamily="18" charset="0"/>
              </a:rPr>
              <a:t> </a:t>
            </a:r>
            <a:r>
              <a:rPr lang="en-US" altLang="en-US" dirty="0" err="1">
                <a:latin typeface="Tempus Sans ITC" panose="04020404030D07020202" pitchFamily="82" charset="0"/>
                <a:ea typeface="Times New Roman" panose="02020603050405020304" pitchFamily="18" charset="0"/>
              </a:rPr>
              <a:t>mesin-mesin</a:t>
            </a:r>
            <a:r>
              <a:rPr lang="en-US" altLang="en-US" dirty="0">
                <a:latin typeface="Tempus Sans ITC" panose="04020404030D07020202" pitchFamily="82" charset="0"/>
                <a:ea typeface="Times New Roman" panose="02020603050405020304" pitchFamily="18" charset="0"/>
              </a:rPr>
              <a:t> modern </a:t>
            </a:r>
            <a:r>
              <a:rPr lang="en-US" altLang="en-US" dirty="0" err="1">
                <a:latin typeface="Tempus Sans ITC" panose="04020404030D07020202" pitchFamily="82" charset="0"/>
                <a:ea typeface="Times New Roman" panose="02020603050405020304" pitchFamily="18" charset="0"/>
              </a:rPr>
              <a:t>dengan</a:t>
            </a:r>
            <a:r>
              <a:rPr lang="en-US" altLang="en-US" dirty="0">
                <a:latin typeface="Tempus Sans ITC" panose="04020404030D07020202" pitchFamily="82" charset="0"/>
                <a:ea typeface="Times New Roman" panose="02020603050405020304" pitchFamily="18" charset="0"/>
              </a:rPr>
              <a:t> </a:t>
            </a:r>
            <a:r>
              <a:rPr lang="en-US" altLang="en-US" dirty="0" err="1">
                <a:latin typeface="Tempus Sans ITC" panose="04020404030D07020202" pitchFamily="82" charset="0"/>
                <a:ea typeface="Times New Roman" panose="02020603050405020304" pitchFamily="18" charset="0"/>
              </a:rPr>
              <a:t>eksiter</a:t>
            </a:r>
            <a:r>
              <a:rPr lang="en-US" altLang="en-US" dirty="0">
                <a:latin typeface="Tempus Sans ITC" panose="04020404030D07020202" pitchFamily="82" charset="0"/>
                <a:ea typeface="Times New Roman" panose="02020603050405020304" pitchFamily="18" charset="0"/>
              </a:rPr>
              <a:t> </a:t>
            </a:r>
            <a:r>
              <a:rPr lang="en-US" altLang="en-US" dirty="0" err="1">
                <a:latin typeface="Tempus Sans ITC" panose="04020404030D07020202" pitchFamily="82" charset="0"/>
                <a:ea typeface="Times New Roman" panose="02020603050405020304" pitchFamily="18" charset="0"/>
              </a:rPr>
              <a:t>tanpa</a:t>
            </a:r>
            <a:r>
              <a:rPr lang="en-US" altLang="en-US" dirty="0">
                <a:latin typeface="Tempus Sans ITC" panose="04020404030D07020202" pitchFamily="82" charset="0"/>
                <a:ea typeface="Times New Roman" panose="02020603050405020304" pitchFamily="18" charset="0"/>
              </a:rPr>
              <a:t> </a:t>
            </a:r>
            <a:r>
              <a:rPr lang="en-US" altLang="en-US" dirty="0" err="1">
                <a:latin typeface="Tempus Sans ITC" panose="04020404030D07020202" pitchFamily="82" charset="0"/>
                <a:ea typeface="Times New Roman" panose="02020603050405020304" pitchFamily="18" charset="0"/>
              </a:rPr>
              <a:t>sikat</a:t>
            </a:r>
            <a:r>
              <a:rPr lang="en-US" altLang="en-US" dirty="0">
                <a:latin typeface="Tempus Sans ITC" panose="04020404030D07020202" pitchFamily="82" charset="0"/>
                <a:ea typeface="Times New Roman" panose="02020603050405020304" pitchFamily="18" charset="0"/>
              </a:rPr>
              <a:t>, </a:t>
            </a:r>
            <a:r>
              <a:rPr lang="en-US" altLang="en-US" dirty="0" err="1">
                <a:latin typeface="Tempus Sans ITC" panose="04020404030D07020202" pitchFamily="82" charset="0"/>
                <a:ea typeface="Times New Roman" panose="02020603050405020304" pitchFamily="18" charset="0"/>
              </a:rPr>
              <a:t>rele</a:t>
            </a:r>
            <a:r>
              <a:rPr lang="en-US" altLang="en-US" dirty="0">
                <a:latin typeface="Tempus Sans ITC" panose="04020404030D07020202" pitchFamily="82" charset="0"/>
                <a:ea typeface="Times New Roman" panose="02020603050405020304" pitchFamily="18" charset="0"/>
              </a:rPr>
              <a:t> </a:t>
            </a:r>
            <a:r>
              <a:rPr lang="en-US" altLang="en-US" dirty="0" err="1">
                <a:latin typeface="Tempus Sans ITC" panose="04020404030D07020202" pitchFamily="82" charset="0"/>
                <a:ea typeface="Times New Roman" panose="02020603050405020304" pitchFamily="18" charset="0"/>
              </a:rPr>
              <a:t>faktor</a:t>
            </a:r>
            <a:r>
              <a:rPr lang="en-US" altLang="en-US" dirty="0">
                <a:latin typeface="Tempus Sans ITC" panose="04020404030D07020202" pitchFamily="82" charset="0"/>
                <a:ea typeface="Times New Roman" panose="02020603050405020304" pitchFamily="18" charset="0"/>
              </a:rPr>
              <a:t> </a:t>
            </a:r>
            <a:r>
              <a:rPr lang="en-US" altLang="en-US" dirty="0" err="1">
                <a:latin typeface="Tempus Sans ITC" panose="04020404030D07020202" pitchFamily="82" charset="0"/>
                <a:ea typeface="Times New Roman" panose="02020603050405020304" pitchFamily="18" charset="0"/>
              </a:rPr>
              <a:t>daya</a:t>
            </a:r>
            <a:r>
              <a:rPr lang="en-US" altLang="en-US" dirty="0">
                <a:latin typeface="Tempus Sans ITC" panose="04020404030D07020202" pitchFamily="82" charset="0"/>
                <a:ea typeface="Times New Roman" panose="02020603050405020304" pitchFamily="18" charset="0"/>
              </a:rPr>
              <a:t> </a:t>
            </a:r>
            <a:r>
              <a:rPr lang="en-US" altLang="en-US" dirty="0" err="1">
                <a:latin typeface="Tempus Sans ITC" panose="04020404030D07020202" pitchFamily="82" charset="0"/>
                <a:ea typeface="Times New Roman" panose="02020603050405020304" pitchFamily="18" charset="0"/>
              </a:rPr>
              <a:t>akan</a:t>
            </a:r>
            <a:r>
              <a:rPr lang="en-US" altLang="en-US" dirty="0">
                <a:latin typeface="Tempus Sans ITC" panose="04020404030D07020202" pitchFamily="82" charset="0"/>
                <a:ea typeface="Times New Roman" panose="02020603050405020304" pitchFamily="18" charset="0"/>
              </a:rPr>
              <a:t> </a:t>
            </a:r>
            <a:r>
              <a:rPr lang="en-US" altLang="en-US" dirty="0" err="1">
                <a:latin typeface="Tempus Sans ITC" panose="04020404030D07020202" pitchFamily="82" charset="0"/>
                <a:ea typeface="Times New Roman" panose="02020603050405020304" pitchFamily="18" charset="0"/>
              </a:rPr>
              <a:t>melengkapi</a:t>
            </a:r>
            <a:r>
              <a:rPr lang="en-US" altLang="en-US" dirty="0">
                <a:latin typeface="Tempus Sans ITC" panose="04020404030D07020202" pitchFamily="82" charset="0"/>
                <a:ea typeface="Times New Roman" panose="02020603050405020304" pitchFamily="18" charset="0"/>
              </a:rPr>
              <a:t> </a:t>
            </a:r>
            <a:r>
              <a:rPr lang="en-US" altLang="en-US" dirty="0" err="1">
                <a:latin typeface="Tempus Sans ITC" panose="04020404030D07020202" pitchFamily="82" charset="0"/>
                <a:ea typeface="Times New Roman" panose="02020603050405020304" pitchFamily="18" charset="0"/>
              </a:rPr>
              <a:t>proteksi</a:t>
            </a:r>
            <a:r>
              <a:rPr lang="en-US" altLang="en-US" dirty="0">
                <a:latin typeface="Tempus Sans ITC" panose="04020404030D07020202" pitchFamily="82" charset="0"/>
                <a:ea typeface="Times New Roman" panose="02020603050405020304" pitchFamily="18" charset="0"/>
              </a:rPr>
              <a:t> </a:t>
            </a:r>
            <a:r>
              <a:rPr lang="en-US" altLang="en-US" dirty="0" err="1">
                <a:latin typeface="Tempus Sans ITC" panose="04020404030D07020202" pitchFamily="82" charset="0"/>
                <a:ea typeface="Times New Roman" panose="02020603050405020304" pitchFamily="18" charset="0"/>
              </a:rPr>
              <a:t>untuk</a:t>
            </a:r>
            <a:r>
              <a:rPr lang="en-US" altLang="en-US" dirty="0">
                <a:latin typeface="Tempus Sans ITC" panose="04020404030D07020202" pitchFamily="82" charset="0"/>
                <a:ea typeface="Times New Roman" panose="02020603050405020304" pitchFamily="18" charset="0"/>
              </a:rPr>
              <a:t> </a:t>
            </a:r>
            <a:r>
              <a:rPr lang="en-US" altLang="en-US" dirty="0" err="1">
                <a:latin typeface="Tempus Sans ITC" panose="04020404030D07020202" pitchFamily="82" charset="0"/>
                <a:ea typeface="Times New Roman" panose="02020603050405020304" pitchFamily="18" charset="0"/>
              </a:rPr>
              <a:t>kehilangan</a:t>
            </a:r>
            <a:r>
              <a:rPr lang="en-US" altLang="en-US" dirty="0">
                <a:latin typeface="Tempus Sans ITC" panose="04020404030D07020202" pitchFamily="82" charset="0"/>
                <a:ea typeface="Times New Roman" panose="02020603050405020304" pitchFamily="18" charset="0"/>
              </a:rPr>
              <a:t> </a:t>
            </a:r>
            <a:r>
              <a:rPr lang="en-US" altLang="en-US" dirty="0" err="1">
                <a:latin typeface="Tempus Sans ITC" panose="04020404030D07020202" pitchFamily="82" charset="0"/>
                <a:ea typeface="Times New Roman" panose="02020603050405020304" pitchFamily="18" charset="0"/>
              </a:rPr>
              <a:t>medan</a:t>
            </a:r>
            <a:r>
              <a:rPr lang="en-US" altLang="en-US" dirty="0">
                <a:latin typeface="Tempus Sans ITC" panose="04020404030D07020202" pitchFamily="82" charset="0"/>
                <a:ea typeface="Times New Roman" panose="02020603050405020304" pitchFamily="18" charset="0"/>
              </a:rPr>
              <a:t> </a:t>
            </a:r>
            <a:r>
              <a:rPr lang="en-US" altLang="en-US" dirty="0" err="1">
                <a:latin typeface="Tempus Sans ITC" panose="04020404030D07020202" pitchFamily="82" charset="0"/>
                <a:ea typeface="Times New Roman" panose="02020603050405020304" pitchFamily="18" charset="0"/>
              </a:rPr>
              <a:t>dan</a:t>
            </a:r>
            <a:r>
              <a:rPr lang="en-US" altLang="en-US" dirty="0">
                <a:latin typeface="Tempus Sans ITC" panose="04020404030D07020202" pitchFamily="82" charset="0"/>
                <a:ea typeface="Times New Roman" panose="02020603050405020304" pitchFamily="18" charset="0"/>
              </a:rPr>
              <a:t> full-out.</a:t>
            </a:r>
            <a:endParaRPr lang="en-US" altLang="en-US" sz="3200" dirty="0">
              <a:latin typeface="Arial" panose="020B0604020202020204" pitchFamily="34" charset="0"/>
            </a:endParaRPr>
          </a:p>
        </p:txBody>
      </p:sp>
    </p:spTree>
    <p:extLst>
      <p:ext uri="{BB962C8B-B14F-4D97-AF65-F5344CB8AC3E}">
        <p14:creationId xmlns:p14="http://schemas.microsoft.com/office/powerpoint/2010/main" val="2266455758"/>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301</a:t>
            </a:fld>
            <a:endParaRPr lang="en-US" altLang="id-ID"/>
          </a:p>
        </p:txBody>
      </p:sp>
      <p:sp>
        <p:nvSpPr>
          <p:cNvPr id="2" name="Rectangle 1"/>
          <p:cNvSpPr/>
          <p:nvPr/>
        </p:nvSpPr>
        <p:spPr>
          <a:xfrm>
            <a:off x="228600" y="228600"/>
            <a:ext cx="7162800" cy="400110"/>
          </a:xfrm>
          <a:prstGeom prst="rect">
            <a:avLst/>
          </a:prstGeom>
        </p:spPr>
        <p:txBody>
          <a:bodyPr wrap="square">
            <a:spAutoFit/>
          </a:bodyPr>
          <a:lstStyle/>
          <a:p>
            <a:pPr algn="just">
              <a:spcAft>
                <a:spcPts val="0"/>
              </a:spcAft>
            </a:pPr>
            <a:r>
              <a:rPr lang="en-US" b="1" cap="all" dirty="0">
                <a:latin typeface="Tempus Sans ITC" panose="04020404030D07020202" pitchFamily="82" charset="0"/>
                <a:ea typeface="Times New Roman" panose="02020603050405020304" pitchFamily="18" charset="0"/>
              </a:rPr>
              <a:t>9. 17. RINGKASAN: TIPIKAL PROTEKSI UNTUK MOTOR</a:t>
            </a:r>
            <a:endParaRPr lang="en-US"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6096000" y="974150"/>
            <a:ext cx="2133600" cy="5509200"/>
          </a:xfrm>
          <a:prstGeom prst="rect">
            <a:avLst/>
          </a:prstGeom>
        </p:spPr>
        <p:txBody>
          <a:bodyPr wrap="square">
            <a:spAutoFit/>
          </a:bodyPr>
          <a:lstStyle/>
          <a:p>
            <a:r>
              <a:rPr lang="en-US" sz="1600" dirty="0" err="1" smtClean="0">
                <a:latin typeface="Tempus Sans ITC" panose="04020404030D07020202" pitchFamily="82" charset="0"/>
                <a:ea typeface="Times New Roman" panose="02020603050405020304" pitchFamily="18" charset="0"/>
                <a:cs typeface="Times New Roman" panose="02020603050405020304" pitchFamily="18" charset="0"/>
              </a:rPr>
              <a:t>Tipikal</a:t>
            </a:r>
            <a:r>
              <a:rPr lang="en-US" sz="1600"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cs typeface="Times New Roman" panose="02020603050405020304" pitchFamily="18" charset="0"/>
              </a:rPr>
              <a:t>proteksi</a:t>
            </a:r>
            <a:r>
              <a:rPr lang="en-US" sz="1600" dirty="0" smtClean="0">
                <a:latin typeface="Tempus Sans ITC" panose="04020404030D07020202" pitchFamily="82" charset="0"/>
                <a:ea typeface="Times New Roman" panose="02020603050405020304" pitchFamily="18" charset="0"/>
                <a:cs typeface="Times New Roman" panose="02020603050405020304" pitchFamily="18" charset="0"/>
              </a:rPr>
              <a:t> yang </a:t>
            </a:r>
            <a:r>
              <a:rPr lang="en-US" sz="1600" dirty="0" err="1" smtClean="0">
                <a:latin typeface="Tempus Sans ITC" panose="04020404030D07020202" pitchFamily="82" charset="0"/>
                <a:ea typeface="Times New Roman" panose="02020603050405020304" pitchFamily="18" charset="0"/>
                <a:cs typeface="Times New Roman" panose="02020603050405020304" pitchFamily="18" charset="0"/>
              </a:rPr>
              <a:t>direkomendasikan</a:t>
            </a:r>
            <a:r>
              <a:rPr lang="en-US" sz="1600"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cs typeface="Times New Roman" panose="02020603050405020304" pitchFamily="18" charset="0"/>
              </a:rPr>
              <a:t>dan</a:t>
            </a:r>
            <a:r>
              <a:rPr lang="en-US" sz="1600"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cs typeface="Times New Roman" panose="02020603050405020304" pitchFamily="18" charset="0"/>
              </a:rPr>
              <a:t>umum</a:t>
            </a:r>
            <a:r>
              <a:rPr lang="en-US" sz="1600"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cs typeface="Times New Roman" panose="02020603050405020304" pitchFamily="18" charset="0"/>
              </a:rPr>
              <a:t>digunakan</a:t>
            </a:r>
            <a:r>
              <a:rPr lang="en-US" sz="1600"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cs typeface="Times New Roman" panose="02020603050405020304" pitchFamily="18" charset="0"/>
              </a:rPr>
              <a:t>untuk</a:t>
            </a:r>
            <a:r>
              <a:rPr lang="en-US" sz="1600"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cs typeface="Times New Roman" panose="02020603050405020304" pitchFamily="18" charset="0"/>
              </a:rPr>
              <a:t>proteksi</a:t>
            </a:r>
            <a:r>
              <a:rPr lang="en-US" sz="1600" dirty="0" smtClean="0">
                <a:latin typeface="Tempus Sans ITC" panose="04020404030D07020202" pitchFamily="82" charset="0"/>
                <a:ea typeface="Times New Roman" panose="02020603050405020304" pitchFamily="18" charset="0"/>
                <a:cs typeface="Times New Roman" panose="02020603050405020304" pitchFamily="18" charset="0"/>
              </a:rPr>
              <a:t> motor-motor </a:t>
            </a:r>
            <a:r>
              <a:rPr lang="en-US" sz="1600" dirty="0" err="1" smtClean="0">
                <a:latin typeface="Tempus Sans ITC" panose="04020404030D07020202" pitchFamily="82" charset="0"/>
                <a:ea typeface="Times New Roman" panose="02020603050405020304" pitchFamily="18" charset="0"/>
                <a:cs typeface="Times New Roman" panose="02020603050405020304" pitchFamily="18" charset="0"/>
              </a:rPr>
              <a:t>listrik</a:t>
            </a:r>
            <a:r>
              <a:rPr lang="en-US" sz="1600"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cs typeface="Times New Roman" panose="02020603050405020304" pitchFamily="18" charset="0"/>
              </a:rPr>
              <a:t>secara</a:t>
            </a:r>
            <a:r>
              <a:rPr lang="en-US" sz="1600"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cs typeface="Times New Roman" panose="02020603050405020304" pitchFamily="18" charset="0"/>
              </a:rPr>
              <a:t>ringkas</a:t>
            </a:r>
            <a:r>
              <a:rPr lang="en-US" sz="1600"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cs typeface="Times New Roman" panose="02020603050405020304" pitchFamily="18" charset="0"/>
              </a:rPr>
              <a:t>dapat</a:t>
            </a:r>
            <a:r>
              <a:rPr lang="en-US" sz="1600"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cs typeface="Times New Roman" panose="02020603050405020304" pitchFamily="18" charset="0"/>
              </a:rPr>
              <a:t>dilihat</a:t>
            </a:r>
            <a:r>
              <a:rPr lang="en-US" sz="1600"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cs typeface="Times New Roman" panose="02020603050405020304" pitchFamily="18" charset="0"/>
              </a:rPr>
              <a:t>pada</a:t>
            </a:r>
            <a:r>
              <a:rPr lang="en-US" sz="1600"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cs typeface="Times New Roman" panose="02020603050405020304" pitchFamily="18" charset="0"/>
              </a:rPr>
              <a:t>gambar</a:t>
            </a:r>
            <a:r>
              <a:rPr lang="en-US" sz="1600" dirty="0" smtClean="0">
                <a:latin typeface="Tempus Sans ITC" panose="04020404030D07020202" pitchFamily="82" charset="0"/>
                <a:ea typeface="Times New Roman" panose="02020603050405020304" pitchFamily="18" charset="0"/>
                <a:cs typeface="Times New Roman" panose="02020603050405020304" pitchFamily="18" charset="0"/>
              </a:rPr>
              <a:t> 9-11. </a:t>
            </a:r>
            <a:r>
              <a:rPr lang="es-ES_tradnl" sz="1600" dirty="0" err="1" smtClean="0">
                <a:latin typeface="Tempus Sans ITC" panose="04020404030D07020202" pitchFamily="82" charset="0"/>
                <a:ea typeface="Times New Roman" panose="02020603050405020304" pitchFamily="18" charset="0"/>
                <a:cs typeface="Times New Roman" panose="02020603050405020304" pitchFamily="18" charset="0"/>
              </a:rPr>
              <a:t>Aplikasi</a:t>
            </a:r>
            <a:r>
              <a:rPr lang="es-ES_tradnl" sz="1600"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cs typeface="Times New Roman" panose="02020603050405020304" pitchFamily="18" charset="0"/>
              </a:rPr>
              <a:t>dari</a:t>
            </a:r>
            <a:r>
              <a:rPr lang="es-ES_tradnl" sz="1600"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cs typeface="Times New Roman" panose="02020603050405020304" pitchFamily="18" charset="0"/>
              </a:rPr>
              <a:t>semua</a:t>
            </a:r>
            <a:r>
              <a:rPr lang="es-ES_tradnl" sz="1600"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cs typeface="Times New Roman" panose="02020603050405020304" pitchFamily="18" charset="0"/>
              </a:rPr>
              <a:t>rele</a:t>
            </a:r>
            <a:r>
              <a:rPr lang="es-ES_tradnl" sz="1600" dirty="0" smtClean="0">
                <a:latin typeface="Tempus Sans ITC" panose="04020404030D07020202" pitchFamily="82" charset="0"/>
                <a:ea typeface="Times New Roman" panose="02020603050405020304" pitchFamily="18" charset="0"/>
                <a:cs typeface="Times New Roman" panose="02020603050405020304" pitchFamily="18" charset="0"/>
              </a:rPr>
              <a:t> yang </a:t>
            </a:r>
            <a:r>
              <a:rPr lang="es-ES_tradnl" sz="1600" dirty="0" err="1" smtClean="0">
                <a:latin typeface="Tempus Sans ITC" panose="04020404030D07020202" pitchFamily="82" charset="0"/>
                <a:ea typeface="Times New Roman" panose="02020603050405020304" pitchFamily="18" charset="0"/>
                <a:cs typeface="Times New Roman" panose="02020603050405020304" pitchFamily="18" charset="0"/>
              </a:rPr>
              <a:t>ada</a:t>
            </a:r>
            <a:r>
              <a:rPr lang="es-ES_tradnl" sz="1600" dirty="0" smtClean="0">
                <a:latin typeface="Tempus Sans ITC" panose="04020404030D07020202" pitchFamily="82" charset="0"/>
                <a:ea typeface="Times New Roman" panose="02020603050405020304" pitchFamily="18" charset="0"/>
                <a:cs typeface="Times New Roman" panose="02020603050405020304" pitchFamily="18" charset="0"/>
              </a:rPr>
              <a:t> pada gambar </a:t>
            </a:r>
            <a:r>
              <a:rPr lang="es-ES_tradnl" sz="1600" dirty="0" err="1" smtClean="0">
                <a:latin typeface="Tempus Sans ITC" panose="04020404030D07020202" pitchFamily="82" charset="0"/>
                <a:ea typeface="Times New Roman" panose="02020603050405020304" pitchFamily="18" charset="0"/>
                <a:cs typeface="Times New Roman" panose="02020603050405020304" pitchFamily="18" charset="0"/>
              </a:rPr>
              <a:t>telah</a:t>
            </a:r>
            <a:r>
              <a:rPr lang="es-ES_tradnl" sz="1600"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cs typeface="Times New Roman" panose="02020603050405020304" pitchFamily="18" charset="0"/>
              </a:rPr>
              <a:t>dibahas</a:t>
            </a:r>
            <a:r>
              <a:rPr lang="es-ES_tradnl" sz="1600"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cs typeface="Times New Roman" panose="02020603050405020304" pitchFamily="18" charset="0"/>
              </a:rPr>
              <a:t>diatas</a:t>
            </a:r>
            <a:r>
              <a:rPr lang="es-ES_tradnl" sz="1600"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cs typeface="Times New Roman" panose="02020603050405020304" pitchFamily="18" charset="0"/>
              </a:rPr>
              <a:t>Ini</a:t>
            </a:r>
            <a:r>
              <a:rPr lang="es-ES_tradnl" sz="1600"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cs typeface="Times New Roman" panose="02020603050405020304" pitchFamily="18" charset="0"/>
              </a:rPr>
              <a:t>adalah</a:t>
            </a:r>
            <a:r>
              <a:rPr lang="es-ES_tradnl" sz="1600"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cs typeface="Times New Roman" panose="02020603050405020304" pitchFamily="18" charset="0"/>
              </a:rPr>
              <a:t>sebuah</a:t>
            </a:r>
            <a:r>
              <a:rPr lang="es-ES_tradnl" sz="1600"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cs typeface="Times New Roman" panose="02020603050405020304" pitchFamily="18" charset="0"/>
              </a:rPr>
              <a:t>rekomendasi</a:t>
            </a:r>
            <a:r>
              <a:rPr lang="es-ES_tradnl" sz="1600"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cs typeface="Times New Roman" panose="02020603050405020304" pitchFamily="18" charset="0"/>
              </a:rPr>
              <a:t>aplikasi</a:t>
            </a:r>
            <a:r>
              <a:rPr lang="es-ES_tradnl" sz="1600"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cs typeface="Times New Roman" panose="02020603050405020304" pitchFamily="18" charset="0"/>
              </a:rPr>
              <a:t>dari</a:t>
            </a:r>
            <a:r>
              <a:rPr lang="es-ES_tradnl" sz="1600"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cs typeface="Times New Roman" panose="02020603050405020304" pitchFamily="18" charset="0"/>
              </a:rPr>
              <a:t>tipe</a:t>
            </a:r>
            <a:r>
              <a:rPr lang="es-ES_tradnl" sz="1600" dirty="0" smtClean="0">
                <a:latin typeface="Tempus Sans ITC" panose="04020404030D07020202" pitchFamily="82" charset="0"/>
                <a:ea typeface="Times New Roman" panose="02020603050405020304" pitchFamily="18" charset="0"/>
                <a:cs typeface="Times New Roman" panose="02020603050405020304" pitchFamily="18" charset="0"/>
              </a:rPr>
              <a:t> dan </a:t>
            </a:r>
            <a:r>
              <a:rPr lang="es-ES_tradnl" sz="1600" dirty="0" err="1" smtClean="0">
                <a:latin typeface="Tempus Sans ITC" panose="04020404030D07020202" pitchFamily="82" charset="0"/>
                <a:ea typeface="Times New Roman" panose="02020603050405020304" pitchFamily="18" charset="0"/>
                <a:cs typeface="Times New Roman" panose="02020603050405020304" pitchFamily="18" charset="0"/>
              </a:rPr>
              <a:t>jumlah</a:t>
            </a:r>
            <a:r>
              <a:rPr lang="es-ES_tradnl" sz="1600"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cs typeface="Times New Roman" panose="02020603050405020304" pitchFamily="18" charset="0"/>
              </a:rPr>
              <a:t>rele</a:t>
            </a:r>
            <a:r>
              <a:rPr lang="es-ES_tradnl" sz="1600"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cs typeface="Times New Roman" panose="02020603050405020304" pitchFamily="18" charset="0"/>
              </a:rPr>
              <a:t>proteksi</a:t>
            </a:r>
            <a:r>
              <a:rPr lang="es-ES_tradnl" sz="1600" dirty="0" smtClean="0">
                <a:latin typeface="Tempus Sans ITC" panose="04020404030D07020202" pitchFamily="82" charset="0"/>
                <a:ea typeface="Times New Roman" panose="02020603050405020304" pitchFamily="18" charset="0"/>
                <a:cs typeface="Times New Roman" panose="02020603050405020304" pitchFamily="18" charset="0"/>
              </a:rPr>
              <a:t> yang </a:t>
            </a:r>
            <a:r>
              <a:rPr lang="es-ES_tradnl" sz="1600" dirty="0" err="1" smtClean="0">
                <a:latin typeface="Tempus Sans ITC" panose="04020404030D07020202" pitchFamily="82" charset="0"/>
                <a:ea typeface="Times New Roman" panose="02020603050405020304" pitchFamily="18" charset="0"/>
                <a:cs typeface="Times New Roman" panose="02020603050405020304" pitchFamily="18" charset="0"/>
              </a:rPr>
              <a:t>digunakan</a:t>
            </a:r>
            <a:r>
              <a:rPr lang="es-ES_tradnl" sz="1600"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cs typeface="Times New Roman" panose="02020603050405020304" pitchFamily="18" charset="0"/>
              </a:rPr>
              <a:t>sangat</a:t>
            </a:r>
            <a:r>
              <a:rPr lang="es-ES_tradnl" sz="1600"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cs typeface="Times New Roman" panose="02020603050405020304" pitchFamily="18" charset="0"/>
              </a:rPr>
              <a:t>tergantung</a:t>
            </a:r>
            <a:r>
              <a:rPr lang="es-ES_tradnl" sz="1600" dirty="0" smtClean="0">
                <a:latin typeface="Tempus Sans ITC" panose="04020404030D07020202" pitchFamily="82" charset="0"/>
                <a:ea typeface="Times New Roman" panose="02020603050405020304" pitchFamily="18" charset="0"/>
                <a:cs typeface="Times New Roman" panose="02020603050405020304" pitchFamily="18" charset="0"/>
              </a:rPr>
              <a:t> pada </a:t>
            </a:r>
            <a:r>
              <a:rPr lang="es-ES_tradnl" sz="1600" dirty="0" err="1" smtClean="0">
                <a:latin typeface="Tempus Sans ITC" panose="04020404030D07020202" pitchFamily="82" charset="0"/>
                <a:ea typeface="Times New Roman" panose="02020603050405020304" pitchFamily="18" charset="0"/>
                <a:cs typeface="Times New Roman" panose="02020603050405020304" pitchFamily="18" charset="0"/>
              </a:rPr>
              <a:t>kondisi</a:t>
            </a:r>
            <a:r>
              <a:rPr lang="es-ES_tradnl" sz="1600"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cs typeface="Times New Roman" panose="02020603050405020304" pitchFamily="18" charset="0"/>
              </a:rPr>
              <a:t>lokal</a:t>
            </a:r>
            <a:r>
              <a:rPr lang="es-ES_tradnl" sz="1600"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s-ES_tradnl" sz="1600" dirty="0" err="1" smtClean="0">
                <a:latin typeface="Tempus Sans ITC" panose="04020404030D07020202" pitchFamily="82" charset="0"/>
                <a:ea typeface="Times New Roman" panose="02020603050405020304" pitchFamily="18" charset="0"/>
                <a:cs typeface="Times New Roman" panose="02020603050405020304" pitchFamily="18" charset="0"/>
              </a:rPr>
              <a:t>ekonomis</a:t>
            </a:r>
            <a:r>
              <a:rPr lang="es-ES_tradnl" sz="1600" dirty="0" smtClean="0">
                <a:latin typeface="Tempus Sans ITC" panose="04020404030D07020202" pitchFamily="82" charset="0"/>
                <a:ea typeface="Times New Roman" panose="02020603050405020304" pitchFamily="18" charset="0"/>
                <a:cs typeface="Times New Roman" panose="02020603050405020304" pitchFamily="18" charset="0"/>
              </a:rPr>
              <a:t>, dan </a:t>
            </a:r>
            <a:r>
              <a:rPr lang="es-ES_tradnl" sz="1600" dirty="0" err="1" smtClean="0">
                <a:latin typeface="Tempus Sans ITC" panose="04020404030D07020202" pitchFamily="82" charset="0"/>
                <a:ea typeface="Times New Roman" panose="02020603050405020304" pitchFamily="18" charset="0"/>
                <a:cs typeface="Times New Roman" panose="02020603050405020304" pitchFamily="18" charset="0"/>
              </a:rPr>
              <a:t>individu</a:t>
            </a:r>
            <a:r>
              <a:rPr lang="es-ES_tradnl" sz="1600"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cs typeface="Times New Roman" panose="02020603050405020304" pitchFamily="18" charset="0"/>
              </a:rPr>
              <a:t>Sistem</a:t>
            </a:r>
            <a:r>
              <a:rPr lang="en-US" sz="1600"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cs typeface="Times New Roman" panose="02020603050405020304" pitchFamily="18" charset="0"/>
              </a:rPr>
              <a:t>proteksi</a:t>
            </a:r>
            <a:r>
              <a:rPr lang="en-US" sz="1600"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cs typeface="Times New Roman" panose="02020603050405020304" pitchFamily="18" charset="0"/>
              </a:rPr>
              <a:t>ini</a:t>
            </a:r>
            <a:r>
              <a:rPr lang="en-US" sz="1600"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cs typeface="Times New Roman" panose="02020603050405020304" pitchFamily="18" charset="0"/>
              </a:rPr>
              <a:t>dapat</a:t>
            </a:r>
            <a:r>
              <a:rPr lang="en-US" sz="1600"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cs typeface="Times New Roman" panose="02020603050405020304" pitchFamily="18" charset="0"/>
              </a:rPr>
              <a:t>dikurangi</a:t>
            </a:r>
            <a:r>
              <a:rPr lang="en-US" sz="1600"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cs typeface="Times New Roman" panose="02020603050405020304" pitchFamily="18" charset="0"/>
              </a:rPr>
              <a:t>atau</a:t>
            </a:r>
            <a:r>
              <a:rPr lang="en-US" sz="1600"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n-US" sz="1600" dirty="0" err="1" smtClean="0">
                <a:latin typeface="Tempus Sans ITC" panose="04020404030D07020202" pitchFamily="82" charset="0"/>
                <a:ea typeface="Times New Roman" panose="02020603050405020304" pitchFamily="18" charset="0"/>
                <a:cs typeface="Times New Roman" panose="02020603050405020304" pitchFamily="18" charset="0"/>
              </a:rPr>
              <a:t>ditambah</a:t>
            </a:r>
            <a:r>
              <a:rPr lang="en-US" sz="1600" dirty="0" smtClean="0">
                <a:latin typeface="Tempus Sans ITC" panose="04020404030D07020202" pitchFamily="82" charset="0"/>
                <a:ea typeface="Times New Roman" panose="02020603050405020304" pitchFamily="18" charset="0"/>
                <a:cs typeface="Times New Roman" panose="02020603050405020304" pitchFamily="18" charset="0"/>
              </a:rPr>
              <a:t>.</a:t>
            </a:r>
            <a:endParaRPr lang="en-US" sz="1600" dirty="0"/>
          </a:p>
        </p:txBody>
      </p:sp>
      <p:pic>
        <p:nvPicPr>
          <p:cNvPr id="9218" name="Picture 2" descr="9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763121"/>
            <a:ext cx="4062402"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2828690"/>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302</a:t>
            </a:fld>
            <a:endParaRPr lang="en-US" altLang="id-ID"/>
          </a:p>
        </p:txBody>
      </p:sp>
      <p:pic>
        <p:nvPicPr>
          <p:cNvPr id="20482" name="Picture 11" descr="CIMG039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578785"/>
            <a:ext cx="2325687" cy="3100388"/>
          </a:xfrm>
          <a:prstGeom prst="rect">
            <a:avLst/>
          </a:prstGeom>
          <a:noFill/>
          <a:extLst>
            <a:ext uri="{909E8E84-426E-40DD-AFC4-6F175D3DCCD1}">
              <a14:hiddenFill xmlns:a14="http://schemas.microsoft.com/office/drawing/2010/main">
                <a:solidFill>
                  <a:srgbClr val="FFFFFF"/>
                </a:solidFill>
              </a14:hiddenFill>
            </a:ext>
          </a:extLst>
        </p:spPr>
      </p:pic>
      <p:pic>
        <p:nvPicPr>
          <p:cNvPr id="20481" name="Picture 13" descr="untitledbuku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 y="3773488"/>
            <a:ext cx="2097088" cy="278923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3200400" y="1392548"/>
            <a:ext cx="4419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450850" algn="l"/>
              </a:tabLst>
              <a:defRPr>
                <a:solidFill>
                  <a:schemeClr val="tx1"/>
                </a:solidFill>
                <a:latin typeface="Arial" panose="020B0604020202020204" pitchFamily="34" charset="0"/>
              </a:defRPr>
            </a:lvl1pPr>
            <a:lvl2pPr eaLnBrk="0" hangingPunct="0">
              <a:tabLst>
                <a:tab pos="450850" algn="l"/>
              </a:tabLst>
              <a:defRPr>
                <a:solidFill>
                  <a:schemeClr val="tx1"/>
                </a:solidFill>
                <a:latin typeface="Arial" panose="020B0604020202020204" pitchFamily="34" charset="0"/>
              </a:defRPr>
            </a:lvl2pPr>
            <a:lvl3pPr eaLnBrk="0" hangingPunct="0">
              <a:tabLst>
                <a:tab pos="450850" algn="l"/>
              </a:tabLst>
              <a:defRPr>
                <a:solidFill>
                  <a:schemeClr val="tx1"/>
                </a:solidFill>
                <a:latin typeface="Arial" panose="020B0604020202020204" pitchFamily="34" charset="0"/>
              </a:defRPr>
            </a:lvl3pPr>
            <a:lvl4pPr eaLnBrk="0" hangingPunct="0">
              <a:tabLst>
                <a:tab pos="450850" algn="l"/>
              </a:tabLst>
              <a:defRPr>
                <a:solidFill>
                  <a:schemeClr val="tx1"/>
                </a:solidFill>
                <a:latin typeface="Arial" panose="020B0604020202020204" pitchFamily="34" charset="0"/>
              </a:defRPr>
            </a:lvl4pPr>
            <a:lvl5pPr eaLnBrk="0" hangingPunct="0">
              <a:tabLst>
                <a:tab pos="450850" algn="l"/>
              </a:tabLst>
              <a:defRPr>
                <a:solidFill>
                  <a:schemeClr val="tx1"/>
                </a:solidFill>
                <a:latin typeface="Arial" panose="020B0604020202020204" pitchFamily="34" charset="0"/>
              </a:defRPr>
            </a:lvl5pPr>
            <a:lvl6pPr eaLnBrk="0" fontAlgn="base" hangingPunct="0">
              <a:spcBef>
                <a:spcPct val="0"/>
              </a:spcBef>
              <a:spcAft>
                <a:spcPct val="0"/>
              </a:spcAft>
              <a:tabLst>
                <a:tab pos="450850" algn="l"/>
              </a:tabLst>
              <a:defRPr>
                <a:solidFill>
                  <a:schemeClr val="tx1"/>
                </a:solidFill>
                <a:latin typeface="Arial" panose="020B0604020202020204" pitchFamily="34" charset="0"/>
              </a:defRPr>
            </a:lvl6pPr>
            <a:lvl7pPr eaLnBrk="0" fontAlgn="base" hangingPunct="0">
              <a:spcBef>
                <a:spcPct val="0"/>
              </a:spcBef>
              <a:spcAft>
                <a:spcPct val="0"/>
              </a:spcAft>
              <a:tabLst>
                <a:tab pos="450850" algn="l"/>
              </a:tabLst>
              <a:defRPr>
                <a:solidFill>
                  <a:schemeClr val="tx1"/>
                </a:solidFill>
                <a:latin typeface="Arial" panose="020B0604020202020204" pitchFamily="34" charset="0"/>
              </a:defRPr>
            </a:lvl7pPr>
            <a:lvl8pPr eaLnBrk="0" fontAlgn="base" hangingPunct="0">
              <a:spcBef>
                <a:spcPct val="0"/>
              </a:spcBef>
              <a:spcAft>
                <a:spcPct val="0"/>
              </a:spcAft>
              <a:tabLst>
                <a:tab pos="450850" algn="l"/>
              </a:tabLst>
              <a:defRPr>
                <a:solidFill>
                  <a:schemeClr val="tx1"/>
                </a:solidFill>
                <a:latin typeface="Arial" panose="020B0604020202020204" pitchFamily="34" charset="0"/>
              </a:defRPr>
            </a:lvl8pPr>
            <a:lvl9pPr eaLnBrk="0" fontAlgn="base" hangingPunct="0">
              <a:spcBef>
                <a:spcPct val="0"/>
              </a:spcBef>
              <a:spcAft>
                <a:spcPct val="0"/>
              </a:spcAft>
              <a:tabLst>
                <a:tab pos="4508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450850" algn="l"/>
              </a:tabLst>
            </a:pP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PROTECTIVE RELAYING, PRINCIPLES AND APPLICATIONS BY </a:t>
            </a:r>
            <a:r>
              <a:rPr kumimoji="0" lang="id-ID"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L</a:t>
            </a:r>
            <a:r>
              <a:rPr kumimoji="0" lang="en-US"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EWIS J. BLACKBURN.</a:t>
            </a:r>
            <a:endParaRPr kumimoji="0" lang="en-US" altLang="en-US" b="0" i="0" u="none" strike="noStrike" cap="none" normalizeH="0" baseline="0" dirty="0" smtClean="0">
              <a:ln>
                <a:noFill/>
              </a:ln>
              <a:solidFill>
                <a:schemeClr val="tx1"/>
              </a:solidFill>
              <a:effectLst/>
            </a:endParaRPr>
          </a:p>
        </p:txBody>
      </p:sp>
      <p:sp>
        <p:nvSpPr>
          <p:cNvPr id="7" name="Rectangle 4"/>
          <p:cNvSpPr>
            <a:spLocks noChangeArrowheads="1"/>
          </p:cNvSpPr>
          <p:nvPr/>
        </p:nvSpPr>
        <p:spPr bwMode="auto">
          <a:xfrm>
            <a:off x="2286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p:nvPr/>
        </p:nvSpPr>
        <p:spPr>
          <a:xfrm>
            <a:off x="2935287" y="55565"/>
            <a:ext cx="3235181" cy="523220"/>
          </a:xfrm>
          <a:prstGeom prst="rect">
            <a:avLst/>
          </a:prstGeom>
        </p:spPr>
        <p:txBody>
          <a:bodyPr wrap="none">
            <a:spAutoFit/>
          </a:bodyPr>
          <a:lstStyle/>
          <a:p>
            <a:pPr lvl="0" eaLnBrk="0" hangingPunct="0">
              <a:tabLst>
                <a:tab pos="450850" algn="l"/>
              </a:tabLst>
            </a:pPr>
            <a:r>
              <a:rPr lang="id-ID" altLang="en-US" sz="2800" b="1" dirty="0">
                <a:latin typeface="Tempus Sans ITC" panose="04020404030D07020202" pitchFamily="82" charset="0"/>
                <a:ea typeface="Times New Roman" panose="02020603050405020304" pitchFamily="18" charset="0"/>
              </a:rPr>
              <a:t>DAFTAR PUSTAKA</a:t>
            </a:r>
            <a:endParaRPr lang="en-US" altLang="en-US" sz="1000" dirty="0"/>
          </a:p>
        </p:txBody>
      </p:sp>
      <p:sp>
        <p:nvSpPr>
          <p:cNvPr id="9" name="Rectangle 8"/>
          <p:cNvSpPr/>
          <p:nvPr/>
        </p:nvSpPr>
        <p:spPr>
          <a:xfrm>
            <a:off x="3197192" y="4467439"/>
            <a:ext cx="4594141" cy="707886"/>
          </a:xfrm>
          <a:prstGeom prst="rect">
            <a:avLst/>
          </a:prstGeom>
        </p:spPr>
        <p:txBody>
          <a:bodyPr wrap="square">
            <a:spAutoFit/>
          </a:bodyPr>
          <a:lstStyle/>
          <a:p>
            <a:pPr lvl="0" eaLnBrk="0" hangingPunct="0">
              <a:tabLst>
                <a:tab pos="450850" algn="l"/>
              </a:tabLst>
            </a:pPr>
            <a:r>
              <a:rPr lang="id-ID" altLang="en-US" dirty="0">
                <a:latin typeface="Tempus Sans ITC" panose="04020404030D07020202" pitchFamily="82" charset="0"/>
                <a:ea typeface="Times New Roman" panose="02020603050405020304" pitchFamily="18" charset="0"/>
              </a:rPr>
              <a:t>APPLIED PROTECTIVE RELAYING BY WESTINGHOUSE</a:t>
            </a:r>
            <a:endParaRPr lang="en-US" altLang="en-US" sz="800" dirty="0"/>
          </a:p>
        </p:txBody>
      </p:sp>
    </p:spTree>
    <p:extLst>
      <p:ext uri="{BB962C8B-B14F-4D97-AF65-F5344CB8AC3E}">
        <p14:creationId xmlns:p14="http://schemas.microsoft.com/office/powerpoint/2010/main" val="975556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F64BE5-A089-4422-838E-B46E1F326E99}" type="datetime1">
              <a:rPr lang="en-US" altLang="id-ID" smtClean="0"/>
              <a:t>5/15/2017</a:t>
            </a:fld>
            <a:endParaRPr lang="en-US" altLang="id-ID"/>
          </a:p>
        </p:txBody>
      </p:sp>
      <p:sp>
        <p:nvSpPr>
          <p:cNvPr id="12" name="Slide Number Placeholder 5"/>
          <p:cNvSpPr>
            <a:spLocks noGrp="1"/>
          </p:cNvSpPr>
          <p:nvPr>
            <p:ph type="sldNum" sz="quarter" idx="12"/>
          </p:nvPr>
        </p:nvSpPr>
        <p:spPr/>
        <p:txBody>
          <a:bodyPr/>
          <a:lstStyle/>
          <a:p>
            <a:fld id="{FF9BC1F1-7E61-4434-A8C3-10FCA00CB935}" type="slidenum">
              <a:rPr lang="en-US" altLang="id-ID"/>
              <a:pPr/>
              <a:t>31</a:t>
            </a:fld>
            <a:endParaRPr lang="en-US" altLang="id-ID"/>
          </a:p>
        </p:txBody>
      </p:sp>
      <p:sp>
        <p:nvSpPr>
          <p:cNvPr id="128002" name="Rectangle 2"/>
          <p:cNvSpPr>
            <a:spLocks noChangeArrowheads="1"/>
          </p:cNvSpPr>
          <p:nvPr/>
        </p:nvSpPr>
        <p:spPr bwMode="auto">
          <a:xfrm>
            <a:off x="152400" y="228600"/>
            <a:ext cx="36814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b="1">
                <a:solidFill>
                  <a:schemeClr val="accent2"/>
                </a:solidFill>
              </a:rPr>
              <a:t>1. 17  INDIKATOR OPERASI</a:t>
            </a:r>
            <a:r>
              <a:rPr lang="en-US" altLang="id-ID">
                <a:solidFill>
                  <a:schemeClr val="accent2"/>
                </a:solidFill>
              </a:rPr>
              <a:t> </a:t>
            </a:r>
          </a:p>
        </p:txBody>
      </p:sp>
      <p:sp>
        <p:nvSpPr>
          <p:cNvPr id="128003" name="Rectangle 3"/>
          <p:cNvSpPr>
            <a:spLocks noChangeArrowheads="1"/>
          </p:cNvSpPr>
          <p:nvPr/>
        </p:nvSpPr>
        <p:spPr bwMode="auto">
          <a:xfrm>
            <a:off x="762000" y="685800"/>
            <a:ext cx="8153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a:t>Sebagai petunjuk bagi personel sistem tenaga elektrik, sistem proteksi dilengkapi pula dengan indikator</a:t>
            </a:r>
            <a:r>
              <a:rPr lang="en-US" altLang="id-ID"/>
              <a:t> </a:t>
            </a:r>
          </a:p>
        </p:txBody>
      </p:sp>
      <p:sp>
        <p:nvSpPr>
          <p:cNvPr id="128004" name="Rectangle 4"/>
          <p:cNvSpPr>
            <a:spLocks noChangeArrowheads="1"/>
          </p:cNvSpPr>
          <p:nvPr/>
        </p:nvSpPr>
        <p:spPr bwMode="auto">
          <a:xfrm>
            <a:off x="762000" y="1524000"/>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a:t>Menurut standar Inggris indikator ini disebut ‘flag’, sedangkan Amerika menyebutnya sebagai ‘target’</a:t>
            </a:r>
            <a:r>
              <a:rPr lang="en-US" altLang="id-ID"/>
              <a:t> </a:t>
            </a:r>
          </a:p>
        </p:txBody>
      </p:sp>
      <p:sp>
        <p:nvSpPr>
          <p:cNvPr id="128005" name="Rectangle 5"/>
          <p:cNvSpPr>
            <a:spLocks noChangeArrowheads="1"/>
          </p:cNvSpPr>
          <p:nvPr/>
        </p:nvSpPr>
        <p:spPr bwMode="auto">
          <a:xfrm>
            <a:off x="152400" y="2590800"/>
            <a:ext cx="55991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b="1">
                <a:solidFill>
                  <a:schemeClr val="accent2"/>
                </a:solidFill>
              </a:rPr>
              <a:t>1. 18 TIPIKAL HUBUNGAN RELE DAN PMT</a:t>
            </a:r>
            <a:r>
              <a:rPr lang="en-US" altLang="id-ID">
                <a:solidFill>
                  <a:schemeClr val="accent2"/>
                </a:solidFill>
              </a:rPr>
              <a:t> </a:t>
            </a:r>
          </a:p>
        </p:txBody>
      </p:sp>
      <p:sp>
        <p:nvSpPr>
          <p:cNvPr id="128006" name="Rectangle 6"/>
          <p:cNvSpPr>
            <a:spLocks noChangeArrowheads="1"/>
          </p:cNvSpPr>
          <p:nvPr/>
        </p:nvSpPr>
        <p:spPr bwMode="auto">
          <a:xfrm>
            <a:off x="762000" y="3078163"/>
            <a:ext cx="7924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a:t>Rele proteksi yang digunakan dihubungkan ke sistem tenaga elektrik melalui </a:t>
            </a:r>
            <a:r>
              <a:rPr lang="id-ID" altLang="id-ID">
                <a:hlinkClick r:id="" action="ppaction://hlinkshowjump?jump=nextslide"/>
              </a:rPr>
              <a:t>CT dan atau VT</a:t>
            </a:r>
            <a:r>
              <a:rPr lang="en-US" altLang="id-ID">
                <a:hlinkClick r:id="" action="ppaction://hlinkshowjump?jump=nextslide"/>
              </a:rPr>
              <a:t> </a:t>
            </a:r>
            <a:endParaRPr lang="en-US" altLang="id-ID"/>
          </a:p>
        </p:txBody>
      </p:sp>
      <p:sp>
        <p:nvSpPr>
          <p:cNvPr id="128007" name="Rectangle 7"/>
          <p:cNvSpPr>
            <a:spLocks noChangeArrowheads="1"/>
          </p:cNvSpPr>
          <p:nvPr/>
        </p:nvSpPr>
        <p:spPr bwMode="auto">
          <a:xfrm>
            <a:off x="762000" y="3962400"/>
            <a:ext cx="8458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id-ID"/>
              <a:t>Kontaktor Bantu (CS) yang dipergunakan sebagai suplemen dalam sebuah sistem proteksi rele dapat dihubungkan dengan tiga cara, yaitu: </a:t>
            </a:r>
          </a:p>
        </p:txBody>
      </p:sp>
      <p:sp>
        <p:nvSpPr>
          <p:cNvPr id="128008" name="Rectangle 8"/>
          <p:cNvSpPr>
            <a:spLocks noChangeArrowheads="1"/>
          </p:cNvSpPr>
          <p:nvPr/>
        </p:nvSpPr>
        <p:spPr bwMode="auto">
          <a:xfrm>
            <a:off x="1219200" y="4784725"/>
            <a:ext cx="1847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id-ID" b="1"/>
              <a:t>Series sealing</a:t>
            </a:r>
            <a:r>
              <a:rPr lang="en-US" altLang="id-ID"/>
              <a:t> </a:t>
            </a:r>
          </a:p>
        </p:txBody>
      </p:sp>
      <p:sp>
        <p:nvSpPr>
          <p:cNvPr id="128009" name="Rectangle 9"/>
          <p:cNvSpPr>
            <a:spLocks noChangeArrowheads="1"/>
          </p:cNvSpPr>
          <p:nvPr/>
        </p:nvSpPr>
        <p:spPr bwMode="auto">
          <a:xfrm>
            <a:off x="1219200" y="5181600"/>
            <a:ext cx="2216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id-ID" b="1"/>
              <a:t>Shunt reinforced</a:t>
            </a:r>
            <a:r>
              <a:rPr lang="en-US" altLang="id-ID"/>
              <a:t> </a:t>
            </a:r>
          </a:p>
        </p:txBody>
      </p:sp>
      <p:sp>
        <p:nvSpPr>
          <p:cNvPr id="128010" name="Rectangle 10"/>
          <p:cNvSpPr>
            <a:spLocks noChangeArrowheads="1"/>
          </p:cNvSpPr>
          <p:nvPr/>
        </p:nvSpPr>
        <p:spPr bwMode="auto">
          <a:xfrm>
            <a:off x="1219200" y="5638800"/>
            <a:ext cx="3709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id-ID" b="1"/>
              <a:t>Shunt reinforced with sealing</a:t>
            </a:r>
            <a:r>
              <a:rPr lang="en-US" altLang="id-ID"/>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8002"/>
                                        </p:tgtEl>
                                        <p:attrNameLst>
                                          <p:attrName>style.visibility</p:attrName>
                                        </p:attrNameLst>
                                      </p:cBhvr>
                                      <p:to>
                                        <p:strVal val="visible"/>
                                      </p:to>
                                    </p:set>
                                    <p:anim calcmode="lin" valueType="num">
                                      <p:cBhvr>
                                        <p:cTn id="7" dur="1000" fill="hold"/>
                                        <p:tgtEl>
                                          <p:spTgt spid="128002"/>
                                        </p:tgtEl>
                                        <p:attrNameLst>
                                          <p:attrName>ppt_x</p:attrName>
                                        </p:attrNameLst>
                                      </p:cBhvr>
                                      <p:tavLst>
                                        <p:tav tm="0">
                                          <p:val>
                                            <p:strVal val="#ppt_x-.2"/>
                                          </p:val>
                                        </p:tav>
                                        <p:tav tm="100000">
                                          <p:val>
                                            <p:strVal val="#ppt_x"/>
                                          </p:val>
                                        </p:tav>
                                      </p:tavLst>
                                    </p:anim>
                                    <p:anim calcmode="lin" valueType="num">
                                      <p:cBhvr>
                                        <p:cTn id="8" dur="1000" fill="hold"/>
                                        <p:tgtEl>
                                          <p:spTgt spid="12800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800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128003"/>
                                        </p:tgtEl>
                                        <p:attrNameLst>
                                          <p:attrName>style.visibility</p:attrName>
                                        </p:attrNameLst>
                                      </p:cBhvr>
                                      <p:to>
                                        <p:strVal val="visible"/>
                                      </p:to>
                                    </p:set>
                                    <p:animEffect transition="in" filter="wedge">
                                      <p:cBhvr>
                                        <p:cTn id="14" dur="2000"/>
                                        <p:tgtEl>
                                          <p:spTgt spid="12800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128004"/>
                                        </p:tgtEl>
                                        <p:attrNameLst>
                                          <p:attrName>style.visibility</p:attrName>
                                        </p:attrNameLst>
                                      </p:cBhvr>
                                      <p:to>
                                        <p:strVal val="visible"/>
                                      </p:to>
                                    </p:set>
                                    <p:animEffect transition="in" filter="wedge">
                                      <p:cBhvr>
                                        <p:cTn id="19" dur="2000"/>
                                        <p:tgtEl>
                                          <p:spTgt spid="12800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nodeType="clickEffect">
                                  <p:stCondLst>
                                    <p:cond delay="0"/>
                                  </p:stCondLst>
                                  <p:childTnLst>
                                    <p:set>
                                      <p:cBhvr>
                                        <p:cTn id="23" dur="1" fill="hold">
                                          <p:stCondLst>
                                            <p:cond delay="0"/>
                                          </p:stCondLst>
                                        </p:cTn>
                                        <p:tgtEl>
                                          <p:spTgt spid="128005">
                                            <p:txEl>
                                              <p:pRg st="0" end="0"/>
                                            </p:txEl>
                                          </p:spTgt>
                                        </p:tgtEl>
                                        <p:attrNameLst>
                                          <p:attrName>style.visibility</p:attrName>
                                        </p:attrNameLst>
                                      </p:cBhvr>
                                      <p:to>
                                        <p:strVal val="visible"/>
                                      </p:to>
                                    </p:set>
                                    <p:anim calcmode="lin" valueType="num">
                                      <p:cBhvr>
                                        <p:cTn id="24" dur="1000" fill="hold"/>
                                        <p:tgtEl>
                                          <p:spTgt spid="128005">
                                            <p:txEl>
                                              <p:pRg st="0" end="0"/>
                                            </p:txEl>
                                          </p:spTgt>
                                        </p:tgtEl>
                                        <p:attrNameLst>
                                          <p:attrName>ppt_x</p:attrName>
                                        </p:attrNameLst>
                                      </p:cBhvr>
                                      <p:tavLst>
                                        <p:tav tm="0">
                                          <p:val>
                                            <p:strVal val="#ppt_x-.2"/>
                                          </p:val>
                                        </p:tav>
                                        <p:tav tm="100000">
                                          <p:val>
                                            <p:strVal val="#ppt_x"/>
                                          </p:val>
                                        </p:tav>
                                      </p:tavLst>
                                    </p:anim>
                                    <p:anim calcmode="lin" valueType="num">
                                      <p:cBhvr>
                                        <p:cTn id="25" dur="1000" fill="hold"/>
                                        <p:tgtEl>
                                          <p:spTgt spid="12800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28005">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1" presetClass="entr" presetSubtype="4" fill="hold" grpId="0" nodeType="clickEffect">
                                  <p:stCondLst>
                                    <p:cond delay="0"/>
                                  </p:stCondLst>
                                  <p:childTnLst>
                                    <p:set>
                                      <p:cBhvr>
                                        <p:cTn id="30" dur="1" fill="hold">
                                          <p:stCondLst>
                                            <p:cond delay="0"/>
                                          </p:stCondLst>
                                        </p:cTn>
                                        <p:tgtEl>
                                          <p:spTgt spid="128006"/>
                                        </p:tgtEl>
                                        <p:attrNameLst>
                                          <p:attrName>style.visibility</p:attrName>
                                        </p:attrNameLst>
                                      </p:cBhvr>
                                      <p:to>
                                        <p:strVal val="visible"/>
                                      </p:to>
                                    </p:set>
                                    <p:animEffect transition="in" filter="wheel(4)">
                                      <p:cBhvr>
                                        <p:cTn id="31" dur="2000"/>
                                        <p:tgtEl>
                                          <p:spTgt spid="12800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0" presetClass="entr" presetSubtype="0" fill="hold" grpId="0" nodeType="clickEffect">
                                  <p:stCondLst>
                                    <p:cond delay="0"/>
                                  </p:stCondLst>
                                  <p:childTnLst>
                                    <p:set>
                                      <p:cBhvr>
                                        <p:cTn id="35" dur="1" fill="hold">
                                          <p:stCondLst>
                                            <p:cond delay="0"/>
                                          </p:stCondLst>
                                        </p:cTn>
                                        <p:tgtEl>
                                          <p:spTgt spid="128007"/>
                                        </p:tgtEl>
                                        <p:attrNameLst>
                                          <p:attrName>style.visibility</p:attrName>
                                        </p:attrNameLst>
                                      </p:cBhvr>
                                      <p:to>
                                        <p:strVal val="visible"/>
                                      </p:to>
                                    </p:set>
                                    <p:animEffect transition="in" filter="wedge">
                                      <p:cBhvr>
                                        <p:cTn id="36" dur="2000"/>
                                        <p:tgtEl>
                                          <p:spTgt spid="12800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128008"/>
                                        </p:tgtEl>
                                        <p:attrNameLst>
                                          <p:attrName>style.visibility</p:attrName>
                                        </p:attrNameLst>
                                      </p:cBhvr>
                                      <p:to>
                                        <p:strVal val="visible"/>
                                      </p:to>
                                    </p:set>
                                    <p:anim calcmode="lin" valueType="num">
                                      <p:cBhvr>
                                        <p:cTn id="41" dur="1000" fill="hold"/>
                                        <p:tgtEl>
                                          <p:spTgt spid="128008"/>
                                        </p:tgtEl>
                                        <p:attrNameLst>
                                          <p:attrName>ppt_x</p:attrName>
                                        </p:attrNameLst>
                                      </p:cBhvr>
                                      <p:tavLst>
                                        <p:tav tm="0">
                                          <p:val>
                                            <p:strVal val="#ppt_x-.2"/>
                                          </p:val>
                                        </p:tav>
                                        <p:tav tm="100000">
                                          <p:val>
                                            <p:strVal val="#ppt_x"/>
                                          </p:val>
                                        </p:tav>
                                      </p:tavLst>
                                    </p:anim>
                                    <p:anim calcmode="lin" valueType="num">
                                      <p:cBhvr>
                                        <p:cTn id="42" dur="1000" fill="hold"/>
                                        <p:tgtEl>
                                          <p:spTgt spid="128008"/>
                                        </p:tgtEl>
                                        <p:attrNameLst>
                                          <p:attrName>ppt_y</p:attrName>
                                        </p:attrNameLst>
                                      </p:cBhvr>
                                      <p:tavLst>
                                        <p:tav tm="0">
                                          <p:val>
                                            <p:strVal val="#ppt_y"/>
                                          </p:val>
                                        </p:tav>
                                        <p:tav tm="100000">
                                          <p:val>
                                            <p:strVal val="#ppt_y"/>
                                          </p:val>
                                        </p:tav>
                                      </p:tavLst>
                                    </p:anim>
                                    <p:animEffect transition="in" filter="wipe(right)" prLst="gradientSize: 0.1">
                                      <p:cBhvr>
                                        <p:cTn id="43" dur="1000"/>
                                        <p:tgtEl>
                                          <p:spTgt spid="12800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9" presetClass="entr" presetSubtype="0" fill="hold" grpId="0" nodeType="clickEffect">
                                  <p:stCondLst>
                                    <p:cond delay="0"/>
                                  </p:stCondLst>
                                  <p:childTnLst>
                                    <p:set>
                                      <p:cBhvr>
                                        <p:cTn id="47" dur="1" fill="hold">
                                          <p:stCondLst>
                                            <p:cond delay="0"/>
                                          </p:stCondLst>
                                        </p:cTn>
                                        <p:tgtEl>
                                          <p:spTgt spid="128009"/>
                                        </p:tgtEl>
                                        <p:attrNameLst>
                                          <p:attrName>style.visibility</p:attrName>
                                        </p:attrNameLst>
                                      </p:cBhvr>
                                      <p:to>
                                        <p:strVal val="visible"/>
                                      </p:to>
                                    </p:set>
                                    <p:anim calcmode="lin" valueType="num">
                                      <p:cBhvr>
                                        <p:cTn id="48" dur="1000" fill="hold"/>
                                        <p:tgtEl>
                                          <p:spTgt spid="128009"/>
                                        </p:tgtEl>
                                        <p:attrNameLst>
                                          <p:attrName>ppt_x</p:attrName>
                                        </p:attrNameLst>
                                      </p:cBhvr>
                                      <p:tavLst>
                                        <p:tav tm="0">
                                          <p:val>
                                            <p:strVal val="#ppt_x-.2"/>
                                          </p:val>
                                        </p:tav>
                                        <p:tav tm="100000">
                                          <p:val>
                                            <p:strVal val="#ppt_x"/>
                                          </p:val>
                                        </p:tav>
                                      </p:tavLst>
                                    </p:anim>
                                    <p:anim calcmode="lin" valueType="num">
                                      <p:cBhvr>
                                        <p:cTn id="49" dur="1000" fill="hold"/>
                                        <p:tgtEl>
                                          <p:spTgt spid="128009"/>
                                        </p:tgtEl>
                                        <p:attrNameLst>
                                          <p:attrName>ppt_y</p:attrName>
                                        </p:attrNameLst>
                                      </p:cBhvr>
                                      <p:tavLst>
                                        <p:tav tm="0">
                                          <p:val>
                                            <p:strVal val="#ppt_y"/>
                                          </p:val>
                                        </p:tav>
                                        <p:tav tm="100000">
                                          <p:val>
                                            <p:strVal val="#ppt_y"/>
                                          </p:val>
                                        </p:tav>
                                      </p:tavLst>
                                    </p:anim>
                                    <p:animEffect transition="in" filter="wipe(right)" prLst="gradientSize: 0.1">
                                      <p:cBhvr>
                                        <p:cTn id="50" dur="1000"/>
                                        <p:tgtEl>
                                          <p:spTgt spid="12800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1" presetClass="entr" presetSubtype="4" fill="hold" grpId="0" nodeType="clickEffect">
                                  <p:stCondLst>
                                    <p:cond delay="0"/>
                                  </p:stCondLst>
                                  <p:childTnLst>
                                    <p:set>
                                      <p:cBhvr>
                                        <p:cTn id="54" dur="1" fill="hold">
                                          <p:stCondLst>
                                            <p:cond delay="0"/>
                                          </p:stCondLst>
                                        </p:cTn>
                                        <p:tgtEl>
                                          <p:spTgt spid="128010"/>
                                        </p:tgtEl>
                                        <p:attrNameLst>
                                          <p:attrName>style.visibility</p:attrName>
                                        </p:attrNameLst>
                                      </p:cBhvr>
                                      <p:to>
                                        <p:strVal val="visible"/>
                                      </p:to>
                                    </p:set>
                                    <p:animEffect transition="in" filter="wheel(4)">
                                      <p:cBhvr>
                                        <p:cTn id="55" dur="2000"/>
                                        <p:tgtEl>
                                          <p:spTgt spid="128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p:bldP spid="128003" grpId="0"/>
      <p:bldP spid="128004" grpId="0"/>
      <p:bldP spid="128006" grpId="0"/>
      <p:bldP spid="128007" grpId="0"/>
      <p:bldP spid="128008" grpId="0"/>
      <p:bldP spid="128009" grpId="0"/>
      <p:bldP spid="1280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8DA10C-CFA5-4312-BA60-4D17702D0E73}" type="datetime1">
              <a:rPr lang="en-US" altLang="id-ID" smtClean="0"/>
              <a:t>5/15/2017</a:t>
            </a:fld>
            <a:endParaRPr lang="en-US" altLang="id-ID"/>
          </a:p>
        </p:txBody>
      </p:sp>
      <p:sp>
        <p:nvSpPr>
          <p:cNvPr id="4" name="Slide Number Placeholder 5"/>
          <p:cNvSpPr>
            <a:spLocks noGrp="1"/>
          </p:cNvSpPr>
          <p:nvPr>
            <p:ph type="sldNum" sz="quarter" idx="12"/>
          </p:nvPr>
        </p:nvSpPr>
        <p:spPr/>
        <p:txBody>
          <a:bodyPr/>
          <a:lstStyle/>
          <a:p>
            <a:fld id="{60006011-F755-473B-BEEC-8D6CE098CFFA}" type="slidenum">
              <a:rPr lang="en-US" altLang="id-ID"/>
              <a:pPr/>
              <a:t>32</a:t>
            </a:fld>
            <a:endParaRPr lang="en-US" altLang="id-ID"/>
          </a:p>
        </p:txBody>
      </p:sp>
      <p:pic>
        <p:nvPicPr>
          <p:cNvPr id="132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81000"/>
            <a:ext cx="6451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32100"/>
                                        </p:tgtEl>
                                        <p:attrNameLst>
                                          <p:attrName>style.visibility</p:attrName>
                                        </p:attrNameLst>
                                      </p:cBhvr>
                                      <p:to>
                                        <p:strVal val="visible"/>
                                      </p:to>
                                    </p:set>
                                    <p:animEffect transition="in" filter="wheel(1)">
                                      <p:cBhvr>
                                        <p:cTn id="7" dur="2000"/>
                                        <p:tgtEl>
                                          <p:spTgt spid="132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BA0217-F10C-4901-AF8C-EE1392F336A0}" type="datetime1">
              <a:rPr lang="en-US" altLang="id-ID" smtClean="0"/>
              <a:t>5/15/2017</a:t>
            </a:fld>
            <a:endParaRPr lang="en-US" altLang="id-ID"/>
          </a:p>
        </p:txBody>
      </p:sp>
      <p:sp>
        <p:nvSpPr>
          <p:cNvPr id="5" name="Slide Number Placeholder 5"/>
          <p:cNvSpPr>
            <a:spLocks noGrp="1"/>
          </p:cNvSpPr>
          <p:nvPr>
            <p:ph type="sldNum" sz="quarter" idx="12"/>
          </p:nvPr>
        </p:nvSpPr>
        <p:spPr/>
        <p:txBody>
          <a:bodyPr/>
          <a:lstStyle/>
          <a:p>
            <a:fld id="{D0517F6D-1CA4-492D-84DA-A7C66F2F0919}" type="slidenum">
              <a:rPr lang="en-US" altLang="id-ID"/>
              <a:pPr/>
              <a:t>33</a:t>
            </a:fld>
            <a:endParaRPr lang="en-US" altLang="id-ID"/>
          </a:p>
        </p:txBody>
      </p:sp>
      <p:sp>
        <p:nvSpPr>
          <p:cNvPr id="126978" name="Rectangle 2"/>
          <p:cNvSpPr>
            <a:spLocks noChangeArrowheads="1"/>
          </p:cNvSpPr>
          <p:nvPr/>
        </p:nvSpPr>
        <p:spPr bwMode="auto">
          <a:xfrm>
            <a:off x="152400" y="152400"/>
            <a:ext cx="8882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id-ID"/>
              <a:t>Tipikal hubungan rele-rele Fasa dan rele Tanah untuk proteksi sistem tenaga </a:t>
            </a:r>
          </a:p>
        </p:txBody>
      </p:sp>
      <p:pic>
        <p:nvPicPr>
          <p:cNvPr id="1269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533401"/>
            <a:ext cx="5486400" cy="5465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6978"/>
                                        </p:tgtEl>
                                        <p:attrNameLst>
                                          <p:attrName>style.visibility</p:attrName>
                                        </p:attrNameLst>
                                      </p:cBhvr>
                                      <p:to>
                                        <p:strVal val="visible"/>
                                      </p:to>
                                    </p:set>
                                    <p:anim calcmode="lin" valueType="num">
                                      <p:cBhvr>
                                        <p:cTn id="7" dur="1000" fill="hold"/>
                                        <p:tgtEl>
                                          <p:spTgt spid="126978"/>
                                        </p:tgtEl>
                                        <p:attrNameLst>
                                          <p:attrName>ppt_x</p:attrName>
                                        </p:attrNameLst>
                                      </p:cBhvr>
                                      <p:tavLst>
                                        <p:tav tm="0">
                                          <p:val>
                                            <p:strVal val="#ppt_x-.2"/>
                                          </p:val>
                                        </p:tav>
                                        <p:tav tm="100000">
                                          <p:val>
                                            <p:strVal val="#ppt_x"/>
                                          </p:val>
                                        </p:tav>
                                      </p:tavLst>
                                    </p:anim>
                                    <p:anim calcmode="lin" valueType="num">
                                      <p:cBhvr>
                                        <p:cTn id="8" dur="1000" fill="hold"/>
                                        <p:tgtEl>
                                          <p:spTgt spid="12697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697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nodeType="clickEffect">
                                  <p:stCondLst>
                                    <p:cond delay="0"/>
                                  </p:stCondLst>
                                  <p:childTnLst>
                                    <p:set>
                                      <p:cBhvr>
                                        <p:cTn id="13" dur="1" fill="hold">
                                          <p:stCondLst>
                                            <p:cond delay="0"/>
                                          </p:stCondLst>
                                        </p:cTn>
                                        <p:tgtEl>
                                          <p:spTgt spid="126979"/>
                                        </p:tgtEl>
                                        <p:attrNameLst>
                                          <p:attrName>style.visibility</p:attrName>
                                        </p:attrNameLst>
                                      </p:cBhvr>
                                      <p:to>
                                        <p:strVal val="visible"/>
                                      </p:to>
                                    </p:set>
                                    <p:animEffect transition="in" filter="wedge">
                                      <p:cBhvr>
                                        <p:cTn id="14" dur="2000"/>
                                        <p:tgtEl>
                                          <p:spTgt spid="126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34</a:t>
            </a:fld>
            <a:endParaRPr lang="en-US" altLang="id-ID"/>
          </a:p>
        </p:txBody>
      </p:sp>
      <p:graphicFrame>
        <p:nvGraphicFramePr>
          <p:cNvPr id="6" name="Diagram 5"/>
          <p:cNvGraphicFramePr/>
          <p:nvPr>
            <p:extLst>
              <p:ext uri="{D42A27DB-BD31-4B8C-83A1-F6EECF244321}">
                <p14:modId xmlns:p14="http://schemas.microsoft.com/office/powerpoint/2010/main" val="428573613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13920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231822"/>
            <a:ext cx="750777" cy="1593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674872" rIns="674872" bIns="674872" numCol="1" anchor="ctr" anchorCtr="0" compatLnSpc="1">
            <a:prstTxWarp prst="textNoShape">
              <a:avLst/>
            </a:prstTxWarp>
            <a:spAutoFit/>
          </a:bodyPr>
          <a:lstStyle/>
          <a:p>
            <a:endParaRPr lang="id-ID" sz="1500"/>
          </a:p>
        </p:txBody>
      </p:sp>
      <p:pic>
        <p:nvPicPr>
          <p:cNvPr id="2052" name="Picture 4" descr="KIF_1664"/>
          <p:cNvPicPr>
            <a:picLocks noChangeAspect="1" noChangeArrowheads="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750777" y="773842"/>
            <a:ext cx="6488223" cy="498363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528252" y="1591401"/>
            <a:ext cx="8200400" cy="2331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1549400" algn="l"/>
              </a:tabLst>
              <a:defRPr>
                <a:solidFill>
                  <a:schemeClr val="tx1"/>
                </a:solidFill>
                <a:latin typeface="Arial" panose="020B0604020202020204" pitchFamily="34" charset="0"/>
              </a:defRPr>
            </a:lvl1pPr>
            <a:lvl2pPr eaLnBrk="0" fontAlgn="base" hangingPunct="0">
              <a:spcBef>
                <a:spcPct val="0"/>
              </a:spcBef>
              <a:spcAft>
                <a:spcPct val="0"/>
              </a:spcAft>
              <a:tabLst>
                <a:tab pos="1549400" algn="l"/>
              </a:tabLst>
              <a:defRPr>
                <a:solidFill>
                  <a:schemeClr val="tx1"/>
                </a:solidFill>
                <a:latin typeface="Arial" panose="020B0604020202020204" pitchFamily="34" charset="0"/>
              </a:defRPr>
            </a:lvl2pPr>
            <a:lvl3pPr eaLnBrk="0" fontAlgn="base" hangingPunct="0">
              <a:spcBef>
                <a:spcPct val="0"/>
              </a:spcBef>
              <a:spcAft>
                <a:spcPct val="0"/>
              </a:spcAft>
              <a:tabLst>
                <a:tab pos="1549400" algn="l"/>
              </a:tabLst>
              <a:defRPr>
                <a:solidFill>
                  <a:schemeClr val="tx1"/>
                </a:solidFill>
                <a:latin typeface="Arial" panose="020B0604020202020204" pitchFamily="34" charset="0"/>
              </a:defRPr>
            </a:lvl3pPr>
            <a:lvl4pPr eaLnBrk="0" fontAlgn="base" hangingPunct="0">
              <a:spcBef>
                <a:spcPct val="0"/>
              </a:spcBef>
              <a:spcAft>
                <a:spcPct val="0"/>
              </a:spcAft>
              <a:tabLst>
                <a:tab pos="1549400" algn="l"/>
              </a:tabLst>
              <a:defRPr>
                <a:solidFill>
                  <a:schemeClr val="tx1"/>
                </a:solidFill>
                <a:latin typeface="Arial" panose="020B0604020202020204" pitchFamily="34" charset="0"/>
              </a:defRPr>
            </a:lvl4pPr>
            <a:lvl5pPr eaLnBrk="0" fontAlgn="base" hangingPunct="0">
              <a:spcBef>
                <a:spcPct val="0"/>
              </a:spcBef>
              <a:spcAft>
                <a:spcPct val="0"/>
              </a:spcAft>
              <a:tabLst>
                <a:tab pos="1549400" algn="l"/>
              </a:tabLst>
              <a:defRPr>
                <a:solidFill>
                  <a:schemeClr val="tx1"/>
                </a:solidFill>
                <a:latin typeface="Arial" panose="020B0604020202020204" pitchFamily="34" charset="0"/>
              </a:defRPr>
            </a:lvl5pPr>
            <a:lvl6pPr eaLnBrk="0" fontAlgn="base" hangingPunct="0">
              <a:spcBef>
                <a:spcPct val="0"/>
              </a:spcBef>
              <a:spcAft>
                <a:spcPct val="0"/>
              </a:spcAft>
              <a:tabLst>
                <a:tab pos="1549400" algn="l"/>
              </a:tabLst>
              <a:defRPr>
                <a:solidFill>
                  <a:schemeClr val="tx1"/>
                </a:solidFill>
                <a:latin typeface="Arial" panose="020B0604020202020204" pitchFamily="34" charset="0"/>
              </a:defRPr>
            </a:lvl6pPr>
            <a:lvl7pPr eaLnBrk="0" fontAlgn="base" hangingPunct="0">
              <a:spcBef>
                <a:spcPct val="0"/>
              </a:spcBef>
              <a:spcAft>
                <a:spcPct val="0"/>
              </a:spcAft>
              <a:tabLst>
                <a:tab pos="1549400" algn="l"/>
              </a:tabLst>
              <a:defRPr>
                <a:solidFill>
                  <a:schemeClr val="tx1"/>
                </a:solidFill>
                <a:latin typeface="Arial" panose="020B0604020202020204" pitchFamily="34" charset="0"/>
              </a:defRPr>
            </a:lvl7pPr>
            <a:lvl8pPr eaLnBrk="0" fontAlgn="base" hangingPunct="0">
              <a:spcBef>
                <a:spcPct val="0"/>
              </a:spcBef>
              <a:spcAft>
                <a:spcPct val="0"/>
              </a:spcAft>
              <a:tabLst>
                <a:tab pos="1549400" algn="l"/>
              </a:tabLst>
              <a:defRPr>
                <a:solidFill>
                  <a:schemeClr val="tx1"/>
                </a:solidFill>
                <a:latin typeface="Arial" panose="020B0604020202020204" pitchFamily="34" charset="0"/>
              </a:defRPr>
            </a:lvl8pPr>
            <a:lvl9pPr eaLnBrk="0" fontAlgn="base" hangingPunct="0">
              <a:spcBef>
                <a:spcPct val="0"/>
              </a:spcBef>
              <a:spcAft>
                <a:spcPct val="0"/>
              </a:spcAft>
              <a:tabLst>
                <a:tab pos="1549400" algn="l"/>
              </a:tabLst>
              <a:defRPr>
                <a:solidFill>
                  <a:schemeClr val="tx1"/>
                </a:solidFill>
                <a:latin typeface="Arial" panose="020B0604020202020204" pitchFamily="34" charset="0"/>
              </a:defRPr>
            </a:lvl9pPr>
          </a:lstStyle>
          <a:p>
            <a:pPr defTabSz="685800">
              <a:tabLst>
                <a:tab pos="1162050" algn="l"/>
              </a:tabLst>
            </a:pPr>
            <a:r>
              <a:rPr lang="id-ID" altLang="id-ID" sz="7200" b="1" dirty="0">
                <a:solidFill>
                  <a:srgbClr val="800080"/>
                </a:solidFill>
                <a:latin typeface="Bradley Hand ITC" panose="03070402050302030203" pitchFamily="66" charset="0"/>
                <a:ea typeface="Times New Roman" panose="02020603050405020304" pitchFamily="18" charset="0"/>
              </a:rPr>
              <a:t>RE</a:t>
            </a:r>
            <a:r>
              <a:rPr lang="id-ID" altLang="id-ID" sz="7200" b="1" dirty="0">
                <a:solidFill>
                  <a:srgbClr val="FF6600"/>
                </a:solidFill>
                <a:latin typeface="Bradley Hand ITC" panose="03070402050302030203" pitchFamily="66" charset="0"/>
                <a:ea typeface="Times New Roman" panose="02020603050405020304" pitchFamily="18" charset="0"/>
              </a:rPr>
              <a:t>LE</a:t>
            </a:r>
            <a:r>
              <a:rPr lang="id-ID" altLang="id-ID" sz="7200" b="1" dirty="0">
                <a:latin typeface="Bradley Hand ITC" panose="03070402050302030203" pitchFamily="66" charset="0"/>
                <a:ea typeface="Times New Roman" panose="02020603050405020304" pitchFamily="18" charset="0"/>
              </a:rPr>
              <a:t> P</a:t>
            </a:r>
            <a:r>
              <a:rPr lang="id-ID" altLang="id-ID" sz="7200" b="1" dirty="0">
                <a:solidFill>
                  <a:srgbClr val="FF00FF"/>
                </a:solidFill>
                <a:latin typeface="Bradley Hand ITC" panose="03070402050302030203" pitchFamily="66" charset="0"/>
                <a:ea typeface="Times New Roman" panose="02020603050405020304" pitchFamily="18" charset="0"/>
              </a:rPr>
              <a:t>RO</a:t>
            </a:r>
            <a:r>
              <a:rPr lang="id-ID" altLang="id-ID" sz="7200" b="1" dirty="0">
                <a:solidFill>
                  <a:srgbClr val="333399"/>
                </a:solidFill>
                <a:latin typeface="Bradley Hand ITC" panose="03070402050302030203" pitchFamily="66" charset="0"/>
                <a:ea typeface="Times New Roman" panose="02020603050405020304" pitchFamily="18" charset="0"/>
              </a:rPr>
              <a:t>TE</a:t>
            </a:r>
            <a:r>
              <a:rPr lang="id-ID" altLang="id-ID" sz="7200" b="1" dirty="0">
                <a:solidFill>
                  <a:srgbClr val="0000FF"/>
                </a:solidFill>
                <a:latin typeface="Bradley Hand ITC" panose="03070402050302030203" pitchFamily="66" charset="0"/>
                <a:ea typeface="Times New Roman" panose="02020603050405020304" pitchFamily="18" charset="0"/>
              </a:rPr>
              <a:t>KS</a:t>
            </a:r>
            <a:r>
              <a:rPr lang="id-ID" altLang="id-ID" sz="7200" b="1" dirty="0">
                <a:latin typeface="Bradley Hand ITC" panose="03070402050302030203" pitchFamily="66" charset="0"/>
                <a:ea typeface="Times New Roman" panose="02020603050405020304" pitchFamily="18" charset="0"/>
              </a:rPr>
              <a:t>I</a:t>
            </a:r>
            <a:endParaRPr lang="id-ID" altLang="id-ID" sz="2100" dirty="0"/>
          </a:p>
          <a:p>
            <a:pPr defTabSz="685800">
              <a:tabLst>
                <a:tab pos="1162050" algn="l"/>
              </a:tabLst>
            </a:pPr>
            <a:r>
              <a:rPr lang="id-ID" altLang="id-ID" sz="3000" b="1" i="1" dirty="0">
                <a:solidFill>
                  <a:srgbClr val="0000FF"/>
                </a:solidFill>
                <a:latin typeface="Bradley Hand ITC" panose="03070402050302030203" pitchFamily="66" charset="0"/>
                <a:ea typeface="Times New Roman" panose="02020603050405020304" pitchFamily="18" charset="0"/>
              </a:rPr>
              <a:t>PRINSIP DAN APLIKASI</a:t>
            </a:r>
            <a:endParaRPr lang="id-ID" altLang="id-ID" sz="1500" dirty="0"/>
          </a:p>
          <a:p>
            <a:pPr defTabSz="685800">
              <a:tabLst>
                <a:tab pos="1162050" algn="l"/>
              </a:tabLst>
            </a:pPr>
            <a:r>
              <a:rPr lang="id-ID" altLang="id-ID" sz="1500" b="1" dirty="0">
                <a:latin typeface="Matura MT Script Capitals" panose="03020802060602070202" pitchFamily="66" charset="0"/>
                <a:ea typeface="Times New Roman" panose="02020603050405020304" pitchFamily="18" charset="0"/>
              </a:rPr>
              <a:t>	</a:t>
            </a:r>
            <a:endParaRPr lang="id-ID" altLang="id-ID" sz="900" dirty="0"/>
          </a:p>
          <a:p>
            <a:pPr defTabSz="685800">
              <a:tabLst>
                <a:tab pos="1162050" algn="l"/>
              </a:tabLst>
            </a:pPr>
            <a:r>
              <a:rPr lang="id-ID" altLang="id-ID" sz="1650" b="1" i="1" dirty="0">
                <a:solidFill>
                  <a:srgbClr val="0000FF"/>
                </a:solidFill>
                <a:latin typeface="Bradley Hand ITC" panose="03070402050302030203" pitchFamily="66" charset="0"/>
                <a:ea typeface="Times New Roman" panose="02020603050405020304" pitchFamily="18" charset="0"/>
                <a:cs typeface="Times New Roman" panose="02020603050405020304" pitchFamily="18" charset="0"/>
              </a:rPr>
              <a:t/>
            </a:r>
            <a:br>
              <a:rPr lang="id-ID" altLang="id-ID" sz="1650" b="1" i="1" dirty="0">
                <a:solidFill>
                  <a:srgbClr val="0000FF"/>
                </a:solidFill>
                <a:latin typeface="Bradley Hand ITC" panose="03070402050302030203" pitchFamily="66" charset="0"/>
                <a:ea typeface="Times New Roman" panose="02020603050405020304" pitchFamily="18" charset="0"/>
                <a:cs typeface="Times New Roman" panose="02020603050405020304" pitchFamily="18" charset="0"/>
              </a:rPr>
            </a:br>
            <a:endParaRPr lang="id-ID" altLang="id-ID" sz="1350" dirty="0"/>
          </a:p>
        </p:txBody>
      </p:sp>
      <p:sp>
        <p:nvSpPr>
          <p:cNvPr id="9" name="Rectangle 8"/>
          <p:cNvSpPr/>
          <p:nvPr/>
        </p:nvSpPr>
        <p:spPr>
          <a:xfrm>
            <a:off x="2743200" y="5816685"/>
            <a:ext cx="2882520" cy="369332"/>
          </a:xfrm>
          <a:prstGeom prst="rect">
            <a:avLst/>
          </a:prstGeom>
        </p:spPr>
        <p:txBody>
          <a:bodyPr wrap="none">
            <a:spAutoFit/>
          </a:bodyPr>
          <a:lstStyle/>
          <a:p>
            <a:pPr eaLnBrk="0" hangingPunct="0">
              <a:tabLst>
                <a:tab pos="1162050" algn="l"/>
              </a:tabLst>
            </a:pPr>
            <a:r>
              <a:rPr lang="id-ID" altLang="id-ID" sz="1800" b="1" i="1" dirty="0">
                <a:solidFill>
                  <a:srgbClr val="FF0000"/>
                </a:solidFill>
                <a:latin typeface="Bradley Hand ITC" panose="03070402050302030203" pitchFamily="66" charset="0"/>
                <a:ea typeface="Times New Roman" panose="02020603050405020304" pitchFamily="18" charset="0"/>
              </a:rPr>
              <a:t>HENDRA MARTA YUDHA</a:t>
            </a:r>
            <a:endParaRPr lang="id-ID" altLang="id-ID" sz="900" dirty="0"/>
          </a:p>
        </p:txBody>
      </p:sp>
      <p:sp>
        <p:nvSpPr>
          <p:cNvPr id="3" name="Date Placeholder 2"/>
          <p:cNvSpPr>
            <a:spLocks noGrp="1"/>
          </p:cNvSpPr>
          <p:nvPr>
            <p:ph type="dt" sz="half" idx="10"/>
          </p:nvPr>
        </p:nvSpPr>
        <p:spPr/>
        <p:txBody>
          <a:bodyPr/>
          <a:lstStyle/>
          <a:p>
            <a:fld id="{AA979DDF-A59B-44BC-B64D-9FF8C03BDF29}" type="datetime1">
              <a:rPr lang="en-US" altLang="id-ID" smtClean="0"/>
              <a:t>5/15/2017</a:t>
            </a:fld>
            <a:endParaRPr lang="en-US" altLang="id-ID"/>
          </a:p>
        </p:txBody>
      </p:sp>
      <p:sp>
        <p:nvSpPr>
          <p:cNvPr id="2" name="Slide Number Placeholder 1"/>
          <p:cNvSpPr>
            <a:spLocks noGrp="1"/>
          </p:cNvSpPr>
          <p:nvPr>
            <p:ph type="sldNum" sz="quarter" idx="12"/>
          </p:nvPr>
        </p:nvSpPr>
        <p:spPr/>
        <p:txBody>
          <a:bodyPr/>
          <a:lstStyle/>
          <a:p>
            <a:fld id="{B66C6673-D28C-4D6C-89DB-5AF224FB7E85}" type="slidenum">
              <a:rPr lang="en-US" altLang="id-ID" smtClean="0"/>
              <a:pPr/>
              <a:t>35</a:t>
            </a:fld>
            <a:endParaRPr lang="en-US" altLang="id-ID"/>
          </a:p>
        </p:txBody>
      </p:sp>
    </p:spTree>
    <p:extLst>
      <p:ext uri="{BB962C8B-B14F-4D97-AF65-F5344CB8AC3E}">
        <p14:creationId xmlns:p14="http://schemas.microsoft.com/office/powerpoint/2010/main" val="2516806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36</a:t>
            </a:fld>
            <a:endParaRPr lang="en-US" altLang="id-ID"/>
          </a:p>
        </p:txBody>
      </p:sp>
      <p:sp>
        <p:nvSpPr>
          <p:cNvPr id="6" name="Rectangle 5"/>
          <p:cNvSpPr/>
          <p:nvPr/>
        </p:nvSpPr>
        <p:spPr>
          <a:xfrm>
            <a:off x="430481" y="131606"/>
            <a:ext cx="7467600" cy="400110"/>
          </a:xfrm>
          <a:prstGeom prst="rect">
            <a:avLst/>
          </a:prstGeom>
        </p:spPr>
        <p:txBody>
          <a:bodyPr wrap="square">
            <a:spAutoFit/>
          </a:bodyPr>
          <a:lstStyle/>
          <a:p>
            <a:r>
              <a:rPr lang="id-ID" b="1" dirty="0" smtClean="0">
                <a:effectLst/>
                <a:latin typeface="Tempus Sans ITC" panose="04020404030D07020202" pitchFamily="82" charset="0"/>
                <a:ea typeface="Times New Roman" panose="02020603050405020304" pitchFamily="18" charset="0"/>
                <a:cs typeface="Times New Roman" panose="02020603050405020304" pitchFamily="18" charset="0"/>
              </a:rPr>
              <a:t>SATUAN-SATUAN DASAR: HARGA PERUNIT DAN PERSEN</a:t>
            </a:r>
            <a:endParaRPr lang="id-ID" dirty="0"/>
          </a:p>
        </p:txBody>
      </p:sp>
      <p:sp>
        <p:nvSpPr>
          <p:cNvPr id="7" name="Rectangle 6"/>
          <p:cNvSpPr/>
          <p:nvPr/>
        </p:nvSpPr>
        <p:spPr>
          <a:xfrm>
            <a:off x="666996" y="1029239"/>
            <a:ext cx="7772400" cy="707886"/>
          </a:xfrm>
          <a:prstGeom prst="rect">
            <a:avLst/>
          </a:prstGeom>
        </p:spPr>
        <p:txBody>
          <a:bodyPr wrap="square">
            <a:spAutoFit/>
          </a:bodyPr>
          <a:lstStyle/>
          <a:p>
            <a:r>
              <a:rPr lang="id-ID" dirty="0" smtClean="0">
                <a:effectLst/>
                <a:latin typeface="Tempus Sans ITC" panose="04020404030D07020202" pitchFamily="82" charset="0"/>
                <a:ea typeface="Times New Roman" panose="02020603050405020304" pitchFamily="18" charset="0"/>
                <a:cs typeface="Times New Roman" panose="02020603050405020304" pitchFamily="18" charset="0"/>
              </a:rPr>
              <a:t>Satuan yang dipergunakan untuk menyatakan daya elektrik ini adalah kVA dan MVA. </a:t>
            </a:r>
            <a:endParaRPr lang="id-ID" dirty="0"/>
          </a:p>
        </p:txBody>
      </p:sp>
      <p:sp>
        <p:nvSpPr>
          <p:cNvPr id="8" name="Rectangle 7"/>
          <p:cNvSpPr/>
          <p:nvPr/>
        </p:nvSpPr>
        <p:spPr>
          <a:xfrm>
            <a:off x="666996" y="1784149"/>
            <a:ext cx="8248404" cy="1015663"/>
          </a:xfrm>
          <a:prstGeom prst="rect">
            <a:avLst/>
          </a:prstGeom>
        </p:spPr>
        <p:txBody>
          <a:bodyPr wrap="square">
            <a:spAutoFit/>
          </a:bodyPr>
          <a:lstStyle/>
          <a:p>
            <a:r>
              <a:rPr lang="id-ID" dirty="0" smtClean="0">
                <a:effectLst/>
                <a:latin typeface="Tempus Sans ITC" panose="04020404030D07020202" pitchFamily="82" charset="0"/>
                <a:ea typeface="Times New Roman" panose="02020603050405020304" pitchFamily="18" charset="0"/>
                <a:cs typeface="Times New Roman" panose="02020603050405020304" pitchFamily="18" charset="0"/>
              </a:rPr>
              <a:t>Besaran lain seperti kW, kVAR, A, Ω, fluks dan lainnya biasanya dinyatakan dalam per-unit (pu) atau dalam persen (%) dari harga dasarnya atau harga acuannya.</a:t>
            </a:r>
            <a:endParaRPr lang="id-ID" dirty="0"/>
          </a:p>
        </p:txBody>
      </p:sp>
      <p:sp>
        <p:nvSpPr>
          <p:cNvPr id="9" name="Rectangle 8"/>
          <p:cNvSpPr/>
          <p:nvPr/>
        </p:nvSpPr>
        <p:spPr>
          <a:xfrm>
            <a:off x="673923" y="2846836"/>
            <a:ext cx="7924800" cy="707886"/>
          </a:xfrm>
          <a:prstGeom prst="rect">
            <a:avLst/>
          </a:prstGeom>
        </p:spPr>
        <p:txBody>
          <a:bodyPr wrap="square">
            <a:spAutoFit/>
          </a:bodyPr>
          <a:lstStyle/>
          <a:p>
            <a:r>
              <a:rPr lang="id-ID" dirty="0" smtClean="0">
                <a:effectLst/>
                <a:latin typeface="Tempus Sans ITC" panose="04020404030D07020202" pitchFamily="82" charset="0"/>
                <a:ea typeface="Times New Roman" panose="02020603050405020304" pitchFamily="18" charset="0"/>
                <a:cs typeface="Times New Roman" panose="02020603050405020304" pitchFamily="18" charset="0"/>
              </a:rPr>
              <a:t>Komponen utama dari sebuah sistem tenaga elektrik adalah sistem pembangkitan, sistem Transmisi dan sistem Distribusi.</a:t>
            </a:r>
            <a:endParaRPr lang="id-ID" dirty="0"/>
          </a:p>
        </p:txBody>
      </p:sp>
      <p:sp>
        <p:nvSpPr>
          <p:cNvPr id="10" name="Rectangle 9"/>
          <p:cNvSpPr/>
          <p:nvPr/>
        </p:nvSpPr>
        <p:spPr>
          <a:xfrm>
            <a:off x="673923" y="3703397"/>
            <a:ext cx="7924800" cy="1323439"/>
          </a:xfrm>
          <a:prstGeom prst="rect">
            <a:avLst/>
          </a:prstGeom>
        </p:spPr>
        <p:txBody>
          <a:bodyPr wrap="square">
            <a:spAutoFit/>
          </a:bodyPr>
          <a:lstStyle/>
          <a:p>
            <a:r>
              <a:rPr lang="id-ID" dirty="0" smtClean="0">
                <a:effectLst/>
                <a:latin typeface="Tempus Sans ITC" panose="04020404030D07020202" pitchFamily="82" charset="0"/>
                <a:ea typeface="Times New Roman" panose="02020603050405020304" pitchFamily="18" charset="0"/>
                <a:cs typeface="Times New Roman" panose="02020603050405020304" pitchFamily="18" charset="0"/>
              </a:rPr>
              <a:t>Insinyur sistem tenaga elektrik sangat memperhatikan operasi sistem dan pengaruh gangguan terhadap sistem yang bila terjadi dapat menyebabkan kerusakan pembangkit dan menghentikan suplai energi elektrik. </a:t>
            </a:r>
            <a:endParaRPr lang="id-ID" dirty="0"/>
          </a:p>
        </p:txBody>
      </p:sp>
      <p:sp>
        <p:nvSpPr>
          <p:cNvPr id="11" name="Rectangle 10"/>
          <p:cNvSpPr/>
          <p:nvPr/>
        </p:nvSpPr>
        <p:spPr>
          <a:xfrm>
            <a:off x="673923" y="5085594"/>
            <a:ext cx="7938655" cy="1015663"/>
          </a:xfrm>
          <a:prstGeom prst="rect">
            <a:avLst/>
          </a:prstGeom>
        </p:spPr>
        <p:txBody>
          <a:bodyPr wrap="square">
            <a:spAutoFit/>
          </a:bodyPr>
          <a:lstStyle/>
          <a:p>
            <a:r>
              <a:rPr lang="id-ID" dirty="0" smtClean="0">
                <a:effectLst/>
                <a:latin typeface="Tempus Sans ITC" panose="04020404030D07020202" pitchFamily="82" charset="0"/>
                <a:ea typeface="Times New Roman" panose="02020603050405020304" pitchFamily="18" charset="0"/>
                <a:cs typeface="Times New Roman" panose="02020603050405020304" pitchFamily="18" charset="0"/>
              </a:rPr>
              <a:t>Gangguan dapat berupa hubung singakat, konduktor terbuka atau ayunan sistem yang disebabkan oleh sambaran petir, kegagalan pembangkit atau kesalahan manusia.</a:t>
            </a:r>
            <a:endParaRPr lang="id-ID" dirty="0"/>
          </a:p>
        </p:txBody>
      </p:sp>
      <p:sp>
        <p:nvSpPr>
          <p:cNvPr id="12" name="Rectangle 11"/>
          <p:cNvSpPr/>
          <p:nvPr/>
        </p:nvSpPr>
        <p:spPr>
          <a:xfrm>
            <a:off x="457200" y="561638"/>
            <a:ext cx="2642070" cy="400110"/>
          </a:xfrm>
          <a:prstGeom prst="rect">
            <a:avLst/>
          </a:prstGeom>
        </p:spPr>
        <p:txBody>
          <a:bodyPr wrap="none">
            <a:spAutoFit/>
          </a:bodyPr>
          <a:lstStyle/>
          <a:p>
            <a:pPr>
              <a:spcAft>
                <a:spcPts val="0"/>
              </a:spcAft>
            </a:pPr>
            <a:r>
              <a:rPr lang="id-ID" b="1" cap="all" dirty="0" smtClean="0">
                <a:effectLst/>
                <a:latin typeface="Tempus Sans ITC" panose="04020404030D07020202" pitchFamily="82" charset="0"/>
                <a:ea typeface="Times New Roman" panose="02020603050405020304" pitchFamily="18" charset="0"/>
              </a:rPr>
              <a:t>2. 1  PENDAHULUAN</a:t>
            </a:r>
            <a:endParaRPr lang="id-ID" b="1" cap="all"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965075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37</a:t>
            </a:fld>
            <a:endParaRPr lang="en-US" altLang="id-ID"/>
          </a:p>
        </p:txBody>
      </p:sp>
      <p:pic>
        <p:nvPicPr>
          <p:cNvPr id="167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4898457" cy="619525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502234" y="5144716"/>
            <a:ext cx="3200400" cy="707886"/>
          </a:xfrm>
          <a:prstGeom prst="rect">
            <a:avLst/>
          </a:prstGeom>
        </p:spPr>
        <p:txBody>
          <a:bodyPr wrap="square">
            <a:spAutoFit/>
          </a:bodyPr>
          <a:lstStyle/>
          <a:p>
            <a:r>
              <a:rPr lang="id-ID" dirty="0" smtClean="0">
                <a:effectLst/>
                <a:latin typeface="Tempus Sans ITC" panose="04020404030D07020202" pitchFamily="82" charset="0"/>
                <a:ea typeface="Times New Roman" panose="02020603050405020304" pitchFamily="18" charset="0"/>
                <a:cs typeface="Times New Roman" panose="02020603050405020304" pitchFamily="18" charset="0"/>
              </a:rPr>
              <a:t>Gambar 2-1: Tipikal jaringan Sistem Tenaga Elektrik</a:t>
            </a:r>
            <a:endParaRPr lang="id-ID" dirty="0"/>
          </a:p>
        </p:txBody>
      </p:sp>
    </p:spTree>
    <p:extLst>
      <p:ext uri="{BB962C8B-B14F-4D97-AF65-F5344CB8AC3E}">
        <p14:creationId xmlns:p14="http://schemas.microsoft.com/office/powerpoint/2010/main" val="21751007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38</a:t>
            </a:fld>
            <a:endParaRPr lang="en-US" altLang="id-ID"/>
          </a:p>
        </p:txBody>
      </p:sp>
      <p:sp>
        <p:nvSpPr>
          <p:cNvPr id="2" name="Rectangle 1"/>
          <p:cNvSpPr/>
          <p:nvPr/>
        </p:nvSpPr>
        <p:spPr>
          <a:xfrm>
            <a:off x="304800" y="457200"/>
            <a:ext cx="4435830" cy="400110"/>
          </a:xfrm>
          <a:prstGeom prst="rect">
            <a:avLst/>
          </a:prstGeom>
        </p:spPr>
        <p:txBody>
          <a:bodyPr wrap="none">
            <a:spAutoFit/>
          </a:bodyPr>
          <a:lstStyle/>
          <a:p>
            <a:pPr>
              <a:spcAft>
                <a:spcPts val="0"/>
              </a:spcAft>
            </a:pPr>
            <a:r>
              <a:rPr lang="id-ID" b="1" cap="all" dirty="0" smtClean="0">
                <a:solidFill>
                  <a:srgbClr val="002060"/>
                </a:solidFill>
                <a:effectLst/>
                <a:latin typeface="Tempus Sans ITC" panose="04020404030D07020202" pitchFamily="82" charset="0"/>
                <a:ea typeface="Times New Roman" panose="02020603050405020304" pitchFamily="18" charset="0"/>
              </a:rPr>
              <a:t>2. 2  DEFINISI PERUNIT DAN PERSEN</a:t>
            </a:r>
            <a:endParaRPr lang="id-ID" b="1" cap="all" dirty="0">
              <a:solidFill>
                <a:srgbClr val="002060"/>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838200" y="857310"/>
            <a:ext cx="8077200" cy="1015663"/>
          </a:xfrm>
          <a:prstGeom prst="rect">
            <a:avLst/>
          </a:prstGeom>
        </p:spPr>
        <p:txBody>
          <a:bodyPr wrap="square">
            <a:spAutoFit/>
          </a:bodyPr>
          <a:lstStyle/>
          <a:p>
            <a:r>
              <a:rPr lang="id-ID" dirty="0" smtClean="0">
                <a:effectLst/>
                <a:latin typeface="Tempus Sans ITC" panose="04020404030D07020202" pitchFamily="82" charset="0"/>
                <a:ea typeface="Times New Roman" panose="02020603050405020304" pitchFamily="18" charset="0"/>
                <a:cs typeface="Times New Roman" panose="02020603050405020304" pitchFamily="18" charset="0"/>
              </a:rPr>
              <a:t>Persen artinya 100 kali pu. Keduanya dapat digunakan dan pilihan sistem yang akan digunakan tergantung kepada pemakainya,  penggunaan % atau pu harus dinyatakan dalam setiap analisis yang dikerjakan.</a:t>
            </a:r>
            <a:endParaRPr lang="id-ID" dirty="0"/>
          </a:p>
        </p:txBody>
      </p:sp>
      <p:sp>
        <p:nvSpPr>
          <p:cNvPr id="6" name="Rectangle 2"/>
          <p:cNvSpPr>
            <a:spLocks noChangeArrowheads="1"/>
          </p:cNvSpPr>
          <p:nvPr/>
        </p:nvSpPr>
        <p:spPr bwMode="auto">
          <a:xfrm>
            <a:off x="1600199" y="2073057"/>
            <a:ext cx="99498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d-ID"/>
          </a:p>
        </p:txBody>
      </p:sp>
      <p:graphicFrame>
        <p:nvGraphicFramePr>
          <p:cNvPr id="7" name="Object 6"/>
          <p:cNvGraphicFramePr>
            <a:graphicFrameLocks noChangeAspect="1"/>
          </p:cNvGraphicFramePr>
          <p:nvPr>
            <p:extLst/>
          </p:nvPr>
        </p:nvGraphicFramePr>
        <p:xfrm>
          <a:off x="1600200" y="2073058"/>
          <a:ext cx="6483782" cy="898742"/>
        </p:xfrm>
        <a:graphic>
          <a:graphicData uri="http://schemas.openxmlformats.org/presentationml/2006/ole">
            <mc:AlternateContent xmlns:mc="http://schemas.openxmlformats.org/markup-compatibility/2006">
              <mc:Choice xmlns:v="urn:schemas-microsoft-com:vml" Requires="v">
                <p:oleObj spid="_x0000_s1030" name="Equation" r:id="rId3" imgW="2882900" imgH="393700" progId="Equation.3">
                  <p:embed/>
                </p:oleObj>
              </mc:Choice>
              <mc:Fallback>
                <p:oleObj name="Equation" r:id="rId3" imgW="2882900" imgH="393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073058"/>
                        <a:ext cx="6483782" cy="898742"/>
                      </a:xfrm>
                      <a:prstGeom prst="rect">
                        <a:avLst/>
                      </a:prstGeom>
                      <a:noFill/>
                    </p:spPr>
                  </p:pic>
                </p:oleObj>
              </mc:Fallback>
            </mc:AlternateContent>
          </a:graphicData>
        </a:graphic>
      </p:graphicFrame>
      <p:sp>
        <p:nvSpPr>
          <p:cNvPr id="8" name="Rectangle 4"/>
          <p:cNvSpPr>
            <a:spLocks noChangeArrowheads="1"/>
          </p:cNvSpPr>
          <p:nvPr/>
        </p:nvSpPr>
        <p:spPr bwMode="auto">
          <a:xfrm>
            <a:off x="1600199" y="3251229"/>
            <a:ext cx="752272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d-ID"/>
          </a:p>
        </p:txBody>
      </p:sp>
      <p:graphicFrame>
        <p:nvGraphicFramePr>
          <p:cNvPr id="9" name="Object 8"/>
          <p:cNvGraphicFramePr>
            <a:graphicFrameLocks noChangeAspect="1"/>
          </p:cNvGraphicFramePr>
          <p:nvPr>
            <p:extLst/>
          </p:nvPr>
        </p:nvGraphicFramePr>
        <p:xfrm>
          <a:off x="1600199" y="3251230"/>
          <a:ext cx="6480226" cy="482570"/>
        </p:xfrm>
        <a:graphic>
          <a:graphicData uri="http://schemas.openxmlformats.org/presentationml/2006/ole">
            <mc:AlternateContent xmlns:mc="http://schemas.openxmlformats.org/markup-compatibility/2006">
              <mc:Choice xmlns:v="urn:schemas-microsoft-com:vml" Requires="v">
                <p:oleObj spid="_x0000_s1031" name="Equation" r:id="rId5" imgW="2679700" imgH="203200" progId="Equation.3">
                  <p:embed/>
                </p:oleObj>
              </mc:Choice>
              <mc:Fallback>
                <p:oleObj name="Equation" r:id="rId5" imgW="2679700" imgH="203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199" y="3251230"/>
                        <a:ext cx="6480226" cy="482570"/>
                      </a:xfrm>
                      <a:prstGeom prst="rect">
                        <a:avLst/>
                      </a:prstGeom>
                      <a:noFill/>
                    </p:spPr>
                  </p:pic>
                </p:oleObj>
              </mc:Fallback>
            </mc:AlternateContent>
          </a:graphicData>
        </a:graphic>
      </p:graphicFrame>
      <p:sp>
        <p:nvSpPr>
          <p:cNvPr id="10" name="Rectangle 9"/>
          <p:cNvSpPr/>
          <p:nvPr/>
        </p:nvSpPr>
        <p:spPr>
          <a:xfrm>
            <a:off x="838200" y="3869381"/>
            <a:ext cx="7848600" cy="1323439"/>
          </a:xfrm>
          <a:prstGeom prst="rect">
            <a:avLst/>
          </a:prstGeom>
        </p:spPr>
        <p:txBody>
          <a:bodyPr wrap="square">
            <a:spAutoFit/>
          </a:bodyPr>
          <a:lstStyle/>
          <a:p>
            <a:r>
              <a:rPr lang="id-ID" dirty="0" smtClean="0">
                <a:effectLst/>
                <a:latin typeface="Tempus Sans ITC" panose="04020404030D07020202" pitchFamily="82" charset="0"/>
                <a:ea typeface="Times New Roman" panose="02020603050405020304" pitchFamily="18" charset="0"/>
                <a:cs typeface="Times New Roman" panose="02020603050405020304" pitchFamily="18" charset="0"/>
              </a:rPr>
              <a:t>Dimana besaran aktual merupakan harga skalar atau komplek dari B.E dinyatakan dengan satuan yang sesuai, seperti: volt, ampere, ohm atau watt, sedangkan besaran dasar atau acuan adalah besaran tertentu yang dipilih sesuai dengan kebutuhan dan ditetapkan sebagai acuan. </a:t>
            </a:r>
            <a:endParaRPr lang="id-ID" dirty="0"/>
          </a:p>
        </p:txBody>
      </p:sp>
      <p:sp>
        <p:nvSpPr>
          <p:cNvPr id="11" name="Rectangle 10"/>
          <p:cNvSpPr/>
          <p:nvPr/>
        </p:nvSpPr>
        <p:spPr>
          <a:xfrm>
            <a:off x="838200" y="5257421"/>
            <a:ext cx="7848600" cy="707886"/>
          </a:xfrm>
          <a:prstGeom prst="rect">
            <a:avLst/>
          </a:prstGeom>
        </p:spPr>
        <p:txBody>
          <a:bodyPr wrap="square">
            <a:spAutoFit/>
          </a:bodyPr>
          <a:lstStyle/>
          <a:p>
            <a:r>
              <a:rPr lang="id-ID" dirty="0" smtClean="0">
                <a:effectLst/>
                <a:latin typeface="Tempus Sans ITC" panose="04020404030D07020202" pitchFamily="82" charset="0"/>
                <a:ea typeface="Times New Roman" panose="02020603050405020304" pitchFamily="18" charset="0"/>
                <a:cs typeface="Times New Roman" panose="02020603050405020304" pitchFamily="18" charset="0"/>
              </a:rPr>
              <a:t>Jadi sistem pu atau % adalah besaran tanpa dimensi yang dapat berupa bilangan skalar atau komplek.</a:t>
            </a:r>
            <a:endParaRPr lang="id-ID" dirty="0"/>
          </a:p>
        </p:txBody>
      </p:sp>
    </p:spTree>
    <p:extLst>
      <p:ext uri="{BB962C8B-B14F-4D97-AF65-F5344CB8AC3E}">
        <p14:creationId xmlns:p14="http://schemas.microsoft.com/office/powerpoint/2010/main" val="9418914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39</a:t>
            </a:fld>
            <a:endParaRPr lang="en-US" altLang="id-ID"/>
          </a:p>
        </p:txBody>
      </p:sp>
      <p:sp>
        <p:nvSpPr>
          <p:cNvPr id="2" name="Rectangle 1"/>
          <p:cNvSpPr/>
          <p:nvPr/>
        </p:nvSpPr>
        <p:spPr>
          <a:xfrm>
            <a:off x="457200" y="304800"/>
            <a:ext cx="2853666" cy="400110"/>
          </a:xfrm>
          <a:prstGeom prst="rect">
            <a:avLst/>
          </a:prstGeom>
        </p:spPr>
        <p:txBody>
          <a:bodyPr wrap="none">
            <a:spAutoFit/>
          </a:bodyPr>
          <a:lstStyle/>
          <a:p>
            <a:pPr>
              <a:spcAft>
                <a:spcPts val="0"/>
              </a:spcAft>
            </a:pPr>
            <a:r>
              <a:rPr lang="id-ID" b="1" cap="all" dirty="0" smtClean="0">
                <a:effectLst/>
                <a:latin typeface="Tempus Sans ITC" panose="04020404030D07020202" pitchFamily="82" charset="0"/>
                <a:ea typeface="Times New Roman" panose="02020603050405020304" pitchFamily="18" charset="0"/>
              </a:rPr>
              <a:t>2. 3  ALJABAR VEKTOR</a:t>
            </a:r>
            <a:endParaRPr lang="id-ID"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990600" y="838200"/>
            <a:ext cx="7814334" cy="707886"/>
          </a:xfrm>
          <a:prstGeom prst="rect">
            <a:avLst/>
          </a:prstGeom>
        </p:spPr>
        <p:txBody>
          <a:bodyPr wrap="square">
            <a:spAutoFit/>
          </a:bodyPr>
          <a:lstStyle/>
          <a:p>
            <a:r>
              <a:rPr lang="id-ID" dirty="0" smtClean="0">
                <a:effectLst/>
                <a:latin typeface="Tempus Sans ITC" panose="04020404030D07020202" pitchFamily="82" charset="0"/>
                <a:ea typeface="Times New Roman" panose="02020603050405020304" pitchFamily="18" charset="0"/>
                <a:cs typeface="Times New Roman" panose="02020603050405020304" pitchFamily="18" charset="0"/>
              </a:rPr>
              <a:t>Suatu vektor menggambarkan suatu besaran baik dalam magnitud maupun arah.</a:t>
            </a:r>
            <a:endParaRPr lang="id-ID" dirty="0"/>
          </a:p>
        </p:txBody>
      </p:sp>
      <p:pic>
        <p:nvPicPr>
          <p:cNvPr id="171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15" y="1719957"/>
            <a:ext cx="4878552" cy="31212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1116394" y="472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altLang="id-ID" sz="1100"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Gambar  2-2: Vektor </a:t>
            </a:r>
            <a:endParaRPr kumimoji="0" lang="id-ID" altLang="id-ID"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7" name="Object 6"/>
          <p:cNvGraphicFramePr>
            <a:graphicFrameLocks noChangeAspect="1"/>
          </p:cNvGraphicFramePr>
          <p:nvPr>
            <p:extLst/>
          </p:nvPr>
        </p:nvGraphicFramePr>
        <p:xfrm>
          <a:off x="5449854" y="2896748"/>
          <a:ext cx="2752919" cy="767641"/>
        </p:xfrm>
        <a:graphic>
          <a:graphicData uri="http://schemas.openxmlformats.org/presentationml/2006/ole">
            <mc:AlternateContent xmlns:mc="http://schemas.openxmlformats.org/markup-compatibility/2006">
              <mc:Choice xmlns:v="urn:schemas-microsoft-com:vml" Requires="v">
                <p:oleObj spid="_x0000_s2058" name="Equation" r:id="rId4" imgW="990170" imgH="279279" progId="Equation.3">
                  <p:embed/>
                </p:oleObj>
              </mc:Choice>
              <mc:Fallback>
                <p:oleObj name="Equation" r:id="rId4" imgW="990170" imgH="27927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9854" y="2896748"/>
                        <a:ext cx="2752919" cy="767641"/>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nvPr>
        </p:nvGraphicFramePr>
        <p:xfrm>
          <a:off x="6400800" y="3539408"/>
          <a:ext cx="2057400" cy="740664"/>
        </p:xfrm>
        <a:graphic>
          <a:graphicData uri="http://schemas.openxmlformats.org/presentationml/2006/ole">
            <mc:AlternateContent xmlns:mc="http://schemas.openxmlformats.org/markup-compatibility/2006">
              <mc:Choice xmlns:v="urn:schemas-microsoft-com:vml" Requires="v">
                <p:oleObj spid="_x0000_s2059" name="Equation" r:id="rId6" imgW="710891" imgH="253890" progId="Equation.3">
                  <p:embed/>
                </p:oleObj>
              </mc:Choice>
              <mc:Fallback>
                <p:oleObj name="Equation" r:id="rId6" imgW="710891" imgH="25389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3539408"/>
                        <a:ext cx="2057400" cy="740664"/>
                      </a:xfrm>
                      <a:prstGeom prst="rect">
                        <a:avLst/>
                      </a:prstGeom>
                      <a:noFill/>
                    </p:spPr>
                  </p:pic>
                </p:oleObj>
              </mc:Fallback>
            </mc:AlternateContent>
          </a:graphicData>
        </a:graphic>
      </p:graphicFrame>
      <p:sp>
        <p:nvSpPr>
          <p:cNvPr id="10" name="Rectangle 8"/>
          <p:cNvSpPr>
            <a:spLocks noChangeArrowheads="1"/>
          </p:cNvSpPr>
          <p:nvPr/>
        </p:nvSpPr>
        <p:spPr bwMode="auto">
          <a:xfrm>
            <a:off x="2305051" y="531790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graphicFrame>
        <p:nvGraphicFramePr>
          <p:cNvPr id="11" name="Object 10"/>
          <p:cNvGraphicFramePr>
            <a:graphicFrameLocks noChangeAspect="1"/>
          </p:cNvGraphicFramePr>
          <p:nvPr>
            <p:extLst/>
          </p:nvPr>
        </p:nvGraphicFramePr>
        <p:xfrm>
          <a:off x="1116394" y="5001073"/>
          <a:ext cx="2948811" cy="923365"/>
        </p:xfrm>
        <a:graphic>
          <a:graphicData uri="http://schemas.openxmlformats.org/presentationml/2006/ole">
            <mc:AlternateContent xmlns:mc="http://schemas.openxmlformats.org/markup-compatibility/2006">
              <mc:Choice xmlns:v="urn:schemas-microsoft-com:vml" Requires="v">
                <p:oleObj spid="_x0000_s2060" name="Equation" r:id="rId8" imgW="939392" imgH="291973" progId="Equation.3">
                  <p:embed/>
                </p:oleObj>
              </mc:Choice>
              <mc:Fallback>
                <p:oleObj name="Equation" r:id="rId8" imgW="939392" imgH="291973"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6394" y="5001073"/>
                        <a:ext cx="2948811" cy="923365"/>
                      </a:xfrm>
                      <a:prstGeom prst="rect">
                        <a:avLst/>
                      </a:prstGeom>
                      <a:noFill/>
                    </p:spPr>
                  </p:pic>
                </p:oleObj>
              </mc:Fallback>
            </mc:AlternateContent>
          </a:graphicData>
        </a:graphic>
      </p:graphicFrame>
      <p:graphicFrame>
        <p:nvGraphicFramePr>
          <p:cNvPr id="13" name="Object 12"/>
          <p:cNvGraphicFramePr>
            <a:graphicFrameLocks noChangeAspect="1"/>
          </p:cNvGraphicFramePr>
          <p:nvPr>
            <p:extLst/>
          </p:nvPr>
        </p:nvGraphicFramePr>
        <p:xfrm>
          <a:off x="5428518" y="5121387"/>
          <a:ext cx="1944564" cy="1060672"/>
        </p:xfrm>
        <a:graphic>
          <a:graphicData uri="http://schemas.openxmlformats.org/presentationml/2006/ole">
            <mc:AlternateContent xmlns:mc="http://schemas.openxmlformats.org/markup-compatibility/2006">
              <mc:Choice xmlns:v="urn:schemas-microsoft-com:vml" Requires="v">
                <p:oleObj spid="_x0000_s2061" name="Equation" r:id="rId10" imgW="736280" imgH="393529" progId="Equation.3">
                  <p:embed/>
                </p:oleObj>
              </mc:Choice>
              <mc:Fallback>
                <p:oleObj name="Equation" r:id="rId10" imgW="736280" imgH="393529"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28518" y="5121387"/>
                        <a:ext cx="1944564" cy="1060672"/>
                      </a:xfrm>
                      <a:prstGeom prst="rect">
                        <a:avLst/>
                      </a:prstGeom>
                      <a:noFill/>
                    </p:spPr>
                  </p:pic>
                </p:oleObj>
              </mc:Fallback>
            </mc:AlternateContent>
          </a:graphicData>
        </a:graphic>
      </p:graphicFrame>
    </p:spTree>
    <p:extLst>
      <p:ext uri="{BB962C8B-B14F-4D97-AF65-F5344CB8AC3E}">
        <p14:creationId xmlns:p14="http://schemas.microsoft.com/office/powerpoint/2010/main" val="579138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334000" y="6041363"/>
            <a:ext cx="755390" cy="365125"/>
          </a:xfrm>
        </p:spPr>
        <p:txBody>
          <a:bodyPr/>
          <a:lstStyle/>
          <a:p>
            <a:fld id="{16047D94-3E3F-4FE6-97E5-48A6CF44FBC6}" type="datetime1">
              <a:rPr lang="en-US" altLang="id-ID" smtClean="0"/>
              <a:t>5/15/2017</a:t>
            </a:fld>
            <a:endParaRPr lang="en-US" altLang="id-ID" dirty="0"/>
          </a:p>
        </p:txBody>
      </p:sp>
      <p:sp>
        <p:nvSpPr>
          <p:cNvPr id="9" name="Slide Number Placeholder 5"/>
          <p:cNvSpPr>
            <a:spLocks noGrp="1"/>
          </p:cNvSpPr>
          <p:nvPr>
            <p:ph type="sldNum" sz="quarter" idx="12"/>
          </p:nvPr>
        </p:nvSpPr>
        <p:spPr/>
        <p:txBody>
          <a:bodyPr/>
          <a:lstStyle/>
          <a:p>
            <a:fld id="{6EE0D653-4082-4AAF-88DD-133C76DC2F87}" type="slidenum">
              <a:rPr lang="en-US" altLang="id-ID"/>
              <a:pPr/>
              <a:t>4</a:t>
            </a:fld>
            <a:endParaRPr lang="en-US" altLang="id-ID"/>
          </a:p>
        </p:txBody>
      </p:sp>
      <p:sp>
        <p:nvSpPr>
          <p:cNvPr id="156674" name="Rectangle 2"/>
          <p:cNvSpPr>
            <a:spLocks noChangeArrowheads="1"/>
          </p:cNvSpPr>
          <p:nvPr/>
        </p:nvSpPr>
        <p:spPr bwMode="auto">
          <a:xfrm>
            <a:off x="381000" y="304800"/>
            <a:ext cx="838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a:t>Jenis gangguan yang sering kali terjadi pada sistem tenaga elektrik yang</a:t>
            </a:r>
            <a:endParaRPr lang="en-US" altLang="id-ID" b="1"/>
          </a:p>
        </p:txBody>
      </p:sp>
      <p:sp>
        <p:nvSpPr>
          <p:cNvPr id="156675" name="Rectangle 3"/>
          <p:cNvSpPr>
            <a:spLocks noChangeArrowheads="1"/>
          </p:cNvSpPr>
          <p:nvPr/>
        </p:nvSpPr>
        <p:spPr bwMode="auto">
          <a:xfrm>
            <a:off x="381000" y="685800"/>
            <a:ext cx="838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a:t>menggunakan saluran udara terbuka adalah hubung singkat satu fasa </a:t>
            </a:r>
            <a:endParaRPr lang="en-US" altLang="id-ID" b="1"/>
          </a:p>
        </p:txBody>
      </p:sp>
      <p:sp>
        <p:nvSpPr>
          <p:cNvPr id="156676" name="Rectangle 4"/>
          <p:cNvSpPr>
            <a:spLocks noChangeArrowheads="1"/>
          </p:cNvSpPr>
          <p:nvPr/>
        </p:nvSpPr>
        <p:spPr bwMode="auto">
          <a:xfrm>
            <a:off x="381000" y="1066800"/>
            <a:ext cx="838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a:t>ke tanah yang diakibatkan oleh induksi tegangan akibat sambaran petir </a:t>
            </a:r>
            <a:endParaRPr lang="en-US" altLang="id-ID" b="1"/>
          </a:p>
        </p:txBody>
      </p:sp>
      <p:sp>
        <p:nvSpPr>
          <p:cNvPr id="156677" name="Rectangle 5"/>
          <p:cNvSpPr>
            <a:spLocks noChangeArrowheads="1"/>
          </p:cNvSpPr>
          <p:nvPr/>
        </p:nvSpPr>
        <p:spPr bwMode="auto">
          <a:xfrm>
            <a:off x="381000" y="1447800"/>
            <a:ext cx="838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a:t>atau akibat gangguan dahan atau pohon yang menyentuh konduktor.</a:t>
            </a:r>
            <a:r>
              <a:rPr lang="en-US" altLang="id-ID" b="1"/>
              <a:t> </a:t>
            </a:r>
          </a:p>
        </p:txBody>
      </p:sp>
      <p:sp>
        <p:nvSpPr>
          <p:cNvPr id="156678" name="Rectangle 6"/>
          <p:cNvSpPr>
            <a:spLocks noChangeArrowheads="1"/>
          </p:cNvSpPr>
          <p:nvPr/>
        </p:nvSpPr>
        <p:spPr bwMode="auto">
          <a:xfrm>
            <a:off x="381000" y="2133600"/>
            <a:ext cx="8382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a:t>Dalam banyak kasus, kejadian ini hanya mengakibatkan gangguan sementara dan dip tegangan. Tipikal waktu gangguan adalah antara 0,5 sampai 2 menit.</a:t>
            </a:r>
            <a:r>
              <a:rPr lang="en-US" altLang="id-ID" b="1"/>
              <a:t> </a:t>
            </a:r>
          </a:p>
        </p:txBody>
      </p:sp>
      <p:sp>
        <p:nvSpPr>
          <p:cNvPr id="156679" name="Rectangle 7"/>
          <p:cNvSpPr>
            <a:spLocks noChangeArrowheads="1"/>
          </p:cNvSpPr>
          <p:nvPr/>
        </p:nvSpPr>
        <p:spPr bwMode="auto">
          <a:xfrm>
            <a:off x="381000" y="3413125"/>
            <a:ext cx="8305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a:t>Gangguan yang terjadi,  umumnya mengakibatkan  perubahan yang cukup berarti pada besaran sistem, sehingga dapat digunakan untuk membedakan antara kondisi yang dapat ditolerir atau tidak dapat ditolerir</a:t>
            </a:r>
            <a:r>
              <a:rPr lang="en-US" altLang="id-ID" b="1"/>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56674"/>
                                        </p:tgtEl>
                                        <p:attrNameLst>
                                          <p:attrName>style.visibility</p:attrName>
                                        </p:attrNameLst>
                                      </p:cBhvr>
                                      <p:to>
                                        <p:strVal val="visible"/>
                                      </p:to>
                                    </p:set>
                                    <p:anim calcmode="lin" valueType="num">
                                      <p:cBhvr>
                                        <p:cTn id="7" dur="2000" fill="hold"/>
                                        <p:tgtEl>
                                          <p:spTgt spid="156674"/>
                                        </p:tgtEl>
                                        <p:attrNameLst>
                                          <p:attrName>ppt_x</p:attrName>
                                        </p:attrNameLst>
                                      </p:cBhvr>
                                      <p:tavLst>
                                        <p:tav tm="0">
                                          <p:val>
                                            <p:strVal val="#ppt_x-.2"/>
                                          </p:val>
                                        </p:tav>
                                        <p:tav tm="100000">
                                          <p:val>
                                            <p:strVal val="#ppt_x"/>
                                          </p:val>
                                        </p:tav>
                                      </p:tavLst>
                                    </p:anim>
                                    <p:anim calcmode="lin" valueType="num">
                                      <p:cBhvr>
                                        <p:cTn id="8" dur="2000" fill="hold"/>
                                        <p:tgtEl>
                                          <p:spTgt spid="156674"/>
                                        </p:tgtEl>
                                        <p:attrNameLst>
                                          <p:attrName>ppt_y</p:attrName>
                                        </p:attrNameLst>
                                      </p:cBhvr>
                                      <p:tavLst>
                                        <p:tav tm="0">
                                          <p:val>
                                            <p:strVal val="#ppt_y"/>
                                          </p:val>
                                        </p:tav>
                                        <p:tav tm="100000">
                                          <p:val>
                                            <p:strVal val="#ppt_y"/>
                                          </p:val>
                                        </p:tav>
                                      </p:tavLst>
                                    </p:anim>
                                    <p:animEffect transition="in" filter="wipe(right)" prLst="gradientSize: 0.1">
                                      <p:cBhvr>
                                        <p:cTn id="9" dur="2000"/>
                                        <p:tgtEl>
                                          <p:spTgt spid="15667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56675"/>
                                        </p:tgtEl>
                                        <p:attrNameLst>
                                          <p:attrName>style.visibility</p:attrName>
                                        </p:attrNameLst>
                                      </p:cBhvr>
                                      <p:to>
                                        <p:strVal val="visible"/>
                                      </p:to>
                                    </p:set>
                                    <p:anim calcmode="lin" valueType="num">
                                      <p:cBhvr>
                                        <p:cTn id="14" dur="2000" fill="hold"/>
                                        <p:tgtEl>
                                          <p:spTgt spid="156675"/>
                                        </p:tgtEl>
                                        <p:attrNameLst>
                                          <p:attrName>ppt_x</p:attrName>
                                        </p:attrNameLst>
                                      </p:cBhvr>
                                      <p:tavLst>
                                        <p:tav tm="0">
                                          <p:val>
                                            <p:strVal val="#ppt_x-.2"/>
                                          </p:val>
                                        </p:tav>
                                        <p:tav tm="100000">
                                          <p:val>
                                            <p:strVal val="#ppt_x"/>
                                          </p:val>
                                        </p:tav>
                                      </p:tavLst>
                                    </p:anim>
                                    <p:anim calcmode="lin" valueType="num">
                                      <p:cBhvr>
                                        <p:cTn id="15" dur="2000" fill="hold"/>
                                        <p:tgtEl>
                                          <p:spTgt spid="156675"/>
                                        </p:tgtEl>
                                        <p:attrNameLst>
                                          <p:attrName>ppt_y</p:attrName>
                                        </p:attrNameLst>
                                      </p:cBhvr>
                                      <p:tavLst>
                                        <p:tav tm="0">
                                          <p:val>
                                            <p:strVal val="#ppt_y"/>
                                          </p:val>
                                        </p:tav>
                                        <p:tav tm="100000">
                                          <p:val>
                                            <p:strVal val="#ppt_y"/>
                                          </p:val>
                                        </p:tav>
                                      </p:tavLst>
                                    </p:anim>
                                    <p:animEffect transition="in" filter="wipe(right)" prLst="gradientSize: 0.1">
                                      <p:cBhvr>
                                        <p:cTn id="16" dur="2000"/>
                                        <p:tgtEl>
                                          <p:spTgt spid="15667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56676"/>
                                        </p:tgtEl>
                                        <p:attrNameLst>
                                          <p:attrName>style.visibility</p:attrName>
                                        </p:attrNameLst>
                                      </p:cBhvr>
                                      <p:to>
                                        <p:strVal val="visible"/>
                                      </p:to>
                                    </p:set>
                                    <p:anim calcmode="lin" valueType="num">
                                      <p:cBhvr>
                                        <p:cTn id="21" dur="2000" fill="hold"/>
                                        <p:tgtEl>
                                          <p:spTgt spid="156676"/>
                                        </p:tgtEl>
                                        <p:attrNameLst>
                                          <p:attrName>ppt_x</p:attrName>
                                        </p:attrNameLst>
                                      </p:cBhvr>
                                      <p:tavLst>
                                        <p:tav tm="0">
                                          <p:val>
                                            <p:strVal val="#ppt_x-.2"/>
                                          </p:val>
                                        </p:tav>
                                        <p:tav tm="100000">
                                          <p:val>
                                            <p:strVal val="#ppt_x"/>
                                          </p:val>
                                        </p:tav>
                                      </p:tavLst>
                                    </p:anim>
                                    <p:anim calcmode="lin" valueType="num">
                                      <p:cBhvr>
                                        <p:cTn id="22" dur="2000" fill="hold"/>
                                        <p:tgtEl>
                                          <p:spTgt spid="156676"/>
                                        </p:tgtEl>
                                        <p:attrNameLst>
                                          <p:attrName>ppt_y</p:attrName>
                                        </p:attrNameLst>
                                      </p:cBhvr>
                                      <p:tavLst>
                                        <p:tav tm="0">
                                          <p:val>
                                            <p:strVal val="#ppt_y"/>
                                          </p:val>
                                        </p:tav>
                                        <p:tav tm="100000">
                                          <p:val>
                                            <p:strVal val="#ppt_y"/>
                                          </p:val>
                                        </p:tav>
                                      </p:tavLst>
                                    </p:anim>
                                    <p:animEffect transition="in" filter="wipe(right)" prLst="gradientSize: 0.1">
                                      <p:cBhvr>
                                        <p:cTn id="23" dur="2000"/>
                                        <p:tgtEl>
                                          <p:spTgt spid="15667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56677"/>
                                        </p:tgtEl>
                                        <p:attrNameLst>
                                          <p:attrName>style.visibility</p:attrName>
                                        </p:attrNameLst>
                                      </p:cBhvr>
                                      <p:to>
                                        <p:strVal val="visible"/>
                                      </p:to>
                                    </p:set>
                                    <p:anim calcmode="lin" valueType="num">
                                      <p:cBhvr>
                                        <p:cTn id="28" dur="2000" fill="hold"/>
                                        <p:tgtEl>
                                          <p:spTgt spid="156677"/>
                                        </p:tgtEl>
                                        <p:attrNameLst>
                                          <p:attrName>ppt_x</p:attrName>
                                        </p:attrNameLst>
                                      </p:cBhvr>
                                      <p:tavLst>
                                        <p:tav tm="0">
                                          <p:val>
                                            <p:strVal val="#ppt_x-.2"/>
                                          </p:val>
                                        </p:tav>
                                        <p:tav tm="100000">
                                          <p:val>
                                            <p:strVal val="#ppt_x"/>
                                          </p:val>
                                        </p:tav>
                                      </p:tavLst>
                                    </p:anim>
                                    <p:anim calcmode="lin" valueType="num">
                                      <p:cBhvr>
                                        <p:cTn id="29" dur="2000" fill="hold"/>
                                        <p:tgtEl>
                                          <p:spTgt spid="156677"/>
                                        </p:tgtEl>
                                        <p:attrNameLst>
                                          <p:attrName>ppt_y</p:attrName>
                                        </p:attrNameLst>
                                      </p:cBhvr>
                                      <p:tavLst>
                                        <p:tav tm="0">
                                          <p:val>
                                            <p:strVal val="#ppt_y"/>
                                          </p:val>
                                        </p:tav>
                                        <p:tav tm="100000">
                                          <p:val>
                                            <p:strVal val="#ppt_y"/>
                                          </p:val>
                                        </p:tav>
                                      </p:tavLst>
                                    </p:anim>
                                    <p:animEffect transition="in" filter="wipe(right)" prLst="gradientSize: 0.1">
                                      <p:cBhvr>
                                        <p:cTn id="30" dur="2000"/>
                                        <p:tgtEl>
                                          <p:spTgt spid="15667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6" fill="hold" grpId="0" nodeType="clickEffect">
                                  <p:stCondLst>
                                    <p:cond delay="0"/>
                                  </p:stCondLst>
                                  <p:childTnLst>
                                    <p:set>
                                      <p:cBhvr>
                                        <p:cTn id="34" dur="1" fill="hold">
                                          <p:stCondLst>
                                            <p:cond delay="0"/>
                                          </p:stCondLst>
                                        </p:cTn>
                                        <p:tgtEl>
                                          <p:spTgt spid="156678"/>
                                        </p:tgtEl>
                                        <p:attrNameLst>
                                          <p:attrName>style.visibility</p:attrName>
                                        </p:attrNameLst>
                                      </p:cBhvr>
                                      <p:to>
                                        <p:strVal val="visible"/>
                                      </p:to>
                                    </p:set>
                                    <p:animEffect transition="in" filter="strips(downRight)">
                                      <p:cBhvr>
                                        <p:cTn id="35" dur="2000"/>
                                        <p:tgtEl>
                                          <p:spTgt spid="15667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8" presetClass="entr" presetSubtype="6" fill="hold" grpId="0" nodeType="clickEffect">
                                  <p:stCondLst>
                                    <p:cond delay="0"/>
                                  </p:stCondLst>
                                  <p:childTnLst>
                                    <p:set>
                                      <p:cBhvr>
                                        <p:cTn id="39" dur="1" fill="hold">
                                          <p:stCondLst>
                                            <p:cond delay="0"/>
                                          </p:stCondLst>
                                        </p:cTn>
                                        <p:tgtEl>
                                          <p:spTgt spid="156679"/>
                                        </p:tgtEl>
                                        <p:attrNameLst>
                                          <p:attrName>style.visibility</p:attrName>
                                        </p:attrNameLst>
                                      </p:cBhvr>
                                      <p:to>
                                        <p:strVal val="visible"/>
                                      </p:to>
                                    </p:set>
                                    <p:animEffect transition="in" filter="strips(downRight)">
                                      <p:cBhvr>
                                        <p:cTn id="40" dur="2000"/>
                                        <p:tgtEl>
                                          <p:spTgt spid="156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4" grpId="0"/>
      <p:bldP spid="156675" grpId="0"/>
      <p:bldP spid="156676" grpId="0"/>
      <p:bldP spid="156677" grpId="0"/>
      <p:bldP spid="156678" grpId="0"/>
      <p:bldP spid="15667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dirty="0"/>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40</a:t>
            </a:fld>
            <a:endParaRPr lang="en-US" altLang="id-ID"/>
          </a:p>
        </p:txBody>
      </p:sp>
      <p:sp>
        <p:nvSpPr>
          <p:cNvPr id="2" name="Rectangle 1"/>
          <p:cNvSpPr/>
          <p:nvPr/>
        </p:nvSpPr>
        <p:spPr>
          <a:xfrm>
            <a:off x="685800" y="304800"/>
            <a:ext cx="611065" cy="400110"/>
          </a:xfrm>
          <a:prstGeom prst="rect">
            <a:avLst/>
          </a:prstGeom>
        </p:spPr>
        <p:txBody>
          <a:bodyPr wrap="non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Dan</a:t>
            </a:r>
            <a:endParaRPr lang="id-ID" dirty="0"/>
          </a:p>
        </p:txBody>
      </p:sp>
      <p:graphicFrame>
        <p:nvGraphicFramePr>
          <p:cNvPr id="6" name="Object 5"/>
          <p:cNvGraphicFramePr>
            <a:graphicFrameLocks noChangeAspect="1"/>
          </p:cNvGraphicFramePr>
          <p:nvPr>
            <p:extLst/>
          </p:nvPr>
        </p:nvGraphicFramePr>
        <p:xfrm>
          <a:off x="991332" y="838200"/>
          <a:ext cx="2085795" cy="695265"/>
        </p:xfrm>
        <a:graphic>
          <a:graphicData uri="http://schemas.openxmlformats.org/presentationml/2006/ole">
            <mc:AlternateContent xmlns:mc="http://schemas.openxmlformats.org/markup-compatibility/2006">
              <mc:Choice xmlns:v="urn:schemas-microsoft-com:vml" Requires="v">
                <p:oleObj spid="_x0000_s3088" name="Equation" r:id="rId3" imgW="774364" imgH="253890" progId="Equation.3">
                  <p:embed/>
                </p:oleObj>
              </mc:Choice>
              <mc:Fallback>
                <p:oleObj name="Equation" r:id="rId3" imgW="774364" imgH="25389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1332" y="838200"/>
                        <a:ext cx="2085795" cy="695265"/>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nvPr>
        </p:nvGraphicFramePr>
        <p:xfrm>
          <a:off x="3886200" y="901641"/>
          <a:ext cx="1895472" cy="631824"/>
        </p:xfrm>
        <a:graphic>
          <a:graphicData uri="http://schemas.openxmlformats.org/presentationml/2006/ole">
            <mc:AlternateContent xmlns:mc="http://schemas.openxmlformats.org/markup-compatibility/2006">
              <mc:Choice xmlns:v="urn:schemas-microsoft-com:vml" Requires="v">
                <p:oleObj spid="_x0000_s3089" name="Equation" r:id="rId5" imgW="774364" imgH="253890" progId="Equation.3">
                  <p:embed/>
                </p:oleObj>
              </mc:Choice>
              <mc:Fallback>
                <p:oleObj name="Equation" r:id="rId5" imgW="774364" imgH="25389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901641"/>
                        <a:ext cx="1895472" cy="631824"/>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nvPr>
        </p:nvGraphicFramePr>
        <p:xfrm>
          <a:off x="1015083" y="1752600"/>
          <a:ext cx="4341935" cy="862439"/>
        </p:xfrm>
        <a:graphic>
          <a:graphicData uri="http://schemas.openxmlformats.org/presentationml/2006/ole">
            <mc:AlternateContent xmlns:mc="http://schemas.openxmlformats.org/markup-compatibility/2006">
              <mc:Choice xmlns:v="urn:schemas-microsoft-com:vml" Requires="v">
                <p:oleObj spid="_x0000_s3090" name="Equation" r:id="rId7" imgW="1384300" imgH="279400" progId="Equation.3">
                  <p:embed/>
                </p:oleObj>
              </mc:Choice>
              <mc:Fallback>
                <p:oleObj name="Equation" r:id="rId7" imgW="1384300" imgH="279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5083" y="1752600"/>
                        <a:ext cx="4341935" cy="862439"/>
                      </a:xfrm>
                      <a:prstGeom prst="rect">
                        <a:avLst/>
                      </a:prstGeom>
                      <a:noFill/>
                    </p:spPr>
                  </p:pic>
                </p:oleObj>
              </mc:Fallback>
            </mc:AlternateContent>
          </a:graphicData>
        </a:graphic>
      </p:graphicFrame>
      <p:sp>
        <p:nvSpPr>
          <p:cNvPr id="11" name="Rectangle 10"/>
          <p:cNvSpPr/>
          <p:nvPr/>
        </p:nvSpPr>
        <p:spPr>
          <a:xfrm>
            <a:off x="0" y="2876490"/>
            <a:ext cx="6324600" cy="400110"/>
          </a:xfrm>
          <a:prstGeom prst="rect">
            <a:avLst/>
          </a:prstGeom>
        </p:spPr>
        <p:txBody>
          <a:bodyPr wrap="square">
            <a:spAutoFit/>
          </a:bodyPr>
          <a:lstStyle/>
          <a:p>
            <a:pPr>
              <a:spcAft>
                <a:spcPts val="0"/>
              </a:spcAft>
            </a:pPr>
            <a:r>
              <a:rPr lang="id-ID" b="1" cap="all" dirty="0">
                <a:latin typeface="Tempus Sans ITC" panose="04020404030D07020202" pitchFamily="82" charset="0"/>
                <a:ea typeface="Times New Roman" panose="02020603050405020304" pitchFamily="18" charset="0"/>
              </a:rPr>
              <a:t>2. 4  MANIPULASI BESARAN-BESARAN KOMPLEKS</a:t>
            </a:r>
            <a:endParaRPr lang="id-ID" b="1" cap="all" dirty="0">
              <a:effectLst/>
              <a:latin typeface="Times New Roman" panose="02020603050405020304" pitchFamily="18" charset="0"/>
              <a:ea typeface="Times New Roman" panose="02020603050405020304" pitchFamily="18" charset="0"/>
            </a:endParaRPr>
          </a:p>
        </p:txBody>
      </p:sp>
      <p:graphicFrame>
        <p:nvGraphicFramePr>
          <p:cNvPr id="12" name="Object 11"/>
          <p:cNvGraphicFramePr>
            <a:graphicFrameLocks noChangeAspect="1"/>
          </p:cNvGraphicFramePr>
          <p:nvPr>
            <p:extLst/>
          </p:nvPr>
        </p:nvGraphicFramePr>
        <p:xfrm>
          <a:off x="5158291" y="3603521"/>
          <a:ext cx="1129284" cy="709086"/>
        </p:xfrm>
        <a:graphic>
          <a:graphicData uri="http://schemas.openxmlformats.org/presentationml/2006/ole">
            <mc:AlternateContent xmlns:mc="http://schemas.openxmlformats.org/markup-compatibility/2006">
              <mc:Choice xmlns:v="urn:schemas-microsoft-com:vml" Requires="v">
                <p:oleObj spid="_x0000_s3091" name="Equation" r:id="rId9" imgW="406048" imgH="253780" progId="Equation.3">
                  <p:embed/>
                </p:oleObj>
              </mc:Choice>
              <mc:Fallback>
                <p:oleObj name="Equation" r:id="rId9" imgW="406048" imgH="2537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58291" y="3603521"/>
                        <a:ext cx="1129284" cy="709086"/>
                      </a:xfrm>
                      <a:prstGeom prst="rect">
                        <a:avLst/>
                      </a:prstGeom>
                      <a:noFill/>
                    </p:spPr>
                  </p:pic>
                </p:oleObj>
              </mc:Fallback>
            </mc:AlternateContent>
          </a:graphicData>
        </a:graphic>
      </p:graphicFrame>
      <p:graphicFrame>
        <p:nvGraphicFramePr>
          <p:cNvPr id="13" name="Object 12"/>
          <p:cNvGraphicFramePr>
            <a:graphicFrameLocks noChangeAspect="1"/>
          </p:cNvGraphicFramePr>
          <p:nvPr>
            <p:extLst/>
          </p:nvPr>
        </p:nvGraphicFramePr>
        <p:xfrm>
          <a:off x="3055776" y="4075751"/>
          <a:ext cx="1617556" cy="735253"/>
        </p:xfrm>
        <a:graphic>
          <a:graphicData uri="http://schemas.openxmlformats.org/presentationml/2006/ole">
            <mc:AlternateContent xmlns:mc="http://schemas.openxmlformats.org/markup-compatibility/2006">
              <mc:Choice xmlns:v="urn:schemas-microsoft-com:vml" Requires="v">
                <p:oleObj spid="_x0000_s3092" name="Equation" r:id="rId11" imgW="419100" imgH="190500" progId="Equation.3">
                  <p:embed/>
                </p:oleObj>
              </mc:Choice>
              <mc:Fallback>
                <p:oleObj name="Equation" r:id="rId11" imgW="419100" imgH="1905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55776" y="4075751"/>
                        <a:ext cx="1617556" cy="735253"/>
                      </a:xfrm>
                      <a:prstGeom prst="rect">
                        <a:avLst/>
                      </a:prstGeom>
                      <a:noFill/>
                    </p:spPr>
                  </p:pic>
                </p:oleObj>
              </mc:Fallback>
            </mc:AlternateContent>
          </a:graphicData>
        </a:graphic>
      </p:graphicFrame>
      <p:graphicFrame>
        <p:nvGraphicFramePr>
          <p:cNvPr id="14" name="Object 13"/>
          <p:cNvGraphicFramePr>
            <a:graphicFrameLocks noChangeAspect="1"/>
          </p:cNvGraphicFramePr>
          <p:nvPr>
            <p:extLst/>
          </p:nvPr>
        </p:nvGraphicFramePr>
        <p:xfrm>
          <a:off x="4614943" y="4649545"/>
          <a:ext cx="2689313" cy="620611"/>
        </p:xfrm>
        <a:graphic>
          <a:graphicData uri="http://schemas.openxmlformats.org/presentationml/2006/ole">
            <mc:AlternateContent xmlns:mc="http://schemas.openxmlformats.org/markup-compatibility/2006">
              <mc:Choice xmlns:v="urn:schemas-microsoft-com:vml" Requires="v">
                <p:oleObj spid="_x0000_s3093" name="Equation" r:id="rId13" imgW="1117115" imgH="253890" progId="Equation.3">
                  <p:embed/>
                </p:oleObj>
              </mc:Choice>
              <mc:Fallback>
                <p:oleObj name="Equation" r:id="rId13" imgW="1117115" imgH="25389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14943" y="4649545"/>
                        <a:ext cx="2689313" cy="620611"/>
                      </a:xfrm>
                      <a:prstGeom prst="rect">
                        <a:avLst/>
                      </a:prstGeom>
                      <a:noFill/>
                    </p:spPr>
                  </p:pic>
                </p:oleObj>
              </mc:Fallback>
            </mc:AlternateContent>
          </a:graphicData>
        </a:graphic>
      </p:graphicFrame>
      <p:graphicFrame>
        <p:nvGraphicFramePr>
          <p:cNvPr id="15" name="Object 14"/>
          <p:cNvGraphicFramePr>
            <a:graphicFrameLocks noChangeAspect="1"/>
          </p:cNvGraphicFramePr>
          <p:nvPr>
            <p:extLst/>
          </p:nvPr>
        </p:nvGraphicFramePr>
        <p:xfrm>
          <a:off x="3058839" y="5273711"/>
          <a:ext cx="1082040" cy="730377"/>
        </p:xfrm>
        <a:graphic>
          <a:graphicData uri="http://schemas.openxmlformats.org/presentationml/2006/ole">
            <mc:AlternateContent xmlns:mc="http://schemas.openxmlformats.org/markup-compatibility/2006">
              <mc:Choice xmlns:v="urn:schemas-microsoft-com:vml" Requires="v">
                <p:oleObj spid="_x0000_s3094" name="Equation" r:id="rId15" imgW="380835" imgH="253890" progId="Equation.3">
                  <p:embed/>
                </p:oleObj>
              </mc:Choice>
              <mc:Fallback>
                <p:oleObj name="Equation" r:id="rId15" imgW="380835" imgH="25389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58839" y="5273711"/>
                        <a:ext cx="1082040" cy="730377"/>
                      </a:xfrm>
                      <a:prstGeom prst="rect">
                        <a:avLst/>
                      </a:prstGeom>
                      <a:noFill/>
                    </p:spPr>
                  </p:pic>
                </p:oleObj>
              </mc:Fallback>
            </mc:AlternateContent>
          </a:graphicData>
        </a:graphic>
      </p:graphicFrame>
      <p:sp>
        <p:nvSpPr>
          <p:cNvPr id="16" name="Rectangle 11"/>
          <p:cNvSpPr>
            <a:spLocks noChangeArrowheads="1"/>
          </p:cNvSpPr>
          <p:nvPr/>
        </p:nvSpPr>
        <p:spPr bwMode="auto">
          <a:xfrm>
            <a:off x="578853" y="3335923"/>
            <a:ext cx="699422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d-ID" altLang="id-ID" sz="1600"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Besaran kompleks dapat dinyatakan dalam salah satu dari empat bentuk berikut</a:t>
            </a:r>
            <a:r>
              <a:rPr kumimoji="0" lang="id-ID" altLang="id-ID" sz="1200"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a:t>
            </a:r>
            <a:endParaRPr kumimoji="0" lang="id-ID" altLang="id-ID" sz="900" b="0" i="0" u="none" strike="noStrike" cap="none" normalizeH="0" baseline="0" dirty="0" smtClean="0">
              <a:ln>
                <a:noFill/>
              </a:ln>
              <a:solidFill>
                <a:schemeClr val="tx1"/>
              </a:solidFill>
              <a:effectLst/>
            </a:endParaRPr>
          </a:p>
        </p:txBody>
      </p:sp>
      <p:sp>
        <p:nvSpPr>
          <p:cNvPr id="17" name="Rectangle 12"/>
          <p:cNvSpPr>
            <a:spLocks noChangeArrowheads="1"/>
          </p:cNvSpPr>
          <p:nvPr/>
        </p:nvSpPr>
        <p:spPr bwMode="auto">
          <a:xfrm>
            <a:off x="838200" y="4219515"/>
            <a:ext cx="16578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id-ID"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Rektangular</a:t>
            </a:r>
            <a:r>
              <a:rPr kumimoji="0" lang="id-ID" altLang="id-ID" sz="1400"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endParaRPr kumimoji="0" lang="id-ID" altLang="id-ID" b="0" i="0" u="none" strike="noStrike" cap="none" normalizeH="0" baseline="0" dirty="0" smtClean="0">
              <a:ln>
                <a:noFill/>
              </a:ln>
              <a:solidFill>
                <a:schemeClr val="tx1"/>
              </a:solidFill>
              <a:effectLst/>
              <a:latin typeface="Arial" panose="020B0604020202020204" pitchFamily="34" charset="0"/>
            </a:endParaRPr>
          </a:p>
        </p:txBody>
      </p:sp>
      <p:sp>
        <p:nvSpPr>
          <p:cNvPr id="18" name="Rectangle 13"/>
          <p:cNvSpPr>
            <a:spLocks noChangeArrowheads="1"/>
          </p:cNvSpPr>
          <p:nvPr/>
        </p:nvSpPr>
        <p:spPr bwMode="auto">
          <a:xfrm>
            <a:off x="838200" y="4815518"/>
            <a:ext cx="1752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id-ID" altLang="id-ID" sz="1800"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Trigonometrik </a:t>
            </a:r>
            <a:endParaRPr kumimoji="0" lang="id-ID" altLang="id-ID" sz="2800" b="0" i="0" u="none" strike="noStrike" cap="none" normalizeH="0" baseline="0" dirty="0" smtClean="0">
              <a:ln>
                <a:noFill/>
              </a:ln>
              <a:solidFill>
                <a:schemeClr val="tx1"/>
              </a:solidFill>
              <a:effectLst/>
              <a:latin typeface="Arial" panose="020B0604020202020204" pitchFamily="34" charset="0"/>
            </a:endParaRPr>
          </a:p>
        </p:txBody>
      </p:sp>
      <p:sp>
        <p:nvSpPr>
          <p:cNvPr id="19" name="Rectangle 14"/>
          <p:cNvSpPr>
            <a:spLocks noChangeArrowheads="1"/>
          </p:cNvSpPr>
          <p:nvPr/>
        </p:nvSpPr>
        <p:spPr bwMode="auto">
          <a:xfrm>
            <a:off x="850321" y="5438845"/>
            <a:ext cx="172835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id-ID"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Eksponensial</a:t>
            </a:r>
            <a:r>
              <a:rPr kumimoji="0" lang="id-ID" altLang="id-ID" sz="1200"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endParaRPr kumimoji="0" lang="id-ID" altLang="id-ID" sz="1800" b="0" i="0" u="none" strike="noStrike" cap="none" normalizeH="0" baseline="0" dirty="0" smtClean="0">
              <a:ln>
                <a:noFill/>
              </a:ln>
              <a:solidFill>
                <a:schemeClr val="tx1"/>
              </a:solidFill>
              <a:effectLst/>
              <a:latin typeface="Arial" panose="020B0604020202020204" pitchFamily="34" charset="0"/>
            </a:endParaRPr>
          </a:p>
        </p:txBody>
      </p:sp>
      <p:sp>
        <p:nvSpPr>
          <p:cNvPr id="20" name="Rectangle 19"/>
          <p:cNvSpPr/>
          <p:nvPr/>
        </p:nvSpPr>
        <p:spPr>
          <a:xfrm>
            <a:off x="838200" y="3680637"/>
            <a:ext cx="1917513" cy="400110"/>
          </a:xfrm>
          <a:prstGeom prst="rect">
            <a:avLst/>
          </a:prstGeom>
        </p:spPr>
        <p:txBody>
          <a:bodyPr wrap="none">
            <a:spAutoFit/>
          </a:bodyPr>
          <a:lstStyle/>
          <a:p>
            <a:pPr lvl="0" algn="just" eaLnBrk="0" hangingPunct="0">
              <a:buFontTx/>
              <a:buChar char="•"/>
            </a:pPr>
            <a:r>
              <a:rPr lang="id-ID" altLang="id-ID" dirty="0">
                <a:latin typeface="Tempus Sans ITC" panose="04020404030D07020202" pitchFamily="82" charset="0"/>
                <a:ea typeface="Times New Roman" panose="02020603050405020304" pitchFamily="18" charset="0"/>
              </a:rPr>
              <a:t>Konvensional  </a:t>
            </a:r>
            <a:endParaRPr lang="id-ID" altLang="id-ID" sz="3200" dirty="0">
              <a:latin typeface="Arial" panose="020B0604020202020204" pitchFamily="34" charset="0"/>
            </a:endParaRPr>
          </a:p>
        </p:txBody>
      </p:sp>
    </p:spTree>
    <p:extLst>
      <p:ext uri="{BB962C8B-B14F-4D97-AF65-F5344CB8AC3E}">
        <p14:creationId xmlns:p14="http://schemas.microsoft.com/office/powerpoint/2010/main" val="19955911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41</a:t>
            </a:fld>
            <a:endParaRPr lang="en-US" altLang="id-ID"/>
          </a:p>
        </p:txBody>
      </p:sp>
      <p:sp>
        <p:nvSpPr>
          <p:cNvPr id="2" name="Rectangle 1"/>
          <p:cNvSpPr/>
          <p:nvPr/>
        </p:nvSpPr>
        <p:spPr>
          <a:xfrm>
            <a:off x="609600" y="304800"/>
            <a:ext cx="6553200" cy="400110"/>
          </a:xfrm>
          <a:prstGeom prst="rect">
            <a:avLst/>
          </a:prstGeom>
        </p:spPr>
        <p:txBody>
          <a:bodyPr wrap="square">
            <a:spAutoFit/>
          </a:bodyPr>
          <a:lstStyle/>
          <a:p>
            <a:pPr algn="just">
              <a:spcAft>
                <a:spcPts val="0"/>
              </a:spcAft>
            </a:pPr>
            <a:r>
              <a:rPr lang="id-ID" b="1" cap="all" dirty="0">
                <a:latin typeface="Tempus Sans ITC" panose="04020404030D07020202" pitchFamily="82" charset="0"/>
                <a:ea typeface="Times New Roman" panose="02020603050405020304" pitchFamily="18" charset="0"/>
              </a:rPr>
              <a:t>2. 4.1  Penjumlahan dan Pengurangan</a:t>
            </a:r>
            <a:endParaRPr lang="id-ID" b="1" cap="all" dirty="0">
              <a:effectLst/>
              <a:latin typeface="Times New Roman" panose="02020603050405020304" pitchFamily="18" charset="0"/>
              <a:ea typeface="Times New Roman" panose="02020603050405020304" pitchFamily="18" charset="0"/>
            </a:endParaRPr>
          </a:p>
        </p:txBody>
      </p:sp>
      <p:graphicFrame>
        <p:nvGraphicFramePr>
          <p:cNvPr id="6" name="Object 5"/>
          <p:cNvGraphicFramePr>
            <a:graphicFrameLocks noChangeAspect="1"/>
          </p:cNvGraphicFramePr>
          <p:nvPr>
            <p:extLst/>
          </p:nvPr>
        </p:nvGraphicFramePr>
        <p:xfrm>
          <a:off x="1371600" y="704910"/>
          <a:ext cx="4467412" cy="1095375"/>
        </p:xfrm>
        <a:graphic>
          <a:graphicData uri="http://schemas.openxmlformats.org/presentationml/2006/ole">
            <mc:AlternateContent xmlns:mc="http://schemas.openxmlformats.org/markup-compatibility/2006">
              <mc:Choice xmlns:v="urn:schemas-microsoft-com:vml" Requires="v">
                <p:oleObj spid="_x0000_s4102" name="Equation" r:id="rId3" imgW="1981200" imgH="482600" progId="Equation.3">
                  <p:embed/>
                </p:oleObj>
              </mc:Choice>
              <mc:Fallback>
                <p:oleObj name="Equation" r:id="rId3" imgW="1981200" imgH="482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704910"/>
                        <a:ext cx="4467412" cy="1095375"/>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nvPr>
        </p:nvGraphicFramePr>
        <p:xfrm>
          <a:off x="858862" y="5197066"/>
          <a:ext cx="5196840" cy="1280381"/>
        </p:xfrm>
        <a:graphic>
          <a:graphicData uri="http://schemas.openxmlformats.org/presentationml/2006/ole">
            <mc:AlternateContent xmlns:mc="http://schemas.openxmlformats.org/markup-compatibility/2006">
              <mc:Choice xmlns:v="urn:schemas-microsoft-com:vml" Requires="v">
                <p:oleObj spid="_x0000_s4103" name="Equation" r:id="rId5" imgW="1968500" imgH="482600" progId="Equation.3">
                  <p:embed/>
                </p:oleObj>
              </mc:Choice>
              <mc:Fallback>
                <p:oleObj name="Equation" r:id="rId5" imgW="1968500" imgH="482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8862" y="5197066"/>
                        <a:ext cx="5196840" cy="1280381"/>
                      </a:xfrm>
                      <a:prstGeom prst="rect">
                        <a:avLst/>
                      </a:prstGeom>
                      <a:noFill/>
                    </p:spPr>
                  </p:pic>
                </p:oleObj>
              </mc:Fallback>
            </mc:AlternateContent>
          </a:graphicData>
        </a:graphic>
      </p:graphicFrame>
      <p:pic>
        <p:nvPicPr>
          <p:cNvPr id="17306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642" y="1925227"/>
            <a:ext cx="5026930" cy="3271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831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42</a:t>
            </a:fld>
            <a:endParaRPr lang="en-US" altLang="id-ID"/>
          </a:p>
        </p:txBody>
      </p:sp>
      <p:sp>
        <p:nvSpPr>
          <p:cNvPr id="2" name="Rectangle 1"/>
          <p:cNvSpPr/>
          <p:nvPr/>
        </p:nvSpPr>
        <p:spPr>
          <a:xfrm>
            <a:off x="311971" y="304800"/>
            <a:ext cx="4557658" cy="400110"/>
          </a:xfrm>
          <a:prstGeom prst="rect">
            <a:avLst/>
          </a:prstGeom>
        </p:spPr>
        <p:txBody>
          <a:bodyPr wrap="none">
            <a:spAutoFit/>
          </a:bodyPr>
          <a:lstStyle/>
          <a:p>
            <a:pPr algn="just">
              <a:spcAft>
                <a:spcPts val="0"/>
              </a:spcAft>
            </a:pPr>
            <a:r>
              <a:rPr lang="id-ID" b="1" cap="all" dirty="0">
                <a:latin typeface="Tempus Sans ITC" panose="04020404030D07020202" pitchFamily="82" charset="0"/>
                <a:ea typeface="Times New Roman" panose="02020603050405020304" pitchFamily="18" charset="0"/>
              </a:rPr>
              <a:t>2. 4.2  Pembagian dan Perkalian</a:t>
            </a:r>
            <a:endParaRPr lang="id-ID"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1066800" y="838200"/>
            <a:ext cx="7924800" cy="707886"/>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Menggunakan bentuk rektangular dan berdasarkan hukum-hukum aljabar, perkalian dua buah vektor dapat dilaksanakan sebagai berikut:</a:t>
            </a:r>
            <a:endParaRPr lang="id-ID" dirty="0"/>
          </a:p>
        </p:txBody>
      </p:sp>
      <p:graphicFrame>
        <p:nvGraphicFramePr>
          <p:cNvPr id="7" name="Object 6"/>
          <p:cNvGraphicFramePr>
            <a:graphicFrameLocks noChangeAspect="1"/>
          </p:cNvGraphicFramePr>
          <p:nvPr>
            <p:extLst/>
          </p:nvPr>
        </p:nvGraphicFramePr>
        <p:xfrm>
          <a:off x="1108397" y="1679376"/>
          <a:ext cx="4900632" cy="1073279"/>
        </p:xfrm>
        <a:graphic>
          <a:graphicData uri="http://schemas.openxmlformats.org/presentationml/2006/ole">
            <mc:AlternateContent xmlns:mc="http://schemas.openxmlformats.org/markup-compatibility/2006">
              <mc:Choice xmlns:v="urn:schemas-microsoft-com:vml" Requires="v">
                <p:oleObj spid="_x0000_s5132" name="Equation" r:id="rId3" imgW="2298700" imgH="508000" progId="Equation.3">
                  <p:embed/>
                </p:oleObj>
              </mc:Choice>
              <mc:Fallback>
                <p:oleObj name="Equation" r:id="rId3" imgW="2298700" imgH="508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397" y="1679376"/>
                        <a:ext cx="4900632" cy="1073279"/>
                      </a:xfrm>
                      <a:prstGeom prst="rect">
                        <a:avLst/>
                      </a:prstGeom>
                      <a:noFill/>
                    </p:spPr>
                  </p:pic>
                </p:oleObj>
              </mc:Fallback>
            </mc:AlternateContent>
          </a:graphicData>
        </a:graphic>
      </p:graphicFrame>
      <p:sp>
        <p:nvSpPr>
          <p:cNvPr id="8" name="Rectangle 4"/>
          <p:cNvSpPr>
            <a:spLocks noChangeArrowheads="1"/>
          </p:cNvSpPr>
          <p:nvPr/>
        </p:nvSpPr>
        <p:spPr bwMode="auto">
          <a:xfrm>
            <a:off x="1108397" y="2981255"/>
            <a:ext cx="21515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d-ID"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Mengingat bahwa </a:t>
            </a:r>
            <a:endParaRPr kumimoji="0" lang="id-ID" altLang="id-ID" sz="32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9" name="Object 8"/>
          <p:cNvGraphicFramePr>
            <a:graphicFrameLocks noChangeAspect="1"/>
          </p:cNvGraphicFramePr>
          <p:nvPr>
            <p:extLst/>
          </p:nvPr>
        </p:nvGraphicFramePr>
        <p:xfrm>
          <a:off x="3247106" y="2885945"/>
          <a:ext cx="1143000" cy="517585"/>
        </p:xfrm>
        <a:graphic>
          <a:graphicData uri="http://schemas.openxmlformats.org/presentationml/2006/ole">
            <mc:AlternateContent xmlns:mc="http://schemas.openxmlformats.org/markup-compatibility/2006">
              <mc:Choice xmlns:v="urn:schemas-microsoft-com:vml" Requires="v">
                <p:oleObj spid="_x0000_s5133" name="Equation" r:id="rId5" imgW="508000" imgH="228600" progId="Equation.3">
                  <p:embed/>
                </p:oleObj>
              </mc:Choice>
              <mc:Fallback>
                <p:oleObj name="Equation" r:id="rId5" imgW="5080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7106" y="2885945"/>
                        <a:ext cx="1143000" cy="517585"/>
                      </a:xfrm>
                      <a:prstGeom prst="rect">
                        <a:avLst/>
                      </a:prstGeom>
                      <a:noFill/>
                    </p:spPr>
                  </p:pic>
                </p:oleObj>
              </mc:Fallback>
            </mc:AlternateContent>
          </a:graphicData>
        </a:graphic>
      </p:graphicFrame>
      <p:sp>
        <p:nvSpPr>
          <p:cNvPr id="10" name="Rectangle 5"/>
          <p:cNvSpPr>
            <a:spLocks noChangeArrowheads="1"/>
          </p:cNvSpPr>
          <p:nvPr/>
        </p:nvSpPr>
        <p:spPr bwMode="auto">
          <a:xfrm>
            <a:off x="4414490" y="2944682"/>
            <a:ext cx="481790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d-ID" altLang="id-ID"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Maka</a:t>
            </a:r>
            <a:endParaRPr kumimoji="0" lang="id-ID" altLang="id-ID" sz="32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12" name="Object 11"/>
          <p:cNvGraphicFramePr>
            <a:graphicFrameLocks noChangeAspect="1"/>
          </p:cNvGraphicFramePr>
          <p:nvPr>
            <p:extLst/>
          </p:nvPr>
        </p:nvGraphicFramePr>
        <p:xfrm>
          <a:off x="1113899" y="3526175"/>
          <a:ext cx="5409413" cy="588928"/>
        </p:xfrm>
        <a:graphic>
          <a:graphicData uri="http://schemas.openxmlformats.org/presentationml/2006/ole">
            <mc:AlternateContent xmlns:mc="http://schemas.openxmlformats.org/markup-compatibility/2006">
              <mc:Choice xmlns:v="urn:schemas-microsoft-com:vml" Requires="v">
                <p:oleObj spid="_x0000_s5134" name="Equation" r:id="rId7" imgW="2362200" imgH="254000" progId="Equation.3">
                  <p:embed/>
                </p:oleObj>
              </mc:Choice>
              <mc:Fallback>
                <p:oleObj name="Equation" r:id="rId7" imgW="2362200" imgH="254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3899" y="3526175"/>
                        <a:ext cx="5409413" cy="588928"/>
                      </a:xfrm>
                      <a:prstGeom prst="rect">
                        <a:avLst/>
                      </a:prstGeom>
                      <a:noFill/>
                    </p:spPr>
                  </p:pic>
                </p:oleObj>
              </mc:Fallback>
            </mc:AlternateContent>
          </a:graphicData>
        </a:graphic>
      </p:graphicFrame>
      <p:graphicFrame>
        <p:nvGraphicFramePr>
          <p:cNvPr id="14" name="Object 13"/>
          <p:cNvGraphicFramePr>
            <a:graphicFrameLocks noChangeAspect="1"/>
          </p:cNvGraphicFramePr>
          <p:nvPr>
            <p:extLst/>
          </p:nvPr>
        </p:nvGraphicFramePr>
        <p:xfrm>
          <a:off x="1080689" y="4220573"/>
          <a:ext cx="3333801" cy="615798"/>
        </p:xfrm>
        <a:graphic>
          <a:graphicData uri="http://schemas.openxmlformats.org/presentationml/2006/ole">
            <mc:AlternateContent xmlns:mc="http://schemas.openxmlformats.org/markup-compatibility/2006">
              <mc:Choice xmlns:v="urn:schemas-microsoft-com:vml" Requires="v">
                <p:oleObj spid="_x0000_s5135" name="Equation" r:id="rId9" imgW="1498600" imgH="279400" progId="Equation.3">
                  <p:embed/>
                </p:oleObj>
              </mc:Choice>
              <mc:Fallback>
                <p:oleObj name="Equation" r:id="rId9" imgW="1498600" imgH="2794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0689" y="4220573"/>
                        <a:ext cx="3333801" cy="615798"/>
                      </a:xfrm>
                      <a:prstGeom prst="rect">
                        <a:avLst/>
                      </a:prstGeom>
                      <a:noFill/>
                    </p:spPr>
                  </p:pic>
                </p:oleObj>
              </mc:Fallback>
            </mc:AlternateContent>
          </a:graphicData>
        </a:graphic>
      </p:graphicFrame>
      <p:graphicFrame>
        <p:nvGraphicFramePr>
          <p:cNvPr id="16" name="Object 15"/>
          <p:cNvGraphicFramePr>
            <a:graphicFrameLocks noChangeAspect="1"/>
          </p:cNvGraphicFramePr>
          <p:nvPr>
            <p:extLst/>
          </p:nvPr>
        </p:nvGraphicFramePr>
        <p:xfrm>
          <a:off x="1076696" y="4879100"/>
          <a:ext cx="2384630" cy="1019237"/>
        </p:xfrm>
        <a:graphic>
          <a:graphicData uri="http://schemas.openxmlformats.org/presentationml/2006/ole">
            <mc:AlternateContent xmlns:mc="http://schemas.openxmlformats.org/markup-compatibility/2006">
              <mc:Choice xmlns:v="urn:schemas-microsoft-com:vml" Requires="v">
                <p:oleObj spid="_x0000_s5136" name="Equation" r:id="rId11" imgW="1181100" imgH="508000" progId="Equation.3">
                  <p:embed/>
                </p:oleObj>
              </mc:Choice>
              <mc:Fallback>
                <p:oleObj name="Equation" r:id="rId11" imgW="1181100" imgH="5080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6696" y="4879100"/>
                        <a:ext cx="2384630" cy="1019237"/>
                      </a:xfrm>
                      <a:prstGeom prst="rect">
                        <a:avLst/>
                      </a:prstGeom>
                      <a:noFill/>
                    </p:spPr>
                  </p:pic>
                </p:oleObj>
              </mc:Fallback>
            </mc:AlternateContent>
          </a:graphicData>
        </a:graphic>
      </p:graphicFrame>
    </p:spTree>
    <p:extLst>
      <p:ext uri="{BB962C8B-B14F-4D97-AF65-F5344CB8AC3E}">
        <p14:creationId xmlns:p14="http://schemas.microsoft.com/office/powerpoint/2010/main" val="31537927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43</a:t>
            </a:fld>
            <a:endParaRPr lang="en-US" altLang="id-ID"/>
          </a:p>
        </p:txBody>
      </p:sp>
      <p:sp>
        <p:nvSpPr>
          <p:cNvPr id="2" name="Rectangle 1"/>
          <p:cNvSpPr/>
          <p:nvPr/>
        </p:nvSpPr>
        <p:spPr>
          <a:xfrm>
            <a:off x="152400" y="293891"/>
            <a:ext cx="3491661" cy="400110"/>
          </a:xfrm>
          <a:prstGeom prst="rect">
            <a:avLst/>
          </a:prstGeom>
        </p:spPr>
        <p:txBody>
          <a:bodyPr wrap="none">
            <a:spAutoFit/>
          </a:bodyPr>
          <a:lstStyle/>
          <a:p>
            <a:pPr algn="just">
              <a:spcAft>
                <a:spcPts val="0"/>
              </a:spcAft>
            </a:pPr>
            <a:r>
              <a:rPr lang="id-ID" b="1" cap="all" dirty="0">
                <a:latin typeface="Tempus Sans ITC" panose="04020404030D07020202" pitchFamily="82" charset="0"/>
                <a:ea typeface="Times New Roman" panose="02020603050405020304" pitchFamily="18" charset="0"/>
              </a:rPr>
              <a:t>2. 4.3  Bilangan Komplek</a:t>
            </a:r>
            <a:endParaRPr lang="id-ID"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919348" y="4774172"/>
            <a:ext cx="8610600" cy="1015663"/>
          </a:xfrm>
          <a:prstGeom prst="rect">
            <a:avLst/>
          </a:prstGeom>
        </p:spPr>
        <p:txBody>
          <a:bodyPr wrap="square">
            <a:spAutoFit/>
          </a:bodyPr>
          <a:lstStyle/>
          <a:p>
            <a:r>
              <a:rPr lang="id-ID" dirty="0" smtClean="0">
                <a:latin typeface="Tempus Sans ITC" panose="04020404030D07020202" pitchFamily="82" charset="0"/>
                <a:ea typeface="Times New Roman" panose="02020603050405020304" pitchFamily="18" charset="0"/>
                <a:cs typeface="Times New Roman" panose="02020603050405020304" pitchFamily="18" charset="0"/>
              </a:rPr>
              <a:t>Bilangan </a:t>
            </a:r>
            <a:r>
              <a:rPr lang="id-ID" dirty="0">
                <a:latin typeface="Tempus Sans ITC" panose="04020404030D07020202" pitchFamily="82" charset="0"/>
                <a:ea typeface="Times New Roman" panose="02020603050405020304" pitchFamily="18" charset="0"/>
                <a:cs typeface="Times New Roman" panose="02020603050405020304" pitchFamily="18" charset="0"/>
              </a:rPr>
              <a:t>komplek, bila merupakan sebuah besaran fisis,  rangsangan dan respon dari sebuah operasi yang dikenal sebagai operator komplek. Dalam konteks ini, terlihat jelas bedanya dengan vektor. </a:t>
            </a:r>
            <a:endParaRPr lang="id-ID" dirty="0"/>
          </a:p>
        </p:txBody>
      </p:sp>
      <p:sp>
        <p:nvSpPr>
          <p:cNvPr id="6" name="Rectangle 5"/>
          <p:cNvSpPr/>
          <p:nvPr/>
        </p:nvSpPr>
        <p:spPr>
          <a:xfrm>
            <a:off x="851064" y="732205"/>
            <a:ext cx="8140535" cy="1015663"/>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Bilangan komplek mungkin didefinisikan sebagai  sebuah konstanta yang merepresentasikan komponen-komponen real dan imaginer dari suatu besaran fisis.</a:t>
            </a:r>
            <a:endParaRPr lang="id-ID" dirty="0"/>
          </a:p>
        </p:txBody>
      </p:sp>
      <p:sp>
        <p:nvSpPr>
          <p:cNvPr id="7" name="Rectangle 6"/>
          <p:cNvSpPr/>
          <p:nvPr/>
        </p:nvSpPr>
        <p:spPr>
          <a:xfrm>
            <a:off x="851064" y="1788249"/>
            <a:ext cx="8229600" cy="1015663"/>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Parameter impedansi dari sebuah rangkaian elektrik adalah sebuah bilangan komplek yang memiliki komponen real dan imaginer yang masing-masing menyatakan besaran resistansi dan reaktansi.</a:t>
            </a:r>
            <a:endParaRPr lang="id-ID" dirty="0"/>
          </a:p>
        </p:txBody>
      </p:sp>
      <p:sp>
        <p:nvSpPr>
          <p:cNvPr id="8" name="Rectangle 7"/>
          <p:cNvSpPr/>
          <p:nvPr/>
        </p:nvSpPr>
        <p:spPr>
          <a:xfrm>
            <a:off x="1295399" y="2977273"/>
            <a:ext cx="7696199" cy="1015663"/>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Kerapkali kita dibingungkan oleh vektor dan bilangan komplek. Sebuah vektor, seperti yang didefinisikan pada bagian terdahulu mungkin saja merupakan bilangan komplek. </a:t>
            </a:r>
            <a:endParaRPr lang="id-ID" dirty="0"/>
          </a:p>
        </p:txBody>
      </p:sp>
      <p:sp>
        <p:nvSpPr>
          <p:cNvPr id="9" name="Rectangle 8"/>
          <p:cNvSpPr/>
          <p:nvPr/>
        </p:nvSpPr>
        <p:spPr>
          <a:xfrm>
            <a:off x="1295398" y="4025905"/>
            <a:ext cx="7696199" cy="707886"/>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Dalam konteks ini, vektor merupakan penyederhanaan dari suatu besaran fisis yang memiliki magnitud konstan dan arah yang konstan. </a:t>
            </a:r>
            <a:endParaRPr lang="id-ID" dirty="0"/>
          </a:p>
        </p:txBody>
      </p:sp>
    </p:spTree>
    <p:extLst>
      <p:ext uri="{BB962C8B-B14F-4D97-AF65-F5344CB8AC3E}">
        <p14:creationId xmlns:p14="http://schemas.microsoft.com/office/powerpoint/2010/main" val="9946523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44</a:t>
            </a:fld>
            <a:endParaRPr lang="en-US" altLang="id-ID"/>
          </a:p>
        </p:txBody>
      </p:sp>
      <p:sp>
        <p:nvSpPr>
          <p:cNvPr id="2" name="Rectangle 1"/>
          <p:cNvSpPr/>
          <p:nvPr/>
        </p:nvSpPr>
        <p:spPr>
          <a:xfrm>
            <a:off x="228600" y="381000"/>
            <a:ext cx="3716082" cy="400110"/>
          </a:xfrm>
          <a:prstGeom prst="rect">
            <a:avLst/>
          </a:prstGeom>
        </p:spPr>
        <p:txBody>
          <a:bodyPr wrap="none">
            <a:spAutoFit/>
          </a:bodyPr>
          <a:lstStyle/>
          <a:p>
            <a:pPr algn="just">
              <a:spcAft>
                <a:spcPts val="0"/>
              </a:spcAft>
            </a:pPr>
            <a:r>
              <a:rPr lang="id-ID" b="1" cap="all" dirty="0">
                <a:latin typeface="Tempus Sans ITC" panose="04020404030D07020202" pitchFamily="82" charset="0"/>
                <a:ea typeface="Times New Roman" panose="02020603050405020304" pitchFamily="18" charset="0"/>
              </a:rPr>
              <a:t>2. 4.4  Operator-Operator</a:t>
            </a:r>
            <a:endParaRPr lang="id-ID" b="1" cap="all"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990600" y="792985"/>
            <a:ext cx="8001000" cy="1015663"/>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Operator-operator adalah bilangan komplek yang dipergunakan untuk menggerakkan suatu vektor melewati sudut tertentu tanpa merubah magnitud atau karakter dari vektor tersebut.</a:t>
            </a:r>
            <a:endParaRPr lang="id-ID" dirty="0"/>
          </a:p>
        </p:txBody>
      </p:sp>
      <p:sp>
        <p:nvSpPr>
          <p:cNvPr id="9" name="Rectangle 8"/>
          <p:cNvSpPr/>
          <p:nvPr/>
        </p:nvSpPr>
        <p:spPr>
          <a:xfrm>
            <a:off x="990600" y="1947082"/>
            <a:ext cx="7848600" cy="1323439"/>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Suatu operator bukanlah sebuah besaran fisis dan tidak memiliki dimensi. Simbol j, yang tergabung dengan komponen kuadratur dari besaran komplek, merupakan sebuah operator yang memutar sebuah vektor sebesar 90</a:t>
            </a:r>
            <a:r>
              <a:rPr lang="id-ID" baseline="30000" dirty="0">
                <a:latin typeface="Tempus Sans ITC" panose="04020404030D07020202" pitchFamily="82" charset="0"/>
                <a:ea typeface="Times New Roman" panose="02020603050405020304" pitchFamily="18" charset="0"/>
                <a:cs typeface="Times New Roman" panose="02020603050405020304" pitchFamily="18" charset="0"/>
              </a:rPr>
              <a:t>0</a:t>
            </a:r>
            <a:r>
              <a:rPr lang="id-ID" dirty="0">
                <a:latin typeface="Tempus Sans ITC" panose="04020404030D07020202" pitchFamily="82" charset="0"/>
                <a:ea typeface="Times New Roman" panose="02020603050405020304" pitchFamily="18" charset="0"/>
                <a:cs typeface="Times New Roman" panose="02020603050405020304" pitchFamily="18" charset="0"/>
              </a:rPr>
              <a:t> berlawanan dengan arah putaran jarum jam.</a:t>
            </a:r>
            <a:endParaRPr lang="id-ID" dirty="0"/>
          </a:p>
        </p:txBody>
      </p:sp>
      <p:sp>
        <p:nvSpPr>
          <p:cNvPr id="12" name="Rectangle 11"/>
          <p:cNvSpPr/>
          <p:nvPr/>
        </p:nvSpPr>
        <p:spPr>
          <a:xfrm>
            <a:off x="1187532" y="3496762"/>
            <a:ext cx="7391400" cy="707886"/>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Operator lainnya yang kerap dipergunakan adalah sebuah operator yang dapat memutar sebuah vektor sebesar 120</a:t>
            </a:r>
            <a:r>
              <a:rPr lang="id-ID" baseline="30000" dirty="0">
                <a:latin typeface="Tempus Sans ITC" panose="04020404030D07020202" pitchFamily="82" charset="0"/>
                <a:ea typeface="Times New Roman" panose="02020603050405020304" pitchFamily="18" charset="0"/>
                <a:cs typeface="Times New Roman" panose="02020603050405020304" pitchFamily="18" charset="0"/>
              </a:rPr>
              <a:t>0</a:t>
            </a:r>
            <a:endParaRPr lang="id-ID" dirty="0"/>
          </a:p>
        </p:txBody>
      </p:sp>
    </p:spTree>
    <p:extLst>
      <p:ext uri="{BB962C8B-B14F-4D97-AF65-F5344CB8AC3E}">
        <p14:creationId xmlns:p14="http://schemas.microsoft.com/office/powerpoint/2010/main" val="3951301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45</a:t>
            </a:fld>
            <a:endParaRPr lang="en-US" altLang="id-ID"/>
          </a:p>
        </p:txBody>
      </p:sp>
      <p:sp>
        <p:nvSpPr>
          <p:cNvPr id="2" name="Rectangle 1"/>
          <p:cNvSpPr/>
          <p:nvPr/>
        </p:nvSpPr>
        <p:spPr>
          <a:xfrm>
            <a:off x="228600" y="381000"/>
            <a:ext cx="5715000" cy="400110"/>
          </a:xfrm>
          <a:prstGeom prst="rect">
            <a:avLst/>
          </a:prstGeom>
        </p:spPr>
        <p:txBody>
          <a:bodyPr wrap="square">
            <a:spAutoFit/>
          </a:bodyPr>
          <a:lstStyle/>
          <a:p>
            <a:pPr>
              <a:spcAft>
                <a:spcPts val="0"/>
              </a:spcAft>
            </a:pPr>
            <a:r>
              <a:rPr lang="id-ID" b="1" cap="all" dirty="0">
                <a:latin typeface="Tempus Sans ITC" panose="04020404030D07020202" pitchFamily="82" charset="0"/>
                <a:ea typeface="Times New Roman" panose="02020603050405020304" pitchFamily="18" charset="0"/>
              </a:rPr>
              <a:t>2. 5  BESARAN RANGKAIAN DAN KONVENSI</a:t>
            </a:r>
            <a:endParaRPr lang="id-ID"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838200" y="914400"/>
            <a:ext cx="8305800" cy="1631216"/>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Analisis rangkaian merupakan sebuah studi mengenai respon suatu rangkaian pada kondisi tertentu, sebagai contoh terjadinya hubung singkat. Variabel rangkaian adalah tegangan dan arus. Secara konvensional, arus mengalir bila tegangan diterapkan, tetapi dalam hal ini terjadi dualitas antara variabel dan yang mana sebagai penyebab lainnya.</a:t>
            </a:r>
            <a:endParaRPr lang="id-ID" dirty="0"/>
          </a:p>
        </p:txBody>
      </p:sp>
      <p:sp>
        <p:nvSpPr>
          <p:cNvPr id="6" name="Rectangle 5"/>
          <p:cNvSpPr/>
          <p:nvPr/>
        </p:nvSpPr>
        <p:spPr>
          <a:xfrm>
            <a:off x="228600" y="2750054"/>
            <a:ext cx="3722494" cy="400110"/>
          </a:xfrm>
          <a:prstGeom prst="rect">
            <a:avLst/>
          </a:prstGeom>
        </p:spPr>
        <p:txBody>
          <a:bodyPr wrap="none">
            <a:spAutoFit/>
          </a:bodyPr>
          <a:lstStyle/>
          <a:p>
            <a:pPr>
              <a:spcAft>
                <a:spcPts val="0"/>
              </a:spcAft>
            </a:pPr>
            <a:r>
              <a:rPr lang="id-ID" b="1" cap="all" dirty="0">
                <a:latin typeface="Tempus Sans ITC" panose="04020404030D07020202" pitchFamily="82" charset="0"/>
                <a:ea typeface="Times New Roman" panose="02020603050405020304" pitchFamily="18" charset="0"/>
              </a:rPr>
              <a:t>2. 5.1  Variabel Rangkaian</a:t>
            </a:r>
            <a:endParaRPr lang="id-ID" b="1" cap="all" dirty="0">
              <a:effectLst/>
              <a:latin typeface="Times New Roman" panose="02020603050405020304" pitchFamily="18" charset="0"/>
              <a:ea typeface="Times New Roman" panose="02020603050405020304" pitchFamily="18" charset="0"/>
            </a:endParaRPr>
          </a:p>
        </p:txBody>
      </p:sp>
      <p:graphicFrame>
        <p:nvGraphicFramePr>
          <p:cNvPr id="8" name="Object 7"/>
          <p:cNvGraphicFramePr>
            <a:graphicFrameLocks noChangeAspect="1"/>
          </p:cNvGraphicFramePr>
          <p:nvPr>
            <p:extLst/>
          </p:nvPr>
        </p:nvGraphicFramePr>
        <p:xfrm>
          <a:off x="4191000" y="2695879"/>
          <a:ext cx="2741263" cy="508460"/>
        </p:xfrm>
        <a:graphic>
          <a:graphicData uri="http://schemas.openxmlformats.org/presentationml/2006/ole">
            <mc:AlternateContent xmlns:mc="http://schemas.openxmlformats.org/markup-compatibility/2006">
              <mc:Choice xmlns:v="urn:schemas-microsoft-com:vml" Requires="v">
                <p:oleObj spid="_x0000_s6148" name="Equation" r:id="rId3" imgW="1180588" imgH="215806" progId="Equation.3">
                  <p:embed/>
                </p:oleObj>
              </mc:Choice>
              <mc:Fallback>
                <p:oleObj name="Equation" r:id="rId3" imgW="1180588" imgH="21580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695879"/>
                        <a:ext cx="2741263" cy="508460"/>
                      </a:xfrm>
                      <a:prstGeom prst="rect">
                        <a:avLst/>
                      </a:prstGeom>
                      <a:noFill/>
                    </p:spPr>
                  </p:pic>
                </p:oleObj>
              </mc:Fallback>
            </mc:AlternateContent>
          </a:graphicData>
        </a:graphic>
      </p:graphicFrame>
      <p:pic>
        <p:nvPicPr>
          <p:cNvPr id="17613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240269"/>
            <a:ext cx="4871858" cy="285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2926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46</a:t>
            </a:fld>
            <a:endParaRPr lang="en-US" altLang="id-ID"/>
          </a:p>
        </p:txBody>
      </p:sp>
      <p:graphicFrame>
        <p:nvGraphicFramePr>
          <p:cNvPr id="3" name="Object 2"/>
          <p:cNvGraphicFramePr>
            <a:graphicFrameLocks noChangeAspect="1"/>
          </p:cNvGraphicFramePr>
          <p:nvPr>
            <p:extLst/>
          </p:nvPr>
        </p:nvGraphicFramePr>
        <p:xfrm>
          <a:off x="1066800" y="457200"/>
          <a:ext cx="3657600" cy="1260389"/>
        </p:xfrm>
        <a:graphic>
          <a:graphicData uri="http://schemas.openxmlformats.org/presentationml/2006/ole">
            <mc:AlternateContent xmlns:mc="http://schemas.openxmlformats.org/markup-compatibility/2006">
              <mc:Choice xmlns:v="urn:schemas-microsoft-com:vml" Requires="v">
                <p:oleObj spid="_x0000_s7178" name="Equation" r:id="rId3" imgW="1409088" imgH="482391" progId="Equation.3">
                  <p:embed/>
                </p:oleObj>
              </mc:Choice>
              <mc:Fallback>
                <p:oleObj name="Equation" r:id="rId3" imgW="1409088" imgH="48239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57200"/>
                        <a:ext cx="3657600" cy="1260389"/>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nvPr>
        </p:nvGraphicFramePr>
        <p:xfrm>
          <a:off x="1676400" y="1905000"/>
          <a:ext cx="2246978" cy="676275"/>
        </p:xfrm>
        <a:graphic>
          <a:graphicData uri="http://schemas.openxmlformats.org/presentationml/2006/ole">
            <mc:AlternateContent xmlns:mc="http://schemas.openxmlformats.org/markup-compatibility/2006">
              <mc:Choice xmlns:v="urn:schemas-microsoft-com:vml" Requires="v">
                <p:oleObj spid="_x0000_s7179" name="Equation" r:id="rId5" imgW="977476" imgH="291973" progId="Equation.3">
                  <p:embed/>
                </p:oleObj>
              </mc:Choice>
              <mc:Fallback>
                <p:oleObj name="Equation" r:id="rId5" imgW="977476" imgH="291973"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1905000"/>
                        <a:ext cx="2246978" cy="676275"/>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nvPr>
        </p:nvGraphicFramePr>
        <p:xfrm>
          <a:off x="1753574" y="2768686"/>
          <a:ext cx="2092629" cy="932360"/>
        </p:xfrm>
        <a:graphic>
          <a:graphicData uri="http://schemas.openxmlformats.org/presentationml/2006/ole">
            <mc:AlternateContent xmlns:mc="http://schemas.openxmlformats.org/markup-compatibility/2006">
              <mc:Choice xmlns:v="urn:schemas-microsoft-com:vml" Requires="v">
                <p:oleObj spid="_x0000_s7180" name="Equation" r:id="rId7" imgW="965200" imgH="431800" progId="Equation.3">
                  <p:embed/>
                </p:oleObj>
              </mc:Choice>
              <mc:Fallback>
                <p:oleObj name="Equation" r:id="rId7" imgW="965200" imgH="431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3574" y="2768686"/>
                        <a:ext cx="2092629" cy="932360"/>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nvPr>
        </p:nvGraphicFramePr>
        <p:xfrm>
          <a:off x="1750605" y="3868665"/>
          <a:ext cx="2209800" cy="1160145"/>
        </p:xfrm>
        <a:graphic>
          <a:graphicData uri="http://schemas.openxmlformats.org/presentationml/2006/ole">
            <mc:AlternateContent xmlns:mc="http://schemas.openxmlformats.org/markup-compatibility/2006">
              <mc:Choice xmlns:v="urn:schemas-microsoft-com:vml" Requires="v">
                <p:oleObj spid="_x0000_s7181" name="Equation" r:id="rId9" imgW="761669" imgH="393529" progId="Equation.3">
                  <p:embed/>
                </p:oleObj>
              </mc:Choice>
              <mc:Fallback>
                <p:oleObj name="Equation" r:id="rId9" imgW="761669" imgH="393529"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50605" y="3868665"/>
                        <a:ext cx="2209800" cy="1160145"/>
                      </a:xfrm>
                      <a:prstGeom prst="rect">
                        <a:avLst/>
                      </a:prstGeom>
                      <a:noFill/>
                    </p:spPr>
                  </p:pic>
                </p:oleObj>
              </mc:Fallback>
            </mc:AlternateContent>
          </a:graphicData>
        </a:graphic>
      </p:graphicFrame>
    </p:spTree>
    <p:extLst>
      <p:ext uri="{BB962C8B-B14F-4D97-AF65-F5344CB8AC3E}">
        <p14:creationId xmlns:p14="http://schemas.microsoft.com/office/powerpoint/2010/main" val="1910860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47</a:t>
            </a:fld>
            <a:endParaRPr lang="en-US" altLang="id-ID"/>
          </a:p>
        </p:txBody>
      </p:sp>
      <p:sp>
        <p:nvSpPr>
          <p:cNvPr id="2" name="Rectangle 2"/>
          <p:cNvSpPr>
            <a:spLocks noChangeArrowheads="1"/>
          </p:cNvSpPr>
          <p:nvPr/>
        </p:nvSpPr>
        <p:spPr bwMode="auto">
          <a:xfrm>
            <a:off x="228600" y="379512"/>
            <a:ext cx="6934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d-ID"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Konvensi yang digunakan dalam menggambarkan kedua vektor diagram adalah dengan memilih salah satu vektor sebagai acuan dan merelasikan vektor lainnya dengan vektor acuan ini berdasarkan sudut lag dan lead. Besaran </a:t>
            </a:r>
            <a:endParaRPr kumimoji="0" lang="id-ID" altLang="en-US"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6" name="Object 5"/>
          <p:cNvGraphicFramePr>
            <a:graphicFrameLocks noChangeAspect="1"/>
          </p:cNvGraphicFramePr>
          <p:nvPr>
            <p:extLst/>
          </p:nvPr>
        </p:nvGraphicFramePr>
        <p:xfrm>
          <a:off x="4495800" y="1215428"/>
          <a:ext cx="381000" cy="520700"/>
        </p:xfrm>
        <a:graphic>
          <a:graphicData uri="http://schemas.openxmlformats.org/presentationml/2006/ole">
            <mc:AlternateContent xmlns:mc="http://schemas.openxmlformats.org/markup-compatibility/2006">
              <mc:Choice xmlns:v="urn:schemas-microsoft-com:vml" Requires="v">
                <p:oleObj spid="_x0000_s8198" name="Equation" r:id="rId3" imgW="190417" imgH="253890" progId="Equation.3">
                  <p:embed/>
                </p:oleObj>
              </mc:Choice>
              <mc:Fallback>
                <p:oleObj name="Equation" r:id="rId3" imgW="190417" imgH="25389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215428"/>
                        <a:ext cx="381000" cy="520700"/>
                      </a:xfrm>
                      <a:prstGeom prst="rect">
                        <a:avLst/>
                      </a:prstGeom>
                      <a:noFill/>
                    </p:spPr>
                  </p:pic>
                </p:oleObj>
              </mc:Fallback>
            </mc:AlternateContent>
          </a:graphicData>
        </a:graphic>
      </p:graphicFrame>
      <p:sp>
        <p:nvSpPr>
          <p:cNvPr id="8" name="Rectangle 3"/>
          <p:cNvSpPr>
            <a:spLocks noChangeArrowheads="1"/>
          </p:cNvSpPr>
          <p:nvPr/>
        </p:nvSpPr>
        <p:spPr bwMode="auto">
          <a:xfrm>
            <a:off x="261486" y="2027199"/>
            <a:ext cx="708830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d-ID"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Yang disebutkan sebagai impedansi rangkaian adalah sebuah operator komplek dan dibedakan dari sebuah vektor karena besaran ini tidak memiliki arah. Konvensi laian yang digunakan dalam menjelaskan besaran-besaran sinusoidal ini, antara lain besaran </a:t>
            </a:r>
            <a:r>
              <a:rPr kumimoji="0" lang="id-ID" altLang="en-US" b="1" i="1"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efektif</a:t>
            </a:r>
            <a:r>
              <a:rPr kumimoji="0" lang="id-ID"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atau root mean square (rms), yang kerapkali ditulis dengan simbol (tanpa akhiran) sebagai berikut:</a:t>
            </a:r>
            <a:endParaRPr kumimoji="0" lang="id-ID" altLang="en-US"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12" name="Object 11"/>
          <p:cNvGraphicFramePr>
            <a:graphicFrameLocks noChangeAspect="1"/>
          </p:cNvGraphicFramePr>
          <p:nvPr>
            <p:extLst/>
          </p:nvPr>
        </p:nvGraphicFramePr>
        <p:xfrm>
          <a:off x="1600200" y="4290440"/>
          <a:ext cx="1219200" cy="1773382"/>
        </p:xfrm>
        <a:graphic>
          <a:graphicData uri="http://schemas.openxmlformats.org/presentationml/2006/ole">
            <mc:AlternateContent xmlns:mc="http://schemas.openxmlformats.org/markup-compatibility/2006">
              <mc:Choice xmlns:v="urn:schemas-microsoft-com:vml" Requires="v">
                <p:oleObj spid="_x0000_s8199" name="Equation" r:id="rId5" imgW="622300" imgH="914400" progId="Equation.3">
                  <p:embed/>
                </p:oleObj>
              </mc:Choice>
              <mc:Fallback>
                <p:oleObj name="Equation" r:id="rId5" imgW="622300" imgH="914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4290440"/>
                        <a:ext cx="1219200" cy="1773382"/>
                      </a:xfrm>
                      <a:prstGeom prst="rect">
                        <a:avLst/>
                      </a:prstGeom>
                      <a:noFill/>
                    </p:spPr>
                  </p:pic>
                </p:oleObj>
              </mc:Fallback>
            </mc:AlternateContent>
          </a:graphicData>
        </a:graphic>
      </p:graphicFrame>
    </p:spTree>
    <p:extLst>
      <p:ext uri="{BB962C8B-B14F-4D97-AF65-F5344CB8AC3E}">
        <p14:creationId xmlns:p14="http://schemas.microsoft.com/office/powerpoint/2010/main" val="19591422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48</a:t>
            </a:fld>
            <a:endParaRPr lang="en-US" altLang="id-ID"/>
          </a:p>
        </p:txBody>
      </p:sp>
      <p:sp>
        <p:nvSpPr>
          <p:cNvPr id="2" name="Rectangle 1"/>
          <p:cNvSpPr/>
          <p:nvPr/>
        </p:nvSpPr>
        <p:spPr>
          <a:xfrm>
            <a:off x="152400" y="228600"/>
            <a:ext cx="7162800" cy="400110"/>
          </a:xfrm>
          <a:prstGeom prst="rect">
            <a:avLst/>
          </a:prstGeom>
        </p:spPr>
        <p:txBody>
          <a:bodyPr wrap="square">
            <a:spAutoFit/>
          </a:bodyPr>
          <a:lstStyle/>
          <a:p>
            <a:pPr>
              <a:spcAft>
                <a:spcPts val="0"/>
              </a:spcAft>
            </a:pPr>
            <a:r>
              <a:rPr lang="id-ID" b="1" dirty="0" smtClean="0">
                <a:latin typeface="Tempus Sans ITC" panose="04020404030D07020202" pitchFamily="82" charset="0"/>
                <a:ea typeface="Times New Roman" panose="02020603050405020304" pitchFamily="18" charset="0"/>
              </a:rPr>
              <a:t>2. 5.2  tegangan rise, tegangan jatuh, arah aliran arus dan notasi</a:t>
            </a:r>
            <a:endParaRPr lang="en-US" b="1"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458804" y="628710"/>
            <a:ext cx="7999396" cy="1015663"/>
          </a:xfrm>
          <a:prstGeom prst="rect">
            <a:avLst/>
          </a:prstGeom>
        </p:spPr>
        <p:txBody>
          <a:bodyPr wrap="square">
            <a:spAutoFit/>
          </a:bodyPr>
          <a:lstStyle/>
          <a:p>
            <a:pPr algn="just">
              <a:spcAft>
                <a:spcPts val="0"/>
              </a:spcAft>
            </a:pPr>
            <a:r>
              <a:rPr lang="id-ID" dirty="0" smtClean="0">
                <a:latin typeface="Tempus Sans ITC" panose="04020404030D07020202" pitchFamily="82" charset="0"/>
                <a:ea typeface="Times New Roman" panose="02020603050405020304" pitchFamily="18" charset="0"/>
              </a:rPr>
              <a:t>Menurut hukum kirchhoff pertama ‘dalam sebuah rangkaia</a:t>
            </a:r>
            <a:r>
              <a:rPr lang="id-ID" dirty="0" smtClean="0">
                <a:solidFill>
                  <a:schemeClr val="bg1"/>
                </a:solidFill>
                <a:latin typeface="Tempus Sans ITC" panose="04020404030D07020202" pitchFamily="82" charset="0"/>
                <a:ea typeface="Times New Roman" panose="02020603050405020304" pitchFamily="18" charset="0"/>
              </a:rPr>
              <a:t>n</a:t>
            </a:r>
            <a:r>
              <a:rPr lang="id-ID" dirty="0" smtClean="0">
                <a:latin typeface="Tempus Sans ITC" panose="04020404030D07020202" pitchFamily="82" charset="0"/>
                <a:ea typeface="Times New Roman" panose="02020603050405020304" pitchFamily="18" charset="0"/>
              </a:rPr>
              <a:t> </a:t>
            </a:r>
            <a:r>
              <a:rPr lang="id-ID" dirty="0" smtClean="0">
                <a:solidFill>
                  <a:schemeClr val="bg1"/>
                </a:solidFill>
                <a:latin typeface="Tempus Sans ITC" panose="04020404030D07020202" pitchFamily="82" charset="0"/>
                <a:ea typeface="Times New Roman" panose="02020603050405020304" pitchFamily="18" charset="0"/>
              </a:rPr>
              <a:t>tertutup</a:t>
            </a:r>
            <a:r>
              <a:rPr lang="id-ID" dirty="0" smtClean="0">
                <a:latin typeface="Tempus Sans ITC" panose="04020404030D07020202" pitchFamily="82" charset="0"/>
                <a:ea typeface="Times New Roman" panose="02020603050405020304" pitchFamily="18" charset="0"/>
              </a:rPr>
              <a:t> jumlah tegangan rise (pengendali) sama dengan jumlah tegangan jatuh.’ Hal ini diperlihatkan dengan persamaan dasar berikut ini:</a:t>
            </a:r>
            <a:endParaRPr lang="en-US" b="1" dirty="0">
              <a:effectLst/>
              <a:latin typeface="Times New Roman" panose="02020603050405020304" pitchFamily="18" charset="0"/>
              <a:ea typeface="Times New Roman" panose="02020603050405020304" pitchFamily="18" charset="0"/>
            </a:endParaRPr>
          </a:p>
        </p:txBody>
      </p:sp>
      <p:graphicFrame>
        <p:nvGraphicFramePr>
          <p:cNvPr id="7" name="Object 6"/>
          <p:cNvGraphicFramePr>
            <a:graphicFrameLocks noChangeAspect="1"/>
          </p:cNvGraphicFramePr>
          <p:nvPr>
            <p:extLst/>
          </p:nvPr>
        </p:nvGraphicFramePr>
        <p:xfrm>
          <a:off x="914400" y="1726635"/>
          <a:ext cx="2209800" cy="635696"/>
        </p:xfrm>
        <a:graphic>
          <a:graphicData uri="http://schemas.openxmlformats.org/presentationml/2006/ole">
            <mc:AlternateContent xmlns:mc="http://schemas.openxmlformats.org/markup-compatibility/2006">
              <mc:Choice xmlns:v="urn:schemas-microsoft-com:vml" Requires="v">
                <p:oleObj spid="_x0000_s9222" name="Equation" r:id="rId3" imgW="1384300" imgH="393700" progId="Equation.3">
                  <p:embed/>
                </p:oleObj>
              </mc:Choice>
              <mc:Fallback>
                <p:oleObj name="Equation" r:id="rId3" imgW="1384300" imgH="393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726635"/>
                        <a:ext cx="2209800" cy="635696"/>
                      </a:xfrm>
                      <a:prstGeom prst="rect">
                        <a:avLst/>
                      </a:prstGeom>
                      <a:noFill/>
                    </p:spPr>
                  </p:pic>
                </p:oleObj>
              </mc:Fallback>
            </mc:AlternateContent>
          </a:graphicData>
        </a:graphic>
      </p:graphicFrame>
      <p:sp>
        <p:nvSpPr>
          <p:cNvPr id="8" name="Rectangle 7"/>
          <p:cNvSpPr/>
          <p:nvPr/>
        </p:nvSpPr>
        <p:spPr>
          <a:xfrm>
            <a:off x="461210" y="2444593"/>
            <a:ext cx="8227996" cy="1323439"/>
          </a:xfrm>
          <a:prstGeom prst="rect">
            <a:avLst/>
          </a:prstGeom>
        </p:spPr>
        <p:txBody>
          <a:bodyPr wrap="square">
            <a:spAutoFit/>
          </a:bodyPr>
          <a:lstStyle/>
          <a:p>
            <a:pPr algn="just">
              <a:spcAft>
                <a:spcPts val="0"/>
              </a:spcAft>
            </a:pPr>
            <a:r>
              <a:rPr lang="id-ID" dirty="0" smtClean="0">
                <a:latin typeface="Tempus Sans ITC" panose="04020404030D07020202" pitchFamily="82" charset="0"/>
                <a:ea typeface="Times New Roman" panose="02020603050405020304" pitchFamily="18" charset="0"/>
              </a:rPr>
              <a:t>Bagian kiri dari persamaan diatas adalah representasi tegangan jatuh pada elemen rangkaian, masing-masing resistor, induktor dan kapasitor, sedangkan bagian kanan adalah representasi dari tegangan rise. Dalam bentuk tunak, persamaan diatas dapat dituliskan menjadi:</a:t>
            </a:r>
            <a:endParaRPr lang="en-US" b="1" dirty="0">
              <a:effectLst/>
              <a:latin typeface="Times New Roman" panose="02020603050405020304" pitchFamily="18" charset="0"/>
              <a:ea typeface="Times New Roman" panose="02020603050405020304" pitchFamily="18" charset="0"/>
            </a:endParaRPr>
          </a:p>
        </p:txBody>
      </p:sp>
      <p:graphicFrame>
        <p:nvGraphicFramePr>
          <p:cNvPr id="10" name="Object 9"/>
          <p:cNvGraphicFramePr>
            <a:graphicFrameLocks noChangeAspect="1"/>
          </p:cNvGraphicFramePr>
          <p:nvPr>
            <p:extLst/>
          </p:nvPr>
        </p:nvGraphicFramePr>
        <p:xfrm>
          <a:off x="914400" y="3880774"/>
          <a:ext cx="1447800" cy="468405"/>
        </p:xfrm>
        <a:graphic>
          <a:graphicData uri="http://schemas.openxmlformats.org/presentationml/2006/ole">
            <mc:AlternateContent xmlns:mc="http://schemas.openxmlformats.org/markup-compatibility/2006">
              <mc:Choice xmlns:v="urn:schemas-microsoft-com:vml" Requires="v">
                <p:oleObj spid="_x0000_s9223" name="Equation" r:id="rId5" imgW="863225" imgH="279279" progId="Equation.3">
                  <p:embed/>
                </p:oleObj>
              </mc:Choice>
              <mc:Fallback>
                <p:oleObj name="Equation" r:id="rId5" imgW="863225" imgH="27927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3880774"/>
                        <a:ext cx="1447800" cy="468405"/>
                      </a:xfrm>
                      <a:prstGeom prst="rect">
                        <a:avLst/>
                      </a:prstGeom>
                      <a:noFill/>
                    </p:spPr>
                  </p:pic>
                </p:oleObj>
              </mc:Fallback>
            </mc:AlternateContent>
          </a:graphicData>
        </a:graphic>
      </p:graphicFrame>
      <p:sp>
        <p:nvSpPr>
          <p:cNvPr id="11" name="Rectangle 10"/>
          <p:cNvSpPr/>
          <p:nvPr/>
        </p:nvSpPr>
        <p:spPr>
          <a:xfrm>
            <a:off x="477972" y="4536168"/>
            <a:ext cx="7370628" cy="1323439"/>
          </a:xfrm>
          <a:prstGeom prst="rect">
            <a:avLst/>
          </a:prstGeom>
        </p:spPr>
        <p:txBody>
          <a:bodyPr wrap="square">
            <a:spAutoFit/>
          </a:bodyPr>
          <a:lstStyle/>
          <a:p>
            <a:pPr algn="just">
              <a:spcAft>
                <a:spcPts val="0"/>
              </a:spcAft>
            </a:pPr>
            <a:r>
              <a:rPr lang="id-ID" dirty="0" smtClean="0">
                <a:latin typeface="Tempus Sans ITC" panose="04020404030D07020202" pitchFamily="82" charset="0"/>
                <a:ea typeface="Times New Roman" panose="02020603050405020304" pitchFamily="18" charset="0"/>
              </a:rPr>
              <a:t>Untuk kebutuhan ini, dikenal dua metoda, yaitu: 1. Metoda dua akhiran, yang digunakan untuk analisis simbolik dan 2. Metoda satu akhiran atau metoda diagramatik untuk kebutuhkan perhitungan numeris. </a:t>
            </a:r>
            <a:endParaRPr lang="en-US"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795692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49</a:t>
            </a:fld>
            <a:endParaRPr lang="en-US" altLang="id-ID"/>
          </a:p>
        </p:txBody>
      </p:sp>
      <p:grpSp>
        <p:nvGrpSpPr>
          <p:cNvPr id="2" name="Group 1"/>
          <p:cNvGrpSpPr>
            <a:grpSpLocks/>
          </p:cNvGrpSpPr>
          <p:nvPr/>
        </p:nvGrpSpPr>
        <p:grpSpPr bwMode="auto">
          <a:xfrm>
            <a:off x="533400" y="304800"/>
            <a:ext cx="4191000" cy="4495800"/>
            <a:chOff x="1695" y="4995"/>
            <a:chExt cx="7626" cy="8483"/>
          </a:xfrm>
        </p:grpSpPr>
        <p:pic>
          <p:nvPicPr>
            <p:cNvPr id="184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 y="4995"/>
              <a:ext cx="7605" cy="3960"/>
            </a:xfrm>
            <a:prstGeom prst="rect">
              <a:avLst/>
            </a:prstGeom>
            <a:noFill/>
            <a:extLst>
              <a:ext uri="{909E8E84-426E-40DD-AFC4-6F175D3DCCD1}">
                <a14:hiddenFill xmlns:a14="http://schemas.microsoft.com/office/drawing/2010/main">
                  <a:solidFill>
                    <a:srgbClr val="FFFFFF"/>
                  </a:solidFill>
                </a14:hiddenFill>
              </a:ext>
            </a:extLst>
          </p:spPr>
        </p:pic>
        <p:pic>
          <p:nvPicPr>
            <p:cNvPr id="1843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1" y="9233"/>
              <a:ext cx="7620" cy="4245"/>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Rectangle 16"/>
          <p:cNvSpPr>
            <a:spLocks noChangeArrowheads="1"/>
          </p:cNvSpPr>
          <p:nvPr/>
        </p:nvSpPr>
        <p:spPr bwMode="auto">
          <a:xfrm>
            <a:off x="5029200" y="676871"/>
            <a:ext cx="20574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d-ID"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cs typeface="Times New Roman" panose="02020603050405020304" pitchFamily="18" charset="0"/>
              </a:rPr>
              <a:t>Dalam metoda 2 akhiran, arah arus positif diasumsikan bergerak dari simpul a menuju simpul b dan arus dinyatakan dengan </a:t>
            </a:r>
            <a:endParaRPr kumimoji="0" lang="id-ID" altLang="en-US" sz="32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17" name="Object 16"/>
          <p:cNvGraphicFramePr>
            <a:graphicFrameLocks noChangeAspect="1"/>
          </p:cNvGraphicFramePr>
          <p:nvPr>
            <p:extLst/>
          </p:nvPr>
        </p:nvGraphicFramePr>
        <p:xfrm>
          <a:off x="6057900" y="3048000"/>
          <a:ext cx="317500" cy="381000"/>
        </p:xfrm>
        <a:graphic>
          <a:graphicData uri="http://schemas.openxmlformats.org/presentationml/2006/ole">
            <mc:AlternateContent xmlns:mc="http://schemas.openxmlformats.org/markup-compatibility/2006">
              <mc:Choice xmlns:v="urn:schemas-microsoft-com:vml" Requires="v">
                <p:oleObj spid="_x0000_s10244" name="Equation" r:id="rId5" imgW="190500" imgH="228600" progId="Equation.3">
                  <p:embed/>
                </p:oleObj>
              </mc:Choice>
              <mc:Fallback>
                <p:oleObj name="Equation" r:id="rId5" imgW="1905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7900" y="3048000"/>
                        <a:ext cx="317500" cy="381000"/>
                      </a:xfrm>
                      <a:prstGeom prst="rect">
                        <a:avLst/>
                      </a:prstGeom>
                      <a:noFill/>
                    </p:spPr>
                  </p:pic>
                </p:oleObj>
              </mc:Fallback>
            </mc:AlternateContent>
          </a:graphicData>
        </a:graphic>
      </p:graphicFrame>
      <p:sp>
        <p:nvSpPr>
          <p:cNvPr id="19" name="Rectangle 18"/>
          <p:cNvSpPr/>
          <p:nvPr/>
        </p:nvSpPr>
        <p:spPr>
          <a:xfrm>
            <a:off x="868550" y="4947934"/>
            <a:ext cx="6751449" cy="1015663"/>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Dalam metoda digramatik arah aliran arus diperlihatkan oleh arah anak panah. Tegangan rise adalah positif bila arahnya searah dengan aliran arus.</a:t>
            </a:r>
            <a:endParaRPr lang="en-US" dirty="0"/>
          </a:p>
        </p:txBody>
      </p:sp>
    </p:spTree>
    <p:extLst>
      <p:ext uri="{BB962C8B-B14F-4D97-AF65-F5344CB8AC3E}">
        <p14:creationId xmlns:p14="http://schemas.microsoft.com/office/powerpoint/2010/main" val="2270338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EBB899-ECFB-4030-8164-E64B68FCDBD3}" type="datetime1">
              <a:rPr lang="en-US" altLang="id-ID" smtClean="0"/>
              <a:t>5/15/2017</a:t>
            </a:fld>
            <a:endParaRPr lang="en-US" altLang="id-ID"/>
          </a:p>
        </p:txBody>
      </p:sp>
      <p:sp>
        <p:nvSpPr>
          <p:cNvPr id="14" name="Slide Number Placeholder 5"/>
          <p:cNvSpPr>
            <a:spLocks noGrp="1"/>
          </p:cNvSpPr>
          <p:nvPr>
            <p:ph type="sldNum" sz="quarter" idx="12"/>
          </p:nvPr>
        </p:nvSpPr>
        <p:spPr/>
        <p:txBody>
          <a:bodyPr/>
          <a:lstStyle/>
          <a:p>
            <a:fld id="{9F81F669-A419-4567-AFB6-08C0F4B74F94}" type="slidenum">
              <a:rPr lang="en-US" altLang="id-ID"/>
              <a:pPr/>
              <a:t>5</a:t>
            </a:fld>
            <a:endParaRPr lang="en-US" altLang="id-ID"/>
          </a:p>
        </p:txBody>
      </p:sp>
      <p:sp>
        <p:nvSpPr>
          <p:cNvPr id="155650" name="Rectangle 2"/>
          <p:cNvSpPr>
            <a:spLocks noChangeArrowheads="1"/>
          </p:cNvSpPr>
          <p:nvPr/>
        </p:nvSpPr>
        <p:spPr bwMode="auto">
          <a:xfrm>
            <a:off x="381000" y="228600"/>
            <a:ext cx="3848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a:t>Perubahan besaran ini meliputi:</a:t>
            </a:r>
            <a:r>
              <a:rPr lang="en-US" altLang="id-ID" b="1"/>
              <a:t> </a:t>
            </a:r>
          </a:p>
        </p:txBody>
      </p:sp>
      <p:sp>
        <p:nvSpPr>
          <p:cNvPr id="155651" name="Rectangle 3"/>
          <p:cNvSpPr>
            <a:spLocks noChangeArrowheads="1"/>
          </p:cNvSpPr>
          <p:nvPr/>
        </p:nvSpPr>
        <p:spPr bwMode="auto">
          <a:xfrm>
            <a:off x="762000" y="685800"/>
            <a:ext cx="7086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a:t>arus lebih</a:t>
            </a:r>
            <a:endParaRPr lang="en-US" altLang="id-ID" b="1"/>
          </a:p>
        </p:txBody>
      </p:sp>
      <p:sp>
        <p:nvSpPr>
          <p:cNvPr id="155652" name="Rectangle 4"/>
          <p:cNvSpPr>
            <a:spLocks noChangeArrowheads="1"/>
          </p:cNvSpPr>
          <p:nvPr/>
        </p:nvSpPr>
        <p:spPr bwMode="auto">
          <a:xfrm>
            <a:off x="762000" y="990600"/>
            <a:ext cx="7086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a:t>tegangan lebih atau kurang</a:t>
            </a:r>
            <a:endParaRPr lang="en-US" altLang="id-ID" b="1"/>
          </a:p>
        </p:txBody>
      </p:sp>
      <p:sp>
        <p:nvSpPr>
          <p:cNvPr id="155653" name="Rectangle 5"/>
          <p:cNvSpPr>
            <a:spLocks noChangeArrowheads="1"/>
          </p:cNvSpPr>
          <p:nvPr/>
        </p:nvSpPr>
        <p:spPr bwMode="auto">
          <a:xfrm>
            <a:off x="762000" y="1371600"/>
            <a:ext cx="7086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a:t>daya</a:t>
            </a:r>
            <a:endParaRPr lang="en-US" altLang="id-ID" b="1"/>
          </a:p>
        </p:txBody>
      </p:sp>
      <p:sp>
        <p:nvSpPr>
          <p:cNvPr id="155654" name="Rectangle 6"/>
          <p:cNvSpPr>
            <a:spLocks noChangeArrowheads="1"/>
          </p:cNvSpPr>
          <p:nvPr/>
        </p:nvSpPr>
        <p:spPr bwMode="auto">
          <a:xfrm>
            <a:off x="762000" y="1752600"/>
            <a:ext cx="7086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a:t>faktor daya atau sudut fasa</a:t>
            </a:r>
            <a:endParaRPr lang="en-US" altLang="id-ID" b="1"/>
          </a:p>
        </p:txBody>
      </p:sp>
      <p:sp>
        <p:nvSpPr>
          <p:cNvPr id="155655" name="Rectangle 7"/>
          <p:cNvSpPr>
            <a:spLocks noChangeArrowheads="1"/>
          </p:cNvSpPr>
          <p:nvPr/>
        </p:nvSpPr>
        <p:spPr bwMode="auto">
          <a:xfrm>
            <a:off x="762000" y="2133600"/>
            <a:ext cx="7086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a:t>impedansi frekuensi</a:t>
            </a:r>
            <a:endParaRPr lang="en-US" altLang="id-ID" b="1"/>
          </a:p>
        </p:txBody>
      </p:sp>
      <p:sp>
        <p:nvSpPr>
          <p:cNvPr id="155656" name="Rectangle 8"/>
          <p:cNvSpPr>
            <a:spLocks noChangeArrowheads="1"/>
          </p:cNvSpPr>
          <p:nvPr/>
        </p:nvSpPr>
        <p:spPr bwMode="auto">
          <a:xfrm>
            <a:off x="5105400" y="762000"/>
            <a:ext cx="7086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a:t>temperatur</a:t>
            </a:r>
            <a:endParaRPr lang="en-US" altLang="id-ID" b="1"/>
          </a:p>
        </p:txBody>
      </p:sp>
      <p:sp>
        <p:nvSpPr>
          <p:cNvPr id="155657" name="Rectangle 9"/>
          <p:cNvSpPr>
            <a:spLocks noChangeArrowheads="1"/>
          </p:cNvSpPr>
          <p:nvPr/>
        </p:nvSpPr>
        <p:spPr bwMode="auto">
          <a:xfrm>
            <a:off x="5105400" y="1066800"/>
            <a:ext cx="7086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a:t>tekanan dan besaran lainnya</a:t>
            </a:r>
            <a:r>
              <a:rPr lang="en-US" altLang="id-ID" b="1"/>
              <a:t> </a:t>
            </a:r>
          </a:p>
        </p:txBody>
      </p:sp>
      <p:sp>
        <p:nvSpPr>
          <p:cNvPr id="155658" name="Rectangle 10"/>
          <p:cNvSpPr>
            <a:spLocks noChangeArrowheads="1"/>
          </p:cNvSpPr>
          <p:nvPr/>
        </p:nvSpPr>
        <p:spPr bwMode="auto">
          <a:xfrm>
            <a:off x="381000" y="2667000"/>
            <a:ext cx="8534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a:t>Indikator umum yang menunjukkan adanya gangguan adalah perubahan arus yang terjadi secara tiba-tiba, sehingga proteksi arus lebih adalah jenis proteksi yang paling luas penggunaannya</a:t>
            </a:r>
            <a:r>
              <a:rPr lang="en-US" altLang="id-ID" b="1"/>
              <a:t> </a:t>
            </a:r>
          </a:p>
        </p:txBody>
      </p:sp>
      <p:sp>
        <p:nvSpPr>
          <p:cNvPr id="155659" name="Rectangle 11"/>
          <p:cNvSpPr>
            <a:spLocks noChangeArrowheads="1"/>
          </p:cNvSpPr>
          <p:nvPr/>
        </p:nvSpPr>
        <p:spPr bwMode="auto">
          <a:xfrm>
            <a:off x="381000" y="3810000"/>
            <a:ext cx="8458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dirty="0"/>
              <a:t>Proteksi adalah science, skill dan seni dalam aplikasi dan setting rele dan atau fuse</a:t>
            </a:r>
            <a:r>
              <a:rPr lang="id-ID" altLang="id-ID" b="1" dirty="0"/>
              <a:t> </a:t>
            </a:r>
          </a:p>
        </p:txBody>
      </p:sp>
      <p:sp>
        <p:nvSpPr>
          <p:cNvPr id="155660" name="Rectangle 12"/>
          <p:cNvSpPr>
            <a:spLocks noChangeArrowheads="1"/>
          </p:cNvSpPr>
          <p:nvPr/>
        </p:nvSpPr>
        <p:spPr bwMode="auto">
          <a:xfrm>
            <a:off x="381000" y="4648200"/>
            <a:ext cx="8763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id-ID" dirty="0"/>
              <a:t>P</a:t>
            </a:r>
            <a:r>
              <a:rPr lang="id-ID" altLang="id-ID" dirty="0"/>
              <a:t>enting untuk disadari bahwa ‘time window” dalam mengambil keputusan pada suatu sistem proteksi sangat sempit, dan bila terjadi gangguan, pemeriksaan untuk verifikasi atau prosedur pengambilan keputusan yang memerlukan tambahan waktu tidak diperkenankan.</a:t>
            </a:r>
            <a:r>
              <a:rPr lang="en-US" altLang="id-ID" b="1"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55650"/>
                                        </p:tgtEl>
                                        <p:attrNameLst>
                                          <p:attrName>style.visibility</p:attrName>
                                        </p:attrNameLst>
                                      </p:cBhvr>
                                      <p:to>
                                        <p:strVal val="visible"/>
                                      </p:to>
                                    </p:set>
                                    <p:anim calcmode="lin" valueType="num">
                                      <p:cBhvr>
                                        <p:cTn id="7" dur="1000" fill="hold"/>
                                        <p:tgtEl>
                                          <p:spTgt spid="155650"/>
                                        </p:tgtEl>
                                        <p:attrNameLst>
                                          <p:attrName>ppt_x</p:attrName>
                                        </p:attrNameLst>
                                      </p:cBhvr>
                                      <p:tavLst>
                                        <p:tav tm="0">
                                          <p:val>
                                            <p:strVal val="#ppt_x-.2"/>
                                          </p:val>
                                        </p:tav>
                                        <p:tav tm="100000">
                                          <p:val>
                                            <p:strVal val="#ppt_x"/>
                                          </p:val>
                                        </p:tav>
                                      </p:tavLst>
                                    </p:anim>
                                    <p:anim calcmode="lin" valueType="num">
                                      <p:cBhvr>
                                        <p:cTn id="8" dur="1000" fill="hold"/>
                                        <p:tgtEl>
                                          <p:spTgt spid="1556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56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6" fill="hold" grpId="0" nodeType="clickEffect">
                                  <p:stCondLst>
                                    <p:cond delay="0"/>
                                  </p:stCondLst>
                                  <p:childTnLst>
                                    <p:set>
                                      <p:cBhvr>
                                        <p:cTn id="13" dur="1" fill="hold">
                                          <p:stCondLst>
                                            <p:cond delay="0"/>
                                          </p:stCondLst>
                                        </p:cTn>
                                        <p:tgtEl>
                                          <p:spTgt spid="155651"/>
                                        </p:tgtEl>
                                        <p:attrNameLst>
                                          <p:attrName>style.visibility</p:attrName>
                                        </p:attrNameLst>
                                      </p:cBhvr>
                                      <p:to>
                                        <p:strVal val="visible"/>
                                      </p:to>
                                    </p:set>
                                    <p:animEffect transition="in" filter="strips(downRight)">
                                      <p:cBhvr>
                                        <p:cTn id="14" dur="2000"/>
                                        <p:tgtEl>
                                          <p:spTgt spid="15565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6" fill="hold" grpId="0" nodeType="clickEffect">
                                  <p:stCondLst>
                                    <p:cond delay="0"/>
                                  </p:stCondLst>
                                  <p:childTnLst>
                                    <p:set>
                                      <p:cBhvr>
                                        <p:cTn id="18" dur="1" fill="hold">
                                          <p:stCondLst>
                                            <p:cond delay="0"/>
                                          </p:stCondLst>
                                        </p:cTn>
                                        <p:tgtEl>
                                          <p:spTgt spid="155652"/>
                                        </p:tgtEl>
                                        <p:attrNameLst>
                                          <p:attrName>style.visibility</p:attrName>
                                        </p:attrNameLst>
                                      </p:cBhvr>
                                      <p:to>
                                        <p:strVal val="visible"/>
                                      </p:to>
                                    </p:set>
                                    <p:animEffect transition="in" filter="strips(downRight)">
                                      <p:cBhvr>
                                        <p:cTn id="19" dur="2000"/>
                                        <p:tgtEl>
                                          <p:spTgt spid="15565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155653"/>
                                        </p:tgtEl>
                                        <p:attrNameLst>
                                          <p:attrName>style.visibility</p:attrName>
                                        </p:attrNameLst>
                                      </p:cBhvr>
                                      <p:to>
                                        <p:strVal val="visible"/>
                                      </p:to>
                                    </p:set>
                                    <p:animEffect transition="in" filter="strips(downRight)">
                                      <p:cBhvr>
                                        <p:cTn id="24" dur="2000"/>
                                        <p:tgtEl>
                                          <p:spTgt spid="15565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6" fill="hold" grpId="0" nodeType="clickEffect">
                                  <p:stCondLst>
                                    <p:cond delay="0"/>
                                  </p:stCondLst>
                                  <p:childTnLst>
                                    <p:set>
                                      <p:cBhvr>
                                        <p:cTn id="28" dur="1" fill="hold">
                                          <p:stCondLst>
                                            <p:cond delay="0"/>
                                          </p:stCondLst>
                                        </p:cTn>
                                        <p:tgtEl>
                                          <p:spTgt spid="155654"/>
                                        </p:tgtEl>
                                        <p:attrNameLst>
                                          <p:attrName>style.visibility</p:attrName>
                                        </p:attrNameLst>
                                      </p:cBhvr>
                                      <p:to>
                                        <p:strVal val="visible"/>
                                      </p:to>
                                    </p:set>
                                    <p:animEffect transition="in" filter="strips(downRight)">
                                      <p:cBhvr>
                                        <p:cTn id="29" dur="2000"/>
                                        <p:tgtEl>
                                          <p:spTgt spid="15565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8" presetClass="entr" presetSubtype="6" fill="hold" grpId="0" nodeType="clickEffect">
                                  <p:stCondLst>
                                    <p:cond delay="0"/>
                                  </p:stCondLst>
                                  <p:childTnLst>
                                    <p:set>
                                      <p:cBhvr>
                                        <p:cTn id="33" dur="1" fill="hold">
                                          <p:stCondLst>
                                            <p:cond delay="0"/>
                                          </p:stCondLst>
                                        </p:cTn>
                                        <p:tgtEl>
                                          <p:spTgt spid="155655"/>
                                        </p:tgtEl>
                                        <p:attrNameLst>
                                          <p:attrName>style.visibility</p:attrName>
                                        </p:attrNameLst>
                                      </p:cBhvr>
                                      <p:to>
                                        <p:strVal val="visible"/>
                                      </p:to>
                                    </p:set>
                                    <p:animEffect transition="in" filter="strips(downRight)">
                                      <p:cBhvr>
                                        <p:cTn id="34" dur="2000"/>
                                        <p:tgtEl>
                                          <p:spTgt spid="15565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ntr" presetSubtype="6" fill="hold" grpId="0" nodeType="clickEffect">
                                  <p:stCondLst>
                                    <p:cond delay="0"/>
                                  </p:stCondLst>
                                  <p:childTnLst>
                                    <p:set>
                                      <p:cBhvr>
                                        <p:cTn id="38" dur="1" fill="hold">
                                          <p:stCondLst>
                                            <p:cond delay="0"/>
                                          </p:stCondLst>
                                        </p:cTn>
                                        <p:tgtEl>
                                          <p:spTgt spid="155656"/>
                                        </p:tgtEl>
                                        <p:attrNameLst>
                                          <p:attrName>style.visibility</p:attrName>
                                        </p:attrNameLst>
                                      </p:cBhvr>
                                      <p:to>
                                        <p:strVal val="visible"/>
                                      </p:to>
                                    </p:set>
                                    <p:animEffect transition="in" filter="strips(downRight)">
                                      <p:cBhvr>
                                        <p:cTn id="39" dur="2000"/>
                                        <p:tgtEl>
                                          <p:spTgt spid="15565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8" presetClass="entr" presetSubtype="6" fill="hold" grpId="0" nodeType="clickEffect">
                                  <p:stCondLst>
                                    <p:cond delay="0"/>
                                  </p:stCondLst>
                                  <p:childTnLst>
                                    <p:set>
                                      <p:cBhvr>
                                        <p:cTn id="43" dur="1" fill="hold">
                                          <p:stCondLst>
                                            <p:cond delay="0"/>
                                          </p:stCondLst>
                                        </p:cTn>
                                        <p:tgtEl>
                                          <p:spTgt spid="155657"/>
                                        </p:tgtEl>
                                        <p:attrNameLst>
                                          <p:attrName>style.visibility</p:attrName>
                                        </p:attrNameLst>
                                      </p:cBhvr>
                                      <p:to>
                                        <p:strVal val="visible"/>
                                      </p:to>
                                    </p:set>
                                    <p:animEffect transition="in" filter="strips(downRight)">
                                      <p:cBhvr>
                                        <p:cTn id="44" dur="2000"/>
                                        <p:tgtEl>
                                          <p:spTgt spid="15565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0" presetClass="entr" presetSubtype="0" fill="hold" grpId="0" nodeType="clickEffect">
                                  <p:stCondLst>
                                    <p:cond delay="0"/>
                                  </p:stCondLst>
                                  <p:childTnLst>
                                    <p:set>
                                      <p:cBhvr>
                                        <p:cTn id="48" dur="1" fill="hold">
                                          <p:stCondLst>
                                            <p:cond delay="0"/>
                                          </p:stCondLst>
                                        </p:cTn>
                                        <p:tgtEl>
                                          <p:spTgt spid="155658"/>
                                        </p:tgtEl>
                                        <p:attrNameLst>
                                          <p:attrName>style.visibility</p:attrName>
                                        </p:attrNameLst>
                                      </p:cBhvr>
                                      <p:to>
                                        <p:strVal val="visible"/>
                                      </p:to>
                                    </p:set>
                                    <p:animEffect transition="in" filter="wedge">
                                      <p:cBhvr>
                                        <p:cTn id="49" dur="3000"/>
                                        <p:tgtEl>
                                          <p:spTgt spid="15565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155659"/>
                                        </p:tgtEl>
                                        <p:attrNameLst>
                                          <p:attrName>style.visibility</p:attrName>
                                        </p:attrNameLst>
                                      </p:cBhvr>
                                      <p:to>
                                        <p:strVal val="visible"/>
                                      </p:to>
                                    </p:set>
                                    <p:anim calcmode="lin" valueType="num">
                                      <p:cBhvr>
                                        <p:cTn id="54" dur="1000" fill="hold"/>
                                        <p:tgtEl>
                                          <p:spTgt spid="155659"/>
                                        </p:tgtEl>
                                        <p:attrNameLst>
                                          <p:attrName>ppt_x</p:attrName>
                                        </p:attrNameLst>
                                      </p:cBhvr>
                                      <p:tavLst>
                                        <p:tav tm="0">
                                          <p:val>
                                            <p:strVal val="#ppt_x-.2"/>
                                          </p:val>
                                        </p:tav>
                                        <p:tav tm="100000">
                                          <p:val>
                                            <p:strVal val="#ppt_x"/>
                                          </p:val>
                                        </p:tav>
                                      </p:tavLst>
                                    </p:anim>
                                    <p:anim calcmode="lin" valueType="num">
                                      <p:cBhvr>
                                        <p:cTn id="55" dur="1000" fill="hold"/>
                                        <p:tgtEl>
                                          <p:spTgt spid="155659"/>
                                        </p:tgtEl>
                                        <p:attrNameLst>
                                          <p:attrName>ppt_y</p:attrName>
                                        </p:attrNameLst>
                                      </p:cBhvr>
                                      <p:tavLst>
                                        <p:tav tm="0">
                                          <p:val>
                                            <p:strVal val="#ppt_y"/>
                                          </p:val>
                                        </p:tav>
                                        <p:tav tm="100000">
                                          <p:val>
                                            <p:strVal val="#ppt_y"/>
                                          </p:val>
                                        </p:tav>
                                      </p:tavLst>
                                    </p:anim>
                                    <p:animEffect transition="in" filter="wipe(right)" prLst="gradientSize: 0.1">
                                      <p:cBhvr>
                                        <p:cTn id="56" dur="1000"/>
                                        <p:tgtEl>
                                          <p:spTgt spid="15565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55660"/>
                                        </p:tgtEl>
                                        <p:attrNameLst>
                                          <p:attrName>style.visibility</p:attrName>
                                        </p:attrNameLst>
                                      </p:cBhvr>
                                      <p:to>
                                        <p:strVal val="visible"/>
                                      </p:to>
                                    </p:set>
                                    <p:animEffect transition="in" filter="blinds(horizontal)">
                                      <p:cBhvr>
                                        <p:cTn id="61" dur="500"/>
                                        <p:tgtEl>
                                          <p:spTgt spid="155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0" grpId="0"/>
      <p:bldP spid="155651" grpId="0"/>
      <p:bldP spid="155652" grpId="0"/>
      <p:bldP spid="155653" grpId="0"/>
      <p:bldP spid="155654" grpId="0"/>
      <p:bldP spid="155655" grpId="0"/>
      <p:bldP spid="155656" grpId="0"/>
      <p:bldP spid="155657" grpId="0"/>
      <p:bldP spid="155658" grpId="0"/>
      <p:bldP spid="155659" grpId="0"/>
      <p:bldP spid="15566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50</a:t>
            </a:fld>
            <a:endParaRPr lang="en-US" altLang="id-ID"/>
          </a:p>
        </p:txBody>
      </p:sp>
      <p:sp>
        <p:nvSpPr>
          <p:cNvPr id="2" name="Rectangle 1"/>
          <p:cNvSpPr/>
          <p:nvPr/>
        </p:nvSpPr>
        <p:spPr>
          <a:xfrm>
            <a:off x="228600" y="152400"/>
            <a:ext cx="1396536" cy="400110"/>
          </a:xfrm>
          <a:prstGeom prst="rect">
            <a:avLst/>
          </a:prstGeom>
        </p:spPr>
        <p:txBody>
          <a:bodyPr wrap="none">
            <a:spAutoFit/>
          </a:bodyPr>
          <a:lstStyle/>
          <a:p>
            <a:pPr>
              <a:spcAft>
                <a:spcPts val="0"/>
              </a:spcAft>
            </a:pPr>
            <a:r>
              <a:rPr lang="id-ID" b="1" dirty="0" smtClean="0">
                <a:latin typeface="Tempus Sans ITC" panose="04020404030D07020202" pitchFamily="82" charset="0"/>
                <a:ea typeface="Times New Roman" panose="02020603050405020304" pitchFamily="18" charset="0"/>
              </a:rPr>
              <a:t>2. 5.3  daya</a:t>
            </a:r>
            <a:endParaRPr lang="en-US" b="1" dirty="0">
              <a:effectLst/>
              <a:latin typeface="Times New Roman" panose="02020603050405020304" pitchFamily="18" charset="0"/>
              <a:ea typeface="Times New Roman" panose="02020603050405020304" pitchFamily="18" charset="0"/>
            </a:endParaRPr>
          </a:p>
        </p:txBody>
      </p:sp>
      <p:graphicFrame>
        <p:nvGraphicFramePr>
          <p:cNvPr id="6" name="Object 5"/>
          <p:cNvGraphicFramePr>
            <a:graphicFrameLocks noChangeAspect="1"/>
          </p:cNvGraphicFramePr>
          <p:nvPr>
            <p:extLst/>
          </p:nvPr>
        </p:nvGraphicFramePr>
        <p:xfrm>
          <a:off x="609600" y="609600"/>
          <a:ext cx="5204097" cy="450850"/>
        </p:xfrm>
        <a:graphic>
          <a:graphicData uri="http://schemas.openxmlformats.org/presentationml/2006/ole">
            <mc:AlternateContent xmlns:mc="http://schemas.openxmlformats.org/markup-compatibility/2006">
              <mc:Choice xmlns:v="urn:schemas-microsoft-com:vml" Requires="v">
                <p:oleObj spid="_x0000_s11272" name="Equation" r:id="rId3" imgW="2565400" imgH="215900" progId="Equation.3">
                  <p:embed/>
                </p:oleObj>
              </mc:Choice>
              <mc:Fallback>
                <p:oleObj name="Equation" r:id="rId3" imgW="2565400" imgH="215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609600"/>
                        <a:ext cx="5204097" cy="450850"/>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nvPr>
        </p:nvGraphicFramePr>
        <p:xfrm>
          <a:off x="609600" y="1146851"/>
          <a:ext cx="5029200" cy="452499"/>
        </p:xfrm>
        <a:graphic>
          <a:graphicData uri="http://schemas.openxmlformats.org/presentationml/2006/ole">
            <mc:AlternateContent xmlns:mc="http://schemas.openxmlformats.org/markup-compatibility/2006">
              <mc:Choice xmlns:v="urn:schemas-microsoft-com:vml" Requires="v">
                <p:oleObj spid="_x0000_s11273" name="Equation" r:id="rId5" imgW="2463800" imgH="215900" progId="Equation.3">
                  <p:embed/>
                </p:oleObj>
              </mc:Choice>
              <mc:Fallback>
                <p:oleObj name="Equation" r:id="rId5" imgW="2463800" imgH="2159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146851"/>
                        <a:ext cx="5029200" cy="452499"/>
                      </a:xfrm>
                      <a:prstGeom prst="rect">
                        <a:avLst/>
                      </a:prstGeom>
                      <a:noFill/>
                    </p:spPr>
                  </p:pic>
                </p:oleObj>
              </mc:Fallback>
            </mc:AlternateContent>
          </a:graphicData>
        </a:graphic>
      </p:graphicFrame>
      <p:sp>
        <p:nvSpPr>
          <p:cNvPr id="9" name="Rectangle 8"/>
          <p:cNvSpPr/>
          <p:nvPr/>
        </p:nvSpPr>
        <p:spPr>
          <a:xfrm>
            <a:off x="533400" y="1725283"/>
            <a:ext cx="7315200" cy="1323439"/>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Dari persamaan diatas dapat dilihat bahwa dalam satu sikuls besaran P bervariasi antara 0 ke  2P dan besaran Q bervariasi dari –Q ke +Q dan bentuk gelombangnya menjadi dua kali bentuk gelombang tegangan atau arus. </a:t>
            </a:r>
            <a:endParaRPr lang="en-US" dirty="0"/>
          </a:p>
        </p:txBody>
      </p:sp>
      <p:sp>
        <p:nvSpPr>
          <p:cNvPr id="10" name="Rectangle 9"/>
          <p:cNvSpPr/>
          <p:nvPr/>
        </p:nvSpPr>
        <p:spPr>
          <a:xfrm>
            <a:off x="381000" y="3174655"/>
            <a:ext cx="7315200" cy="1938992"/>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Harga rata-rata dari perubahan daya dalam satu siklus konstan, yang besarnya sama dengan P yang sephasa dengan tegangan dikenal dengan sebutan daya aktif, sedangkan harga rata-rata dari Q adalah nol, yang berarti energi disimpan dalam setengah siklus pertama dan disuplai kembali ke rangkaian pada setengah siklus berikutnya dan dikenal sebagai daya reaktif.</a:t>
            </a:r>
            <a:endParaRPr lang="en-US" dirty="0"/>
          </a:p>
        </p:txBody>
      </p:sp>
      <p:graphicFrame>
        <p:nvGraphicFramePr>
          <p:cNvPr id="12" name="Object 11"/>
          <p:cNvGraphicFramePr>
            <a:graphicFrameLocks noChangeAspect="1"/>
          </p:cNvGraphicFramePr>
          <p:nvPr>
            <p:extLst/>
          </p:nvPr>
        </p:nvGraphicFramePr>
        <p:xfrm>
          <a:off x="926868" y="5239580"/>
          <a:ext cx="1529771" cy="608938"/>
        </p:xfrm>
        <a:graphic>
          <a:graphicData uri="http://schemas.openxmlformats.org/presentationml/2006/ole">
            <mc:AlternateContent xmlns:mc="http://schemas.openxmlformats.org/markup-compatibility/2006">
              <mc:Choice xmlns:v="urn:schemas-microsoft-com:vml" Requires="v">
                <p:oleObj spid="_x0000_s11274" name="Equation" r:id="rId7" imgW="660113" imgH="253890" progId="Equation.3">
                  <p:embed/>
                </p:oleObj>
              </mc:Choice>
              <mc:Fallback>
                <p:oleObj name="Equation" r:id="rId7" imgW="660113" imgH="25389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6868" y="5239580"/>
                        <a:ext cx="1529771" cy="608938"/>
                      </a:xfrm>
                      <a:prstGeom prst="rect">
                        <a:avLst/>
                      </a:prstGeom>
                      <a:noFill/>
                    </p:spPr>
                  </p:pic>
                </p:oleObj>
              </mc:Fallback>
            </mc:AlternateContent>
          </a:graphicData>
        </a:graphic>
      </p:graphicFrame>
    </p:spTree>
    <p:extLst>
      <p:ext uri="{BB962C8B-B14F-4D97-AF65-F5344CB8AC3E}">
        <p14:creationId xmlns:p14="http://schemas.microsoft.com/office/powerpoint/2010/main" val="37304407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51</a:t>
            </a:fld>
            <a:endParaRPr lang="en-US" altLang="id-ID"/>
          </a:p>
        </p:txBody>
      </p:sp>
      <p:sp>
        <p:nvSpPr>
          <p:cNvPr id="2" name="Rectangle 2"/>
          <p:cNvSpPr>
            <a:spLocks noChangeArrowheads="1"/>
          </p:cNvSpPr>
          <p:nvPr/>
        </p:nvSpPr>
        <p:spPr bwMode="auto">
          <a:xfrm>
            <a:off x="304800" y="250257"/>
            <a:ext cx="10502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d-ID"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Besaran </a:t>
            </a:r>
            <a:endParaRPr kumimoji="0" lang="id-ID" altLang="en-US" sz="32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3" name="Object 2"/>
          <p:cNvGraphicFramePr>
            <a:graphicFrameLocks noChangeAspect="1"/>
          </p:cNvGraphicFramePr>
          <p:nvPr>
            <p:extLst/>
          </p:nvPr>
        </p:nvGraphicFramePr>
        <p:xfrm>
          <a:off x="1355088" y="101727"/>
          <a:ext cx="304800" cy="548640"/>
        </p:xfrm>
        <a:graphic>
          <a:graphicData uri="http://schemas.openxmlformats.org/presentationml/2006/ole">
            <mc:AlternateContent xmlns:mc="http://schemas.openxmlformats.org/markup-compatibility/2006">
              <mc:Choice xmlns:v="urn:schemas-microsoft-com:vml" Requires="v">
                <p:oleObj spid="_x0000_s12292" name="Equation" r:id="rId3" imgW="126890" imgH="228402" progId="Equation.3">
                  <p:embed/>
                </p:oleObj>
              </mc:Choice>
              <mc:Fallback>
                <p:oleObj name="Equation" r:id="rId3" imgW="126890" imgH="228402"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5088" y="101727"/>
                        <a:ext cx="304800" cy="548640"/>
                      </a:xfrm>
                      <a:prstGeom prst="rect">
                        <a:avLst/>
                      </a:prstGeom>
                      <a:noFill/>
                    </p:spPr>
                  </p:pic>
                </p:oleObj>
              </mc:Fallback>
            </mc:AlternateContent>
          </a:graphicData>
        </a:graphic>
      </p:graphicFrame>
      <p:sp>
        <p:nvSpPr>
          <p:cNvPr id="6" name="Rectangle 3"/>
          <p:cNvSpPr>
            <a:spLocks noChangeArrowheads="1"/>
          </p:cNvSpPr>
          <p:nvPr/>
        </p:nvSpPr>
        <p:spPr bwMode="auto">
          <a:xfrm>
            <a:off x="304801" y="780449"/>
            <a:ext cx="6934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d-ID" altLang="en-US" sz="1200"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 </a:t>
            </a:r>
            <a:r>
              <a:rPr kumimoji="0" lang="id-ID" altLang="en-US"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Dikenal sebagai daya semu dan terminologi ini dipergunakan untuk menjelaskan rating dari sebuah rangkaian.</a:t>
            </a:r>
            <a:endParaRPr kumimoji="0" lang="id-ID" altLang="en-US" sz="3200" b="0" i="0" u="none" strike="noStrike" cap="none" normalizeH="0" baseline="0" dirty="0" smtClean="0">
              <a:ln>
                <a:noFill/>
              </a:ln>
              <a:solidFill>
                <a:schemeClr val="tx1"/>
              </a:solidFill>
              <a:effectLst/>
              <a:latin typeface="Arial" panose="020B0604020202020204" pitchFamily="34" charset="0"/>
            </a:endParaRPr>
          </a:p>
        </p:txBody>
      </p:sp>
      <p:pic>
        <p:nvPicPr>
          <p:cNvPr id="1853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336" y="2029756"/>
            <a:ext cx="4239279" cy="466931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52400" y="1618417"/>
            <a:ext cx="4572000" cy="400110"/>
          </a:xfrm>
          <a:prstGeom prst="rect">
            <a:avLst/>
          </a:prstGeom>
        </p:spPr>
        <p:txBody>
          <a:bodyPr>
            <a:spAutoFit/>
          </a:bodyPr>
          <a:lstStyle/>
          <a:p>
            <a:pPr>
              <a:spcAft>
                <a:spcPts val="0"/>
              </a:spcAft>
            </a:pPr>
            <a:r>
              <a:rPr lang="id-ID" b="1" dirty="0" smtClean="0">
                <a:latin typeface="Tempus Sans ITC" panose="04020404030D07020202" pitchFamily="82" charset="0"/>
                <a:ea typeface="Times New Roman" panose="02020603050405020304" pitchFamily="18" charset="0"/>
              </a:rPr>
              <a:t>2. 5.4  sistem satu fasa dan polifasa</a:t>
            </a:r>
            <a:endParaRPr lang="en-US" b="1"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5227615" y="2286000"/>
            <a:ext cx="2392385" cy="3293209"/>
          </a:xfrm>
          <a:prstGeom prst="rect">
            <a:avLst/>
          </a:prstGeom>
        </p:spPr>
        <p:txBody>
          <a:bodyPr wrap="square">
            <a:spAutoFit/>
          </a:bodyPr>
          <a:lstStyle/>
          <a:p>
            <a:r>
              <a:rPr lang="id-ID" sz="1600" dirty="0">
                <a:latin typeface="Tempus Sans ITC" panose="04020404030D07020202" pitchFamily="82" charset="0"/>
                <a:ea typeface="Times New Roman" panose="02020603050405020304" pitchFamily="18" charset="0"/>
                <a:cs typeface="Times New Roman" panose="02020603050405020304" pitchFamily="18" charset="0"/>
              </a:rPr>
              <a:t>Suatu sistem dikatakan satu fasa atau polifasa tergantung kepada sumber daya yang menjadi pemasok sistem tersebut apakah satu fasa atau polifasa. Suatu sumber dikatakan satu atau polifasa tergantung apakah sumber tersebut memiliki tegangan pengendali satu atau polifasa.</a:t>
            </a:r>
            <a:endParaRPr lang="en-US" sz="1600" dirty="0"/>
          </a:p>
        </p:txBody>
      </p:sp>
    </p:spTree>
    <p:extLst>
      <p:ext uri="{BB962C8B-B14F-4D97-AF65-F5344CB8AC3E}">
        <p14:creationId xmlns:p14="http://schemas.microsoft.com/office/powerpoint/2010/main" val="40092139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52</a:t>
            </a:fld>
            <a:endParaRPr lang="en-US" altLang="id-ID"/>
          </a:p>
        </p:txBody>
      </p:sp>
      <p:sp>
        <p:nvSpPr>
          <p:cNvPr id="2" name="Rectangle 1"/>
          <p:cNvSpPr/>
          <p:nvPr/>
        </p:nvSpPr>
        <p:spPr>
          <a:xfrm>
            <a:off x="381000" y="228600"/>
            <a:ext cx="7010400" cy="1323439"/>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Jika sistem polifasa memiliki tegangan seimbang yang ketiganya memiliki magnitud yang sama dan mencapai harga maksimun pada interval waktu sama serta memiliki impedansi cabang yang idektik, sistem seperti ini disebut dengan sistem seimbang. </a:t>
            </a:r>
            <a:endParaRPr lang="en-US" dirty="0"/>
          </a:p>
        </p:txBody>
      </p:sp>
      <p:sp>
        <p:nvSpPr>
          <p:cNvPr id="3" name="Rectangle 2"/>
          <p:cNvSpPr/>
          <p:nvPr/>
        </p:nvSpPr>
        <p:spPr>
          <a:xfrm>
            <a:off x="815146" y="1676400"/>
            <a:ext cx="6728653" cy="707886"/>
          </a:xfrm>
          <a:prstGeom prst="rect">
            <a:avLst/>
          </a:prstGeom>
        </p:spPr>
        <p:txBody>
          <a:bodyPr wrap="square">
            <a:spAutoFit/>
          </a:bodyPr>
          <a:lstStyle/>
          <a:p>
            <a:pPr algn="just">
              <a:spcAft>
                <a:spcPts val="0"/>
              </a:spcAft>
            </a:pPr>
            <a:r>
              <a:rPr lang="id-ID" dirty="0" smtClean="0">
                <a:latin typeface="Tempus Sans ITC" panose="04020404030D07020202" pitchFamily="82" charset="0"/>
                <a:ea typeface="Times New Roman" panose="02020603050405020304" pitchFamily="18" charset="0"/>
              </a:rPr>
              <a:t>Karena ketiga tegangan simetris, maka ketiganya dapat diekspresikan dengan salah satu dari ketiganya, seperti:</a:t>
            </a:r>
            <a:endParaRPr lang="en-US" b="1" dirty="0">
              <a:effectLst/>
              <a:latin typeface="Times New Roman" panose="02020603050405020304" pitchFamily="18" charset="0"/>
              <a:ea typeface="Times New Roman" panose="02020603050405020304" pitchFamily="18" charset="0"/>
            </a:endParaRPr>
          </a:p>
        </p:txBody>
      </p:sp>
      <p:graphicFrame>
        <p:nvGraphicFramePr>
          <p:cNvPr id="7" name="Object 6"/>
          <p:cNvGraphicFramePr>
            <a:graphicFrameLocks noChangeAspect="1"/>
          </p:cNvGraphicFramePr>
          <p:nvPr>
            <p:extLst/>
          </p:nvPr>
        </p:nvGraphicFramePr>
        <p:xfrm>
          <a:off x="1295400" y="2519876"/>
          <a:ext cx="1371600" cy="1494064"/>
        </p:xfrm>
        <a:graphic>
          <a:graphicData uri="http://schemas.openxmlformats.org/presentationml/2006/ole">
            <mc:AlternateContent xmlns:mc="http://schemas.openxmlformats.org/markup-compatibility/2006">
              <mc:Choice xmlns:v="urn:schemas-microsoft-com:vml" Requires="v">
                <p:oleObj spid="_x0000_s13316" name="Equation" r:id="rId3" imgW="710891" imgH="774364" progId="Equation.3">
                  <p:embed/>
                </p:oleObj>
              </mc:Choice>
              <mc:Fallback>
                <p:oleObj name="Equation" r:id="rId3" imgW="710891" imgH="77436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519876"/>
                        <a:ext cx="1371600" cy="1494064"/>
                      </a:xfrm>
                      <a:prstGeom prst="rect">
                        <a:avLst/>
                      </a:prstGeom>
                      <a:noFill/>
                    </p:spPr>
                  </p:pic>
                </p:oleObj>
              </mc:Fallback>
            </mc:AlternateContent>
          </a:graphicData>
        </a:graphic>
      </p:graphicFrame>
      <p:sp>
        <p:nvSpPr>
          <p:cNvPr id="8" name="Rectangle 7"/>
          <p:cNvSpPr/>
          <p:nvPr/>
        </p:nvSpPr>
        <p:spPr>
          <a:xfrm>
            <a:off x="457385" y="4267200"/>
            <a:ext cx="3047629" cy="400110"/>
          </a:xfrm>
          <a:prstGeom prst="rect">
            <a:avLst/>
          </a:prstGeom>
        </p:spPr>
        <p:txBody>
          <a:bodyPr wrap="none">
            <a:spAutoFit/>
          </a:bodyPr>
          <a:lstStyle/>
          <a:p>
            <a:pPr>
              <a:spcAft>
                <a:spcPts val="0"/>
              </a:spcAft>
            </a:pPr>
            <a:r>
              <a:rPr lang="id-ID" b="1" cap="all" dirty="0">
                <a:latin typeface="Tempus Sans ITC" panose="04020404030D07020202" pitchFamily="82" charset="0"/>
                <a:ea typeface="Times New Roman" panose="02020603050405020304" pitchFamily="18" charset="0"/>
              </a:rPr>
              <a:t>2. 6  NOTASI IMPEDANSI</a:t>
            </a:r>
            <a:endParaRPr lang="id-ID" b="1" cap="all"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685800" y="4660893"/>
            <a:ext cx="7269185" cy="1323439"/>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Dari diagram sistem tenaga elektrik dapat dilihat bahwa terdapat beberapa level tegangan dalam sistem yang sama, sehingga tidaklah praktis bila kita menggunakan kapasistas MVA pembangkit sebagai acuan untuk menentukan besaran pu atau persen sistem.</a:t>
            </a:r>
            <a:endParaRPr lang="en-US" dirty="0"/>
          </a:p>
        </p:txBody>
      </p:sp>
    </p:spTree>
    <p:extLst>
      <p:ext uri="{BB962C8B-B14F-4D97-AF65-F5344CB8AC3E}">
        <p14:creationId xmlns:p14="http://schemas.microsoft.com/office/powerpoint/2010/main" val="27749401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53</a:t>
            </a:fld>
            <a:endParaRPr lang="en-US" altLang="id-ID"/>
          </a:p>
        </p:txBody>
      </p:sp>
      <p:sp>
        <p:nvSpPr>
          <p:cNvPr id="6" name="Rectangle 5"/>
          <p:cNvSpPr/>
          <p:nvPr/>
        </p:nvSpPr>
        <p:spPr>
          <a:xfrm>
            <a:off x="228600" y="228600"/>
            <a:ext cx="7315200" cy="707886"/>
          </a:xfrm>
          <a:prstGeom prst="rect">
            <a:avLst/>
          </a:prstGeom>
        </p:spPr>
        <p:txBody>
          <a:bodyPr wrap="square">
            <a:spAutoFit/>
          </a:bodyPr>
          <a:lstStyle/>
          <a:p>
            <a:pPr algn="just">
              <a:spcAft>
                <a:spcPts val="0"/>
              </a:spcAft>
            </a:pPr>
            <a:r>
              <a:rPr lang="id-ID" dirty="0" smtClean="0">
                <a:latin typeface="Tempus Sans ITC" panose="04020404030D07020202" pitchFamily="82" charset="0"/>
                <a:ea typeface="Times New Roman" panose="02020603050405020304" pitchFamily="18" charset="0"/>
              </a:rPr>
              <a:t>Besaran dasar bagi impedansi merupakan hasil dari kedua besaran dasar tersebut, yaitu:</a:t>
            </a:r>
            <a:endParaRPr lang="en-US" b="1" dirty="0">
              <a:effectLst/>
              <a:latin typeface="Times New Roman" panose="02020603050405020304" pitchFamily="18" charset="0"/>
              <a:ea typeface="Times New Roman" panose="02020603050405020304" pitchFamily="18" charset="0"/>
            </a:endParaRPr>
          </a:p>
        </p:txBody>
      </p:sp>
      <p:graphicFrame>
        <p:nvGraphicFramePr>
          <p:cNvPr id="8" name="Object 7"/>
          <p:cNvGraphicFramePr>
            <a:graphicFrameLocks noChangeAspect="1"/>
          </p:cNvGraphicFramePr>
          <p:nvPr>
            <p:extLst/>
          </p:nvPr>
        </p:nvGraphicFramePr>
        <p:xfrm>
          <a:off x="762000" y="937288"/>
          <a:ext cx="1371600" cy="628650"/>
        </p:xfrm>
        <a:graphic>
          <a:graphicData uri="http://schemas.openxmlformats.org/presentationml/2006/ole">
            <mc:AlternateContent xmlns:mc="http://schemas.openxmlformats.org/markup-compatibility/2006">
              <mc:Choice xmlns:v="urn:schemas-microsoft-com:vml" Requires="v">
                <p:oleObj spid="_x0000_s14342" name="Equation" r:id="rId3" imgW="914400" imgH="419100" progId="Equation.3">
                  <p:embed/>
                </p:oleObj>
              </mc:Choice>
              <mc:Fallback>
                <p:oleObj name="Equation" r:id="rId3" imgW="9144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937288"/>
                        <a:ext cx="1371600" cy="628650"/>
                      </a:xfrm>
                      <a:prstGeom prst="rect">
                        <a:avLst/>
                      </a:prstGeom>
                      <a:noFill/>
                    </p:spPr>
                  </p:pic>
                </p:oleObj>
              </mc:Fallback>
            </mc:AlternateContent>
          </a:graphicData>
        </a:graphic>
      </p:graphicFrame>
      <p:sp>
        <p:nvSpPr>
          <p:cNvPr id="9" name="Rectangle 8"/>
          <p:cNvSpPr/>
          <p:nvPr/>
        </p:nvSpPr>
        <p:spPr>
          <a:xfrm>
            <a:off x="228600" y="1676400"/>
            <a:ext cx="8229600" cy="1015663"/>
          </a:xfrm>
          <a:prstGeom prst="rect">
            <a:avLst/>
          </a:prstGeom>
        </p:spPr>
        <p:txBody>
          <a:bodyPr wrap="square">
            <a:spAutoFit/>
          </a:bodyPr>
          <a:lstStyle/>
          <a:p>
            <a:pPr algn="just">
              <a:spcAft>
                <a:spcPts val="0"/>
              </a:spcAft>
            </a:pPr>
            <a:r>
              <a:rPr lang="id-ID" dirty="0" smtClean="0">
                <a:latin typeface="Tempus Sans ITC" panose="04020404030D07020202" pitchFamily="82" charset="0"/>
                <a:ea typeface="Times New Roman" panose="02020603050405020304" pitchFamily="18" charset="0"/>
              </a:rPr>
              <a:t>Impedansi dasar dapat dihitung dalam besaran satu fasa atau tiga fasa. Harga pu atau persen dari setiap impedansi yang ada dalam sistem adalah ratio antara besaran aktual dan besaran dasar, karenanya:</a:t>
            </a:r>
            <a:endParaRPr lang="en-US" b="1" dirty="0">
              <a:effectLst/>
              <a:latin typeface="Times New Roman" panose="02020603050405020304" pitchFamily="18" charset="0"/>
              <a:ea typeface="Times New Roman" panose="02020603050405020304" pitchFamily="18" charset="0"/>
            </a:endParaRPr>
          </a:p>
        </p:txBody>
      </p:sp>
      <p:graphicFrame>
        <p:nvGraphicFramePr>
          <p:cNvPr id="11" name="Object 10"/>
          <p:cNvGraphicFramePr>
            <a:graphicFrameLocks noChangeAspect="1"/>
          </p:cNvGraphicFramePr>
          <p:nvPr>
            <p:extLst/>
          </p:nvPr>
        </p:nvGraphicFramePr>
        <p:xfrm>
          <a:off x="838200" y="2692063"/>
          <a:ext cx="2000250" cy="1324490"/>
        </p:xfrm>
        <a:graphic>
          <a:graphicData uri="http://schemas.openxmlformats.org/presentationml/2006/ole">
            <mc:AlternateContent xmlns:mc="http://schemas.openxmlformats.org/markup-compatibility/2006">
              <mc:Choice xmlns:v="urn:schemas-microsoft-com:vml" Requires="v">
                <p:oleObj spid="_x0000_s14343" name="Equation" r:id="rId5" imgW="1409700" imgH="927100" progId="Equation.3">
                  <p:embed/>
                </p:oleObj>
              </mc:Choice>
              <mc:Fallback>
                <p:oleObj name="Equation" r:id="rId5" imgW="1409700" imgH="927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2692063"/>
                        <a:ext cx="2000250" cy="1324490"/>
                      </a:xfrm>
                      <a:prstGeom prst="rect">
                        <a:avLst/>
                      </a:prstGeom>
                      <a:noFill/>
                    </p:spPr>
                  </p:pic>
                </p:oleObj>
              </mc:Fallback>
            </mc:AlternateContent>
          </a:graphicData>
        </a:graphic>
      </p:graphicFrame>
      <p:sp>
        <p:nvSpPr>
          <p:cNvPr id="12" name="Rectangle 11"/>
          <p:cNvSpPr/>
          <p:nvPr/>
        </p:nvSpPr>
        <p:spPr>
          <a:xfrm>
            <a:off x="381000" y="4042418"/>
            <a:ext cx="7772400" cy="1323439"/>
          </a:xfrm>
          <a:prstGeom prst="rect">
            <a:avLst/>
          </a:prstGeom>
        </p:spPr>
        <p:txBody>
          <a:bodyPr wrap="square">
            <a:spAutoFit/>
          </a:bodyPr>
          <a:lstStyle/>
          <a:p>
            <a:pPr algn="just">
              <a:spcAft>
                <a:spcPts val="0"/>
              </a:spcAft>
            </a:pPr>
            <a:r>
              <a:rPr lang="id-ID" dirty="0" smtClean="0">
                <a:latin typeface="Tempus Sans ITC" panose="04020404030D07020202" pitchFamily="82" charset="0"/>
                <a:ea typeface="Times New Roman" panose="02020603050405020304" pitchFamily="18" charset="0"/>
              </a:rPr>
              <a:t>Dengan transposisi sederhana dari persamaan diatas dapat ditentukan harga ohmik impedansi, harga pu dan persen. Seperti dinyatakan diatas, sistem mungkin saja bekerja dengan level tegangan yang berbeda dan sangat mungkin pula rating MVA pembakitan berbeda pula. </a:t>
            </a:r>
            <a:endParaRPr lang="en-US"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627951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54</a:t>
            </a:fld>
            <a:endParaRPr lang="en-US" altLang="id-ID"/>
          </a:p>
        </p:txBody>
      </p:sp>
      <p:sp>
        <p:nvSpPr>
          <p:cNvPr id="2" name="Rectangle 1"/>
          <p:cNvSpPr/>
          <p:nvPr/>
        </p:nvSpPr>
        <p:spPr>
          <a:xfrm>
            <a:off x="304800" y="228600"/>
            <a:ext cx="7848600" cy="1015663"/>
          </a:xfrm>
          <a:prstGeom prst="rect">
            <a:avLst/>
          </a:prstGeom>
        </p:spPr>
        <p:txBody>
          <a:bodyPr wrap="square">
            <a:spAutoFit/>
          </a:bodyPr>
          <a:lstStyle/>
          <a:p>
            <a:pPr algn="just">
              <a:spcAft>
                <a:spcPts val="0"/>
              </a:spcAft>
            </a:pPr>
            <a:r>
              <a:rPr lang="id-ID" dirty="0">
                <a:latin typeface="Tempus Sans ITC" panose="04020404030D07020202" pitchFamily="82" charset="0"/>
                <a:ea typeface="Times New Roman" panose="02020603050405020304" pitchFamily="18" charset="0"/>
              </a:rPr>
              <a:t>Sehingga pemilihan besaran dasar yang menjadi berbeda pula, karena itu diperlukan perhitungan untuk merubah sebuah besaran sistem dari besaran dasar yang satu ke besaran dasar yang baru, sebagai berikut: </a:t>
            </a:r>
            <a:endParaRPr lang="en-US" b="1" dirty="0">
              <a:latin typeface="Times New Roman" panose="02020603050405020304" pitchFamily="18" charset="0"/>
              <a:ea typeface="Times New Roman" panose="02020603050405020304" pitchFamily="18" charset="0"/>
            </a:endParaRPr>
          </a:p>
        </p:txBody>
      </p:sp>
      <p:graphicFrame>
        <p:nvGraphicFramePr>
          <p:cNvPr id="6" name="Object 5"/>
          <p:cNvGraphicFramePr>
            <a:graphicFrameLocks noChangeAspect="1"/>
          </p:cNvGraphicFramePr>
          <p:nvPr>
            <p:extLst/>
          </p:nvPr>
        </p:nvGraphicFramePr>
        <p:xfrm>
          <a:off x="685800" y="1244263"/>
          <a:ext cx="4560026" cy="749300"/>
        </p:xfrm>
        <a:graphic>
          <a:graphicData uri="http://schemas.openxmlformats.org/presentationml/2006/ole">
            <mc:AlternateContent xmlns:mc="http://schemas.openxmlformats.org/markup-compatibility/2006">
              <mc:Choice xmlns:v="urn:schemas-microsoft-com:vml" Requires="v">
                <p:oleObj spid="_x0000_s15366" name="Equation" r:id="rId3" imgW="2705100" imgH="444500" progId="Equation.3">
                  <p:embed/>
                </p:oleObj>
              </mc:Choice>
              <mc:Fallback>
                <p:oleObj name="Equation" r:id="rId3" imgW="2705100" imgH="444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244263"/>
                        <a:ext cx="4560026" cy="749300"/>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nvPr>
        </p:nvGraphicFramePr>
        <p:xfrm>
          <a:off x="609600" y="1979125"/>
          <a:ext cx="4922520" cy="965200"/>
        </p:xfrm>
        <a:graphic>
          <a:graphicData uri="http://schemas.openxmlformats.org/presentationml/2006/ole">
            <mc:AlternateContent xmlns:mc="http://schemas.openxmlformats.org/markup-compatibility/2006">
              <mc:Choice xmlns:v="urn:schemas-microsoft-com:vml" Requires="v">
                <p:oleObj spid="_x0000_s15367" name="Equation" r:id="rId5" imgW="2590800" imgH="508000" progId="Equation.3">
                  <p:embed/>
                </p:oleObj>
              </mc:Choice>
              <mc:Fallback>
                <p:oleObj name="Equation" r:id="rId5" imgW="2590800" imgH="508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979125"/>
                        <a:ext cx="4922520" cy="965200"/>
                      </a:xfrm>
                      <a:prstGeom prst="rect">
                        <a:avLst/>
                      </a:prstGeom>
                      <a:noFill/>
                    </p:spPr>
                  </p:pic>
                </p:oleObj>
              </mc:Fallback>
            </mc:AlternateContent>
          </a:graphicData>
        </a:graphic>
      </p:graphicFrame>
      <p:sp>
        <p:nvSpPr>
          <p:cNvPr id="9" name="Rectangle 8"/>
          <p:cNvSpPr/>
          <p:nvPr/>
        </p:nvSpPr>
        <p:spPr>
          <a:xfrm>
            <a:off x="295977" y="3276600"/>
            <a:ext cx="7634438" cy="2246769"/>
          </a:xfrm>
          <a:prstGeom prst="rect">
            <a:avLst/>
          </a:prstGeom>
        </p:spPr>
        <p:txBody>
          <a:bodyPr wrap="square">
            <a:spAutoFit/>
          </a:bodyPr>
          <a:lstStyle/>
          <a:p>
            <a:pPr algn="just">
              <a:spcAft>
                <a:spcPts val="0"/>
              </a:spcAft>
            </a:pPr>
            <a:r>
              <a:rPr lang="id-ID" dirty="0" smtClean="0">
                <a:latin typeface="Tempus Sans ITC" panose="04020404030D07020202" pitchFamily="82" charset="0"/>
                <a:ea typeface="Times New Roman" panose="02020603050405020304" pitchFamily="18" charset="0"/>
              </a:rPr>
              <a:t>Pemilihan notasi impedansi tergantung pada kompleksitas sistem, notasi impedansi pembangkit dan pertimbangan kondisi sistem. Jika sistem cukup sederhana dan didominasi oleh sistem transmisi dan data diberikan dalam ohmik, dengan demikian metoda ohmik dapat digunakan dalam perhitungan. Namun demikian, pemilihan tegangan dasar dan menyatukan impedansi dengan dasar ini, sebagai pendekatan perhatikan contoh berikut ini.</a:t>
            </a:r>
            <a:endParaRPr lang="en-US"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730141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55</a:t>
            </a:fld>
            <a:endParaRPr lang="en-US" altLang="id-ID"/>
          </a:p>
        </p:txBody>
      </p:sp>
      <p:sp>
        <p:nvSpPr>
          <p:cNvPr id="3" name="Rectangle 2"/>
          <p:cNvSpPr/>
          <p:nvPr/>
        </p:nvSpPr>
        <p:spPr>
          <a:xfrm>
            <a:off x="485312" y="394382"/>
            <a:ext cx="7744288" cy="1323439"/>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Dari diagram sistem </a:t>
            </a:r>
            <a:r>
              <a:rPr lang="id-ID" dirty="0" smtClean="0">
                <a:latin typeface="Tempus Sans ITC" panose="04020404030D07020202" pitchFamily="82" charset="0"/>
                <a:ea typeface="Times New Roman" panose="02020603050405020304" pitchFamily="18" charset="0"/>
                <a:cs typeface="Times New Roman" panose="02020603050405020304" pitchFamily="18" charset="0"/>
              </a:rPr>
              <a:t>tenaga </a:t>
            </a:r>
            <a:r>
              <a:rPr lang="id-ID" dirty="0">
                <a:latin typeface="Tempus Sans ITC" panose="04020404030D07020202" pitchFamily="82" charset="0"/>
                <a:ea typeface="Times New Roman" panose="02020603050405020304" pitchFamily="18" charset="0"/>
                <a:cs typeface="Times New Roman" panose="02020603050405020304" pitchFamily="18" charset="0"/>
              </a:rPr>
              <a:t>elektrik dapat dilihat bahwa terdapat beberapa level tegangan dalam sistem yang sama, sehingga tidaklah praktis bila kita menggunakan kapasistas MVA pembangkit sebagai acuan untuk menentukan besaran pu atau persen sistem. </a:t>
            </a:r>
            <a:endParaRPr lang="id-ID" dirty="0"/>
          </a:p>
        </p:txBody>
      </p:sp>
      <p:pic>
        <p:nvPicPr>
          <p:cNvPr id="178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426" y="1749103"/>
            <a:ext cx="6088888" cy="3591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366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56</a:t>
            </a:fld>
            <a:endParaRPr lang="en-US" altLang="id-ID"/>
          </a:p>
        </p:txBody>
      </p:sp>
      <p:sp>
        <p:nvSpPr>
          <p:cNvPr id="22" name="Rectangle 21"/>
          <p:cNvSpPr/>
          <p:nvPr/>
        </p:nvSpPr>
        <p:spPr>
          <a:xfrm>
            <a:off x="304800" y="304800"/>
            <a:ext cx="7620000" cy="1323439"/>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Sebagai contoh, dalam Gambar 2-9, Generator G</a:t>
            </a:r>
            <a:r>
              <a:rPr lang="id-ID" baseline="-25000" dirty="0">
                <a:latin typeface="Tempus Sans ITC" panose="04020404030D07020202" pitchFamily="82" charset="0"/>
                <a:ea typeface="Times New Roman" panose="02020603050405020304" pitchFamily="18" charset="0"/>
                <a:cs typeface="Times New Roman" panose="02020603050405020304" pitchFamily="18" charset="0"/>
              </a:rPr>
              <a:t>1</a:t>
            </a:r>
            <a:r>
              <a:rPr lang="id-ID" dirty="0">
                <a:latin typeface="Tempus Sans ITC" panose="04020404030D07020202" pitchFamily="82" charset="0"/>
                <a:ea typeface="Times New Roman" panose="02020603050405020304" pitchFamily="18" charset="0"/>
                <a:cs typeface="Times New Roman" panose="02020603050405020304" pitchFamily="18" charset="0"/>
              </a:rPr>
              <a:t> dan G</a:t>
            </a:r>
            <a:r>
              <a:rPr lang="id-ID" baseline="-25000" dirty="0">
                <a:latin typeface="Tempus Sans ITC" panose="04020404030D07020202" pitchFamily="82" charset="0"/>
                <a:ea typeface="Times New Roman" panose="02020603050405020304" pitchFamily="18" charset="0"/>
                <a:cs typeface="Times New Roman" panose="02020603050405020304" pitchFamily="18" charset="0"/>
              </a:rPr>
              <a:t>2</a:t>
            </a:r>
            <a:r>
              <a:rPr lang="id-ID" dirty="0">
                <a:latin typeface="Tempus Sans ITC" panose="04020404030D07020202" pitchFamily="82" charset="0"/>
                <a:ea typeface="Times New Roman" panose="02020603050405020304" pitchFamily="18" charset="0"/>
                <a:cs typeface="Times New Roman" panose="02020603050405020304" pitchFamily="18" charset="0"/>
              </a:rPr>
              <a:t> mempunyai reaktansi subtransien 26% pada rating 66,6 MVA, 11 kV dan Transformator T</a:t>
            </a:r>
            <a:r>
              <a:rPr lang="id-ID" baseline="-25000" dirty="0">
                <a:latin typeface="Tempus Sans ITC" panose="04020404030D07020202" pitchFamily="82" charset="0"/>
                <a:ea typeface="Times New Roman" panose="02020603050405020304" pitchFamily="18" charset="0"/>
                <a:cs typeface="Times New Roman" panose="02020603050405020304" pitchFamily="18" charset="0"/>
              </a:rPr>
              <a:t>1</a:t>
            </a:r>
            <a:r>
              <a:rPr lang="id-ID" dirty="0">
                <a:latin typeface="Tempus Sans ITC" panose="04020404030D07020202" pitchFamily="82" charset="0"/>
                <a:ea typeface="Times New Roman" panose="02020603050405020304" pitchFamily="18" charset="0"/>
                <a:cs typeface="Times New Roman" panose="02020603050405020304" pitchFamily="18" charset="0"/>
              </a:rPr>
              <a:t> dan T</a:t>
            </a:r>
            <a:r>
              <a:rPr lang="id-ID" baseline="-25000" dirty="0">
                <a:latin typeface="Tempus Sans ITC" panose="04020404030D07020202" pitchFamily="82" charset="0"/>
                <a:ea typeface="Times New Roman" panose="02020603050405020304" pitchFamily="18" charset="0"/>
                <a:cs typeface="Times New Roman" panose="02020603050405020304" pitchFamily="18" charset="0"/>
              </a:rPr>
              <a:t>2</a:t>
            </a:r>
            <a:r>
              <a:rPr lang="id-ID" dirty="0">
                <a:latin typeface="Tempus Sans ITC" panose="04020404030D07020202" pitchFamily="82" charset="0"/>
                <a:ea typeface="Times New Roman" panose="02020603050405020304" pitchFamily="18" charset="0"/>
                <a:cs typeface="Times New Roman" panose="02020603050405020304" pitchFamily="18" charset="0"/>
              </a:rPr>
              <a:t> dengan ratio tegangan 11/145 kV dengan impedansi 12,5% pada 75 MVA. </a:t>
            </a:r>
            <a:endParaRPr lang="id-ID" dirty="0"/>
          </a:p>
        </p:txBody>
      </p:sp>
      <p:pic>
        <p:nvPicPr>
          <p:cNvPr id="180245"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883" y="1578098"/>
            <a:ext cx="5257800" cy="271077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4" name="Object 23"/>
          <p:cNvGraphicFramePr>
            <a:graphicFrameLocks noChangeAspect="1"/>
          </p:cNvGraphicFramePr>
          <p:nvPr>
            <p:extLst/>
          </p:nvPr>
        </p:nvGraphicFramePr>
        <p:xfrm>
          <a:off x="483480" y="4119958"/>
          <a:ext cx="3034762" cy="762503"/>
        </p:xfrm>
        <a:graphic>
          <a:graphicData uri="http://schemas.openxmlformats.org/presentationml/2006/ole">
            <mc:AlternateContent xmlns:mc="http://schemas.openxmlformats.org/markup-compatibility/2006">
              <mc:Choice xmlns:v="urn:schemas-microsoft-com:vml" Requires="v">
                <p:oleObj spid="_x0000_s16390" name="Equation" r:id="rId4" imgW="1892300" imgH="469900" progId="Equation.3">
                  <p:embed/>
                </p:oleObj>
              </mc:Choice>
              <mc:Fallback>
                <p:oleObj name="Equation" r:id="rId4" imgW="1892300" imgH="4699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480" y="4119958"/>
                        <a:ext cx="3034762" cy="762503"/>
                      </a:xfrm>
                      <a:prstGeom prst="rect">
                        <a:avLst/>
                      </a:prstGeom>
                      <a:noFill/>
                    </p:spPr>
                  </p:pic>
                </p:oleObj>
              </mc:Fallback>
            </mc:AlternateContent>
          </a:graphicData>
        </a:graphic>
      </p:graphicFrame>
      <p:graphicFrame>
        <p:nvGraphicFramePr>
          <p:cNvPr id="26" name="Object 25"/>
          <p:cNvGraphicFramePr>
            <a:graphicFrameLocks noChangeAspect="1"/>
          </p:cNvGraphicFramePr>
          <p:nvPr>
            <p:extLst/>
          </p:nvPr>
        </p:nvGraphicFramePr>
        <p:xfrm>
          <a:off x="4035670" y="4083910"/>
          <a:ext cx="3423307" cy="843179"/>
        </p:xfrm>
        <a:graphic>
          <a:graphicData uri="http://schemas.openxmlformats.org/presentationml/2006/ole">
            <mc:AlternateContent xmlns:mc="http://schemas.openxmlformats.org/markup-compatibility/2006">
              <mc:Choice xmlns:v="urn:schemas-microsoft-com:vml" Requires="v">
                <p:oleObj spid="_x0000_s16391" name="Equation" r:id="rId6" imgW="1930400" imgH="469900" progId="Equation.3">
                  <p:embed/>
                </p:oleObj>
              </mc:Choice>
              <mc:Fallback>
                <p:oleObj name="Equation" r:id="rId6" imgW="1930400" imgH="4699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5670" y="4083910"/>
                        <a:ext cx="3423307" cy="843179"/>
                      </a:xfrm>
                      <a:prstGeom prst="rect">
                        <a:avLst/>
                      </a:prstGeom>
                      <a:noFill/>
                    </p:spPr>
                  </p:pic>
                </p:oleObj>
              </mc:Fallback>
            </mc:AlternateContent>
          </a:graphicData>
        </a:graphic>
      </p:graphicFrame>
      <p:sp>
        <p:nvSpPr>
          <p:cNvPr id="2" name="Rectangle 1"/>
          <p:cNvSpPr/>
          <p:nvPr/>
        </p:nvSpPr>
        <p:spPr>
          <a:xfrm>
            <a:off x="381000" y="5023565"/>
            <a:ext cx="7315200" cy="1077218"/>
          </a:xfrm>
          <a:prstGeom prst="rect">
            <a:avLst/>
          </a:prstGeom>
        </p:spPr>
        <p:txBody>
          <a:bodyPr wrap="square">
            <a:spAutoFit/>
          </a:bodyPr>
          <a:lstStyle/>
          <a:p>
            <a:pPr>
              <a:spcAft>
                <a:spcPts val="0"/>
              </a:spcAft>
            </a:pPr>
            <a:r>
              <a:rPr lang="id-ID" sz="1600" dirty="0" smtClean="0">
                <a:latin typeface="Tempus Sans ITC" panose="04020404030D07020202" pitchFamily="82" charset="0"/>
                <a:ea typeface="Times New Roman" panose="02020603050405020304" pitchFamily="18" charset="0"/>
              </a:rPr>
              <a:t>Tegangan dasar pada generator dan rangkaian masing-masing 11 kv dan 145 kv yang merupakan ratio belitan transformator. Harga pu dari besaran diatas dapat pula dicari dengan membagi besaran tersebut dengan 100, sedangkan besaran ohmic dapat dihitung menggunakan persamaan 2-19.</a:t>
            </a:r>
            <a:endParaRPr lang="en-US" sz="16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80899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231822"/>
            <a:ext cx="750777" cy="1593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674872" rIns="674872" bIns="674872" numCol="1" anchor="ctr" anchorCtr="0" compatLnSpc="1">
            <a:prstTxWarp prst="textNoShape">
              <a:avLst/>
            </a:prstTxWarp>
            <a:spAutoFit/>
          </a:bodyPr>
          <a:lstStyle/>
          <a:p>
            <a:endParaRPr lang="id-ID" sz="1500"/>
          </a:p>
        </p:txBody>
      </p:sp>
      <p:pic>
        <p:nvPicPr>
          <p:cNvPr id="2052" name="Picture 4" descr="KIF_1664"/>
          <p:cNvPicPr>
            <a:picLocks noChangeAspect="1" noChangeArrowheads="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194619" y="773842"/>
            <a:ext cx="8591035" cy="498363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528252" y="1591401"/>
            <a:ext cx="8200400" cy="2331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1549400" algn="l"/>
              </a:tabLst>
              <a:defRPr>
                <a:solidFill>
                  <a:schemeClr val="tx1"/>
                </a:solidFill>
                <a:latin typeface="Arial" panose="020B0604020202020204" pitchFamily="34" charset="0"/>
              </a:defRPr>
            </a:lvl1pPr>
            <a:lvl2pPr eaLnBrk="0" fontAlgn="base" hangingPunct="0">
              <a:spcBef>
                <a:spcPct val="0"/>
              </a:spcBef>
              <a:spcAft>
                <a:spcPct val="0"/>
              </a:spcAft>
              <a:tabLst>
                <a:tab pos="1549400" algn="l"/>
              </a:tabLst>
              <a:defRPr>
                <a:solidFill>
                  <a:schemeClr val="tx1"/>
                </a:solidFill>
                <a:latin typeface="Arial" panose="020B0604020202020204" pitchFamily="34" charset="0"/>
              </a:defRPr>
            </a:lvl2pPr>
            <a:lvl3pPr eaLnBrk="0" fontAlgn="base" hangingPunct="0">
              <a:spcBef>
                <a:spcPct val="0"/>
              </a:spcBef>
              <a:spcAft>
                <a:spcPct val="0"/>
              </a:spcAft>
              <a:tabLst>
                <a:tab pos="1549400" algn="l"/>
              </a:tabLst>
              <a:defRPr>
                <a:solidFill>
                  <a:schemeClr val="tx1"/>
                </a:solidFill>
                <a:latin typeface="Arial" panose="020B0604020202020204" pitchFamily="34" charset="0"/>
              </a:defRPr>
            </a:lvl3pPr>
            <a:lvl4pPr eaLnBrk="0" fontAlgn="base" hangingPunct="0">
              <a:spcBef>
                <a:spcPct val="0"/>
              </a:spcBef>
              <a:spcAft>
                <a:spcPct val="0"/>
              </a:spcAft>
              <a:tabLst>
                <a:tab pos="1549400" algn="l"/>
              </a:tabLst>
              <a:defRPr>
                <a:solidFill>
                  <a:schemeClr val="tx1"/>
                </a:solidFill>
                <a:latin typeface="Arial" panose="020B0604020202020204" pitchFamily="34" charset="0"/>
              </a:defRPr>
            </a:lvl4pPr>
            <a:lvl5pPr eaLnBrk="0" fontAlgn="base" hangingPunct="0">
              <a:spcBef>
                <a:spcPct val="0"/>
              </a:spcBef>
              <a:spcAft>
                <a:spcPct val="0"/>
              </a:spcAft>
              <a:tabLst>
                <a:tab pos="1549400" algn="l"/>
              </a:tabLst>
              <a:defRPr>
                <a:solidFill>
                  <a:schemeClr val="tx1"/>
                </a:solidFill>
                <a:latin typeface="Arial" panose="020B0604020202020204" pitchFamily="34" charset="0"/>
              </a:defRPr>
            </a:lvl5pPr>
            <a:lvl6pPr eaLnBrk="0" fontAlgn="base" hangingPunct="0">
              <a:spcBef>
                <a:spcPct val="0"/>
              </a:spcBef>
              <a:spcAft>
                <a:spcPct val="0"/>
              </a:spcAft>
              <a:tabLst>
                <a:tab pos="1549400" algn="l"/>
              </a:tabLst>
              <a:defRPr>
                <a:solidFill>
                  <a:schemeClr val="tx1"/>
                </a:solidFill>
                <a:latin typeface="Arial" panose="020B0604020202020204" pitchFamily="34" charset="0"/>
              </a:defRPr>
            </a:lvl6pPr>
            <a:lvl7pPr eaLnBrk="0" fontAlgn="base" hangingPunct="0">
              <a:spcBef>
                <a:spcPct val="0"/>
              </a:spcBef>
              <a:spcAft>
                <a:spcPct val="0"/>
              </a:spcAft>
              <a:tabLst>
                <a:tab pos="1549400" algn="l"/>
              </a:tabLst>
              <a:defRPr>
                <a:solidFill>
                  <a:schemeClr val="tx1"/>
                </a:solidFill>
                <a:latin typeface="Arial" panose="020B0604020202020204" pitchFamily="34" charset="0"/>
              </a:defRPr>
            </a:lvl7pPr>
            <a:lvl8pPr eaLnBrk="0" fontAlgn="base" hangingPunct="0">
              <a:spcBef>
                <a:spcPct val="0"/>
              </a:spcBef>
              <a:spcAft>
                <a:spcPct val="0"/>
              </a:spcAft>
              <a:tabLst>
                <a:tab pos="1549400" algn="l"/>
              </a:tabLst>
              <a:defRPr>
                <a:solidFill>
                  <a:schemeClr val="tx1"/>
                </a:solidFill>
                <a:latin typeface="Arial" panose="020B0604020202020204" pitchFamily="34" charset="0"/>
              </a:defRPr>
            </a:lvl8pPr>
            <a:lvl9pPr eaLnBrk="0" fontAlgn="base" hangingPunct="0">
              <a:spcBef>
                <a:spcPct val="0"/>
              </a:spcBef>
              <a:spcAft>
                <a:spcPct val="0"/>
              </a:spcAft>
              <a:tabLst>
                <a:tab pos="1549400" algn="l"/>
              </a:tabLst>
              <a:defRPr>
                <a:solidFill>
                  <a:schemeClr val="tx1"/>
                </a:solidFill>
                <a:latin typeface="Arial" panose="020B0604020202020204" pitchFamily="34" charset="0"/>
              </a:defRPr>
            </a:lvl9pPr>
          </a:lstStyle>
          <a:p>
            <a:pPr defTabSz="685800">
              <a:tabLst>
                <a:tab pos="1162050" algn="l"/>
              </a:tabLst>
            </a:pPr>
            <a:r>
              <a:rPr lang="id-ID" altLang="id-ID" sz="7200" b="1" dirty="0">
                <a:solidFill>
                  <a:srgbClr val="800080"/>
                </a:solidFill>
                <a:latin typeface="Bradley Hand ITC" panose="03070402050302030203" pitchFamily="66" charset="0"/>
                <a:ea typeface="Times New Roman" panose="02020603050405020304" pitchFamily="18" charset="0"/>
              </a:rPr>
              <a:t>RE</a:t>
            </a:r>
            <a:r>
              <a:rPr lang="id-ID" altLang="id-ID" sz="7200" b="1" dirty="0">
                <a:solidFill>
                  <a:srgbClr val="FF6600"/>
                </a:solidFill>
                <a:latin typeface="Bradley Hand ITC" panose="03070402050302030203" pitchFamily="66" charset="0"/>
                <a:ea typeface="Times New Roman" panose="02020603050405020304" pitchFamily="18" charset="0"/>
              </a:rPr>
              <a:t>LE</a:t>
            </a:r>
            <a:r>
              <a:rPr lang="id-ID" altLang="id-ID" sz="7200" b="1" dirty="0">
                <a:latin typeface="Bradley Hand ITC" panose="03070402050302030203" pitchFamily="66" charset="0"/>
                <a:ea typeface="Times New Roman" panose="02020603050405020304" pitchFamily="18" charset="0"/>
              </a:rPr>
              <a:t> P</a:t>
            </a:r>
            <a:r>
              <a:rPr lang="id-ID" altLang="id-ID" sz="7200" b="1" dirty="0">
                <a:solidFill>
                  <a:srgbClr val="FF00FF"/>
                </a:solidFill>
                <a:latin typeface="Bradley Hand ITC" panose="03070402050302030203" pitchFamily="66" charset="0"/>
                <a:ea typeface="Times New Roman" panose="02020603050405020304" pitchFamily="18" charset="0"/>
              </a:rPr>
              <a:t>RO</a:t>
            </a:r>
            <a:r>
              <a:rPr lang="id-ID" altLang="id-ID" sz="7200" b="1" dirty="0">
                <a:solidFill>
                  <a:srgbClr val="333399"/>
                </a:solidFill>
                <a:latin typeface="Bradley Hand ITC" panose="03070402050302030203" pitchFamily="66" charset="0"/>
                <a:ea typeface="Times New Roman" panose="02020603050405020304" pitchFamily="18" charset="0"/>
              </a:rPr>
              <a:t>TE</a:t>
            </a:r>
            <a:r>
              <a:rPr lang="id-ID" altLang="id-ID" sz="7200" b="1" dirty="0">
                <a:solidFill>
                  <a:srgbClr val="0000FF"/>
                </a:solidFill>
                <a:latin typeface="Bradley Hand ITC" panose="03070402050302030203" pitchFamily="66" charset="0"/>
                <a:ea typeface="Times New Roman" panose="02020603050405020304" pitchFamily="18" charset="0"/>
              </a:rPr>
              <a:t>KS</a:t>
            </a:r>
            <a:r>
              <a:rPr lang="id-ID" altLang="id-ID" sz="7200" b="1" dirty="0">
                <a:latin typeface="Bradley Hand ITC" panose="03070402050302030203" pitchFamily="66" charset="0"/>
                <a:ea typeface="Times New Roman" panose="02020603050405020304" pitchFamily="18" charset="0"/>
              </a:rPr>
              <a:t>I</a:t>
            </a:r>
            <a:endParaRPr lang="id-ID" altLang="id-ID" sz="2100" dirty="0"/>
          </a:p>
          <a:p>
            <a:pPr defTabSz="685800">
              <a:tabLst>
                <a:tab pos="1162050" algn="l"/>
              </a:tabLst>
            </a:pPr>
            <a:r>
              <a:rPr lang="id-ID" altLang="id-ID" sz="3000" b="1" i="1" dirty="0">
                <a:solidFill>
                  <a:srgbClr val="0000FF"/>
                </a:solidFill>
                <a:latin typeface="Bradley Hand ITC" panose="03070402050302030203" pitchFamily="66" charset="0"/>
                <a:ea typeface="Times New Roman" panose="02020603050405020304" pitchFamily="18" charset="0"/>
              </a:rPr>
              <a:t>PRINSIP DAN APLIKASI</a:t>
            </a:r>
            <a:endParaRPr lang="id-ID" altLang="id-ID" sz="1500" dirty="0"/>
          </a:p>
          <a:p>
            <a:pPr defTabSz="685800">
              <a:tabLst>
                <a:tab pos="1162050" algn="l"/>
              </a:tabLst>
            </a:pPr>
            <a:r>
              <a:rPr lang="id-ID" altLang="id-ID" sz="1500" b="1" dirty="0">
                <a:latin typeface="Matura MT Script Capitals" panose="03020802060602070202" pitchFamily="66" charset="0"/>
                <a:ea typeface="Times New Roman" panose="02020603050405020304" pitchFamily="18" charset="0"/>
              </a:rPr>
              <a:t>	</a:t>
            </a:r>
            <a:endParaRPr lang="id-ID" altLang="id-ID" sz="900" dirty="0"/>
          </a:p>
          <a:p>
            <a:pPr defTabSz="685800">
              <a:tabLst>
                <a:tab pos="1162050" algn="l"/>
              </a:tabLst>
            </a:pPr>
            <a:r>
              <a:rPr lang="id-ID" altLang="id-ID" sz="1650" b="1" i="1" dirty="0">
                <a:solidFill>
                  <a:srgbClr val="0000FF"/>
                </a:solidFill>
                <a:latin typeface="Bradley Hand ITC" panose="03070402050302030203" pitchFamily="66" charset="0"/>
                <a:ea typeface="Times New Roman" panose="02020603050405020304" pitchFamily="18" charset="0"/>
                <a:cs typeface="Times New Roman" panose="02020603050405020304" pitchFamily="18" charset="0"/>
              </a:rPr>
              <a:t/>
            </a:r>
            <a:br>
              <a:rPr lang="id-ID" altLang="id-ID" sz="1650" b="1" i="1" dirty="0">
                <a:solidFill>
                  <a:srgbClr val="0000FF"/>
                </a:solidFill>
                <a:latin typeface="Bradley Hand ITC" panose="03070402050302030203" pitchFamily="66" charset="0"/>
                <a:ea typeface="Times New Roman" panose="02020603050405020304" pitchFamily="18" charset="0"/>
                <a:cs typeface="Times New Roman" panose="02020603050405020304" pitchFamily="18" charset="0"/>
              </a:rPr>
            </a:br>
            <a:endParaRPr lang="id-ID" altLang="id-ID" sz="1350" dirty="0"/>
          </a:p>
        </p:txBody>
      </p:sp>
      <p:sp>
        <p:nvSpPr>
          <p:cNvPr id="9" name="Rectangle 8"/>
          <p:cNvSpPr/>
          <p:nvPr/>
        </p:nvSpPr>
        <p:spPr>
          <a:xfrm>
            <a:off x="2895600" y="5757477"/>
            <a:ext cx="2882520" cy="369332"/>
          </a:xfrm>
          <a:prstGeom prst="rect">
            <a:avLst/>
          </a:prstGeom>
        </p:spPr>
        <p:txBody>
          <a:bodyPr wrap="none">
            <a:spAutoFit/>
          </a:bodyPr>
          <a:lstStyle/>
          <a:p>
            <a:pPr eaLnBrk="0" hangingPunct="0">
              <a:tabLst>
                <a:tab pos="1162050" algn="l"/>
              </a:tabLst>
            </a:pPr>
            <a:r>
              <a:rPr lang="id-ID" altLang="id-ID" sz="1800" b="1" i="1" dirty="0">
                <a:solidFill>
                  <a:srgbClr val="FF0000"/>
                </a:solidFill>
                <a:latin typeface="Bradley Hand ITC" panose="03070402050302030203" pitchFamily="66" charset="0"/>
                <a:ea typeface="Times New Roman" panose="02020603050405020304" pitchFamily="18" charset="0"/>
              </a:rPr>
              <a:t>HENDRA MARTA YUDHA</a:t>
            </a:r>
            <a:endParaRPr lang="id-ID" altLang="id-ID" sz="900" dirty="0"/>
          </a:p>
        </p:txBody>
      </p:sp>
      <p:sp>
        <p:nvSpPr>
          <p:cNvPr id="3" name="Date Placeholder 2"/>
          <p:cNvSpPr>
            <a:spLocks noGrp="1"/>
          </p:cNvSpPr>
          <p:nvPr>
            <p:ph type="dt" sz="half" idx="10"/>
          </p:nvPr>
        </p:nvSpPr>
        <p:spPr/>
        <p:txBody>
          <a:bodyPr/>
          <a:lstStyle/>
          <a:p>
            <a:fld id="{AA979DDF-A59B-44BC-B64D-9FF8C03BDF29}" type="datetime1">
              <a:rPr lang="en-US" altLang="id-ID" smtClean="0"/>
              <a:t>5/15/2017</a:t>
            </a:fld>
            <a:endParaRPr lang="en-US" altLang="id-ID"/>
          </a:p>
        </p:txBody>
      </p:sp>
      <p:sp>
        <p:nvSpPr>
          <p:cNvPr id="2" name="Slide Number Placeholder 1"/>
          <p:cNvSpPr>
            <a:spLocks noGrp="1"/>
          </p:cNvSpPr>
          <p:nvPr>
            <p:ph type="sldNum" sz="quarter" idx="12"/>
          </p:nvPr>
        </p:nvSpPr>
        <p:spPr/>
        <p:txBody>
          <a:bodyPr/>
          <a:lstStyle/>
          <a:p>
            <a:fld id="{B66C6673-D28C-4D6C-89DB-5AF224FB7E85}" type="slidenum">
              <a:rPr lang="en-US" altLang="id-ID" smtClean="0"/>
              <a:pPr/>
              <a:t>57</a:t>
            </a:fld>
            <a:endParaRPr lang="en-US" altLang="id-ID"/>
          </a:p>
        </p:txBody>
      </p:sp>
    </p:spTree>
    <p:extLst>
      <p:ext uri="{BB962C8B-B14F-4D97-AF65-F5344CB8AC3E}">
        <p14:creationId xmlns:p14="http://schemas.microsoft.com/office/powerpoint/2010/main" val="16003232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58</a:t>
            </a:fld>
            <a:endParaRPr lang="en-US" altLang="id-ID"/>
          </a:p>
        </p:txBody>
      </p:sp>
      <p:sp>
        <p:nvSpPr>
          <p:cNvPr id="2" name="Rectangle 1"/>
          <p:cNvSpPr/>
          <p:nvPr/>
        </p:nvSpPr>
        <p:spPr>
          <a:xfrm>
            <a:off x="0" y="152400"/>
            <a:ext cx="4038600" cy="400110"/>
          </a:xfrm>
          <a:prstGeom prst="rect">
            <a:avLst/>
          </a:prstGeom>
        </p:spPr>
        <p:txBody>
          <a:bodyPr wrap="square">
            <a:spAutoFit/>
          </a:bodyPr>
          <a:lstStyle/>
          <a:p>
            <a:pPr algn="ctr">
              <a:spcAft>
                <a:spcPts val="0"/>
              </a:spcAft>
            </a:pPr>
            <a:r>
              <a:rPr lang="id-ID" b="1" cap="all">
                <a:latin typeface="Tempus Sans ITC" panose="04020404030D07020202" pitchFamily="82" charset="0"/>
                <a:ea typeface="Times New Roman" panose="02020603050405020304" pitchFamily="18" charset="0"/>
              </a:rPr>
              <a:t>PERHITUNGAN GANGGUAN</a:t>
            </a:r>
            <a:endParaRPr lang="id-ID" sz="1800" b="1" cap="a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212583" y="522822"/>
            <a:ext cx="2622834" cy="400110"/>
          </a:xfrm>
          <a:prstGeom prst="rect">
            <a:avLst/>
          </a:prstGeom>
        </p:spPr>
        <p:txBody>
          <a:bodyPr wrap="none">
            <a:spAutoFit/>
          </a:bodyPr>
          <a:lstStyle/>
          <a:p>
            <a:pPr algn="just">
              <a:spcAft>
                <a:spcPts val="0"/>
              </a:spcAft>
            </a:pPr>
            <a:r>
              <a:rPr lang="id-ID" b="1" cap="all" dirty="0">
                <a:latin typeface="Tempus Sans ITC" panose="04020404030D07020202" pitchFamily="82" charset="0"/>
                <a:ea typeface="Times New Roman" panose="02020603050405020304" pitchFamily="18" charset="0"/>
              </a:rPr>
              <a:t>3. 1  PENDAHULUAN</a:t>
            </a:r>
            <a:endParaRPr lang="id-ID" b="1" cap="all"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685800" y="922932"/>
            <a:ext cx="8305800" cy="707886"/>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Sistem tenaga pada umumnya diperlakukan sebagai suatu jaringan tiga fasa seimbang. </a:t>
            </a:r>
            <a:endParaRPr lang="id-ID" dirty="0"/>
          </a:p>
        </p:txBody>
      </p:sp>
      <p:sp>
        <p:nvSpPr>
          <p:cNvPr id="7" name="Rectangle 6"/>
          <p:cNvSpPr/>
          <p:nvPr/>
        </p:nvSpPr>
        <p:spPr>
          <a:xfrm>
            <a:off x="685800" y="1663101"/>
            <a:ext cx="8458200" cy="1015663"/>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Bila terjadi gangguan, keseimbangan sistem akan terganggu, sehingga menyebabkan timbulnya tegangan dan arus ketidakseimbangan dalam jaringan tersebut. </a:t>
            </a:r>
            <a:endParaRPr lang="id-ID" dirty="0"/>
          </a:p>
        </p:txBody>
      </p:sp>
      <p:sp>
        <p:nvSpPr>
          <p:cNvPr id="8" name="Rectangle 7"/>
          <p:cNvSpPr/>
          <p:nvPr/>
        </p:nvSpPr>
        <p:spPr>
          <a:xfrm>
            <a:off x="689758" y="2819400"/>
            <a:ext cx="8454242" cy="1015663"/>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Hal ini tidak terjadi pada gangguan tiga fasa, karena gangguan ini melibatkan ketiga fasa jaringan yang sama pada lokasi yang sama, hal ini disebut sebagai gangguan seimbang. </a:t>
            </a:r>
            <a:endParaRPr lang="id-ID" dirty="0"/>
          </a:p>
        </p:txBody>
      </p:sp>
      <p:sp>
        <p:nvSpPr>
          <p:cNvPr id="9" name="Rectangle 8"/>
          <p:cNvSpPr/>
          <p:nvPr/>
        </p:nvSpPr>
        <p:spPr>
          <a:xfrm>
            <a:off x="685800" y="3969761"/>
            <a:ext cx="8458200" cy="1323439"/>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Dengan menggunakan metoda komponen simetris dan menerapkan teori dan konsep pergantian sistem sebelum dan setelah gangguan, sehingga dimungkinkan untuk menganalisis berbagai kondisi sistem pada saat terjadi gangguan.</a:t>
            </a:r>
            <a:endParaRPr lang="id-ID" dirty="0"/>
          </a:p>
        </p:txBody>
      </p:sp>
    </p:spTree>
    <p:extLst>
      <p:ext uri="{BB962C8B-B14F-4D97-AF65-F5344CB8AC3E}">
        <p14:creationId xmlns:p14="http://schemas.microsoft.com/office/powerpoint/2010/main" val="32362910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59</a:t>
            </a:fld>
            <a:endParaRPr lang="en-US" altLang="id-ID"/>
          </a:p>
        </p:txBody>
      </p:sp>
      <p:sp>
        <p:nvSpPr>
          <p:cNvPr id="2" name="Rectangle 1"/>
          <p:cNvSpPr/>
          <p:nvPr/>
        </p:nvSpPr>
        <p:spPr>
          <a:xfrm>
            <a:off x="762000" y="381000"/>
            <a:ext cx="8305800" cy="1015663"/>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batasan harga dari arus pada setiap titik dimana terdapat rele proteksi harus diketahui. Jika gangguan tersebut harus diisolir. Informasi yang umum dibutuhkan adalah:</a:t>
            </a:r>
            <a:endParaRPr lang="id-ID" dirty="0"/>
          </a:p>
        </p:txBody>
      </p:sp>
      <p:sp>
        <p:nvSpPr>
          <p:cNvPr id="3" name="Rectangle 2"/>
          <p:cNvSpPr/>
          <p:nvPr/>
        </p:nvSpPr>
        <p:spPr>
          <a:xfrm>
            <a:off x="800100" y="1423382"/>
            <a:ext cx="8229600" cy="1015663"/>
          </a:xfrm>
          <a:prstGeom prst="rect">
            <a:avLst/>
          </a:prstGeom>
        </p:spPr>
        <p:txBody>
          <a:bodyPr wrap="square">
            <a:spAutoFit/>
          </a:bodyPr>
          <a:lstStyle/>
          <a:p>
            <a:pPr marL="342900" lvl="0" indent="-342900" algn="just">
              <a:spcAft>
                <a:spcPts val="0"/>
              </a:spcAft>
              <a:buFont typeface="+mj-lt"/>
              <a:buAutoNum type="romanLcPeriod"/>
              <a:tabLst>
                <a:tab pos="457200" algn="l"/>
              </a:tabLst>
            </a:pPr>
            <a:r>
              <a:rPr lang="id-ID" dirty="0" smtClean="0">
                <a:latin typeface="Tempus Sans ITC" panose="04020404030D07020202" pitchFamily="82" charset="0"/>
                <a:ea typeface="Times New Roman" panose="02020603050405020304" pitchFamily="18" charset="0"/>
              </a:rPr>
              <a:t>Arus gangguan maksimum pada titik dimana rele terpasang.</a:t>
            </a:r>
            <a:endParaRPr lang="id-ID"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romanLcPeriod"/>
              <a:tabLst>
                <a:tab pos="457200" algn="l"/>
              </a:tabLst>
            </a:pPr>
            <a:r>
              <a:rPr lang="id-ID" dirty="0" smtClean="0">
                <a:latin typeface="Tempus Sans ITC" panose="04020404030D07020202" pitchFamily="82" charset="0"/>
                <a:ea typeface="Times New Roman" panose="02020603050405020304" pitchFamily="18" charset="0"/>
              </a:rPr>
              <a:t>Arus gangguan minimum pada titik dimana rele terpasang.</a:t>
            </a:r>
            <a:endParaRPr lang="id-ID"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romanLcPeriod"/>
              <a:tabLst>
                <a:tab pos="457200" algn="l"/>
              </a:tabLst>
            </a:pPr>
            <a:r>
              <a:rPr lang="id-ID" dirty="0" smtClean="0">
                <a:latin typeface="Tempus Sans ITC" panose="04020404030D07020202" pitchFamily="82" charset="0"/>
                <a:ea typeface="Times New Roman" panose="02020603050405020304" pitchFamily="18" charset="0"/>
              </a:rPr>
              <a:t>Arus gangguan maksimum yang akan melalui rele terpasang.</a:t>
            </a:r>
            <a:endParaRPr lang="id-ID" b="1"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762000" y="2710919"/>
            <a:ext cx="8343900" cy="1631216"/>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Untuk mendapatkan informasi besaran-besaran diatas, batasan stabilitas generator dan kondisi operasi yang mungkin termasuk metoda pentanahan sistem harus diketahui dan gangguan selalu diasumsikan dengan impedansi gangguan nol guna mendapatkan arus maksimum pada kondisi sistem tersebut.</a:t>
            </a:r>
            <a:endParaRPr lang="id-ID" dirty="0"/>
          </a:p>
        </p:txBody>
      </p:sp>
    </p:spTree>
    <p:extLst>
      <p:ext uri="{BB962C8B-B14F-4D97-AF65-F5344CB8AC3E}">
        <p14:creationId xmlns:p14="http://schemas.microsoft.com/office/powerpoint/2010/main" val="2246052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C4DCC0-8867-4C94-AACC-D8B7EC15C189}" type="datetime1">
              <a:rPr lang="en-US" altLang="id-ID" smtClean="0"/>
              <a:t>5/15/2017</a:t>
            </a:fld>
            <a:endParaRPr lang="en-US" altLang="id-ID"/>
          </a:p>
        </p:txBody>
      </p:sp>
      <p:sp>
        <p:nvSpPr>
          <p:cNvPr id="11" name="Slide Number Placeholder 5"/>
          <p:cNvSpPr>
            <a:spLocks noGrp="1"/>
          </p:cNvSpPr>
          <p:nvPr>
            <p:ph type="sldNum" sz="quarter" idx="12"/>
          </p:nvPr>
        </p:nvSpPr>
        <p:spPr/>
        <p:txBody>
          <a:bodyPr/>
          <a:lstStyle/>
          <a:p>
            <a:fld id="{5489CDBD-F056-474C-A397-CF8E7524AA3B}" type="slidenum">
              <a:rPr lang="en-US" altLang="id-ID"/>
              <a:pPr/>
              <a:t>6</a:t>
            </a:fld>
            <a:endParaRPr lang="en-US" altLang="id-ID"/>
          </a:p>
        </p:txBody>
      </p:sp>
      <p:sp>
        <p:nvSpPr>
          <p:cNvPr id="154626" name="Rectangle 2"/>
          <p:cNvSpPr>
            <a:spLocks noChangeArrowheads="1"/>
          </p:cNvSpPr>
          <p:nvPr/>
        </p:nvSpPr>
        <p:spPr bwMode="auto">
          <a:xfrm>
            <a:off x="228600" y="152400"/>
            <a:ext cx="2190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id-ID" sz="2800"/>
              <a:t>Sangat vital:</a:t>
            </a:r>
            <a:r>
              <a:rPr lang="id-ID" altLang="id-ID" b="1"/>
              <a:t> </a:t>
            </a:r>
          </a:p>
        </p:txBody>
      </p:sp>
      <p:sp>
        <p:nvSpPr>
          <p:cNvPr id="154627" name="Rectangle 3"/>
          <p:cNvSpPr>
            <a:spLocks noChangeArrowheads="1"/>
          </p:cNvSpPr>
          <p:nvPr/>
        </p:nvSpPr>
        <p:spPr bwMode="auto">
          <a:xfrm>
            <a:off x="762000" y="746125"/>
            <a:ext cx="8153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i="1"/>
              <a:t>Bahwa sistem proteksi harus melakukan keputusan secara benar baik pada saat gangguan yang terjadi tidak dapat ditolerir sehingga aksi seketika harus dilaksanakan, atau pada saat gangguan dapat ditolerir atau pada keadaan transien yang dapat diabsorsi sistem tenaga; dan</a:t>
            </a:r>
            <a:r>
              <a:rPr lang="en-US" altLang="id-ID" b="1"/>
              <a:t> </a:t>
            </a:r>
          </a:p>
        </p:txBody>
      </p:sp>
      <p:sp>
        <p:nvSpPr>
          <p:cNvPr id="154628" name="Rectangle 4"/>
          <p:cNvSpPr>
            <a:spLocks noChangeArrowheads="1"/>
          </p:cNvSpPr>
          <p:nvPr/>
        </p:nvSpPr>
        <p:spPr bwMode="auto">
          <a:xfrm>
            <a:off x="749300" y="2133600"/>
            <a:ext cx="78613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i="1"/>
              <a:t>Bahwa sistem proteksi hanya beroperasi bila diharuskan untuk mengisolir areal yang mengalami gangguan secepat mungkin dengan tetap melayani areal yang tidak mengalami gangguan semaksimum mungkin.</a:t>
            </a:r>
            <a:r>
              <a:rPr lang="en-US" altLang="id-ID" b="1"/>
              <a:t> </a:t>
            </a:r>
          </a:p>
        </p:txBody>
      </p:sp>
      <p:sp>
        <p:nvSpPr>
          <p:cNvPr id="154629" name="Rectangle 5"/>
          <p:cNvSpPr>
            <a:spLocks noChangeArrowheads="1"/>
          </p:cNvSpPr>
          <p:nvPr/>
        </p:nvSpPr>
        <p:spPr bwMode="auto">
          <a:xfrm>
            <a:off x="304800" y="3352800"/>
            <a:ext cx="8382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a:t>Untuk meminimisasi kemungkinan kerusakan dan kegagalan akibat gagalnya sistem proteksi dalam praktek seringkali digunakan beberapa rele atau sistem rele yang beroperasi secara paralel. </a:t>
            </a:r>
            <a:endParaRPr lang="id-ID" altLang="id-ID" b="1"/>
          </a:p>
        </p:txBody>
      </p:sp>
      <p:sp>
        <p:nvSpPr>
          <p:cNvPr id="154630" name="Rectangle 6"/>
          <p:cNvSpPr>
            <a:spLocks noChangeArrowheads="1"/>
          </p:cNvSpPr>
          <p:nvPr/>
        </p:nvSpPr>
        <p:spPr bwMode="auto">
          <a:xfrm>
            <a:off x="304800" y="4495800"/>
            <a:ext cx="838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a:t>Hal ini dapat ditempatkan pada</a:t>
            </a:r>
            <a:r>
              <a:rPr lang="en-US" altLang="id-ID"/>
              <a:t>:</a:t>
            </a:r>
            <a:endParaRPr lang="id-ID" altLang="id-ID" b="1"/>
          </a:p>
        </p:txBody>
      </p:sp>
      <p:sp>
        <p:nvSpPr>
          <p:cNvPr id="154631" name="Rectangle 7"/>
          <p:cNvSpPr>
            <a:spLocks noChangeArrowheads="1"/>
          </p:cNvSpPr>
          <p:nvPr/>
        </p:nvSpPr>
        <p:spPr bwMode="auto">
          <a:xfrm>
            <a:off x="533400" y="4876800"/>
            <a:ext cx="838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a:t>lokasi yang sama (primary backup)</a:t>
            </a:r>
            <a:endParaRPr lang="id-ID" altLang="id-ID" b="1"/>
          </a:p>
        </p:txBody>
      </p:sp>
      <p:sp>
        <p:nvSpPr>
          <p:cNvPr id="154632" name="Rectangle 8"/>
          <p:cNvSpPr>
            <a:spLocks noChangeArrowheads="1"/>
          </p:cNvSpPr>
          <p:nvPr/>
        </p:nvSpPr>
        <p:spPr bwMode="auto">
          <a:xfrm>
            <a:off x="533400" y="5257800"/>
            <a:ext cx="838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a:t>pada Gardu yang sama (local backup)</a:t>
            </a:r>
            <a:endParaRPr lang="id-ID" altLang="id-ID" b="1"/>
          </a:p>
        </p:txBody>
      </p:sp>
      <p:sp>
        <p:nvSpPr>
          <p:cNvPr id="154633" name="Rectangle 9"/>
          <p:cNvSpPr>
            <a:spLocks noChangeArrowheads="1"/>
          </p:cNvSpPr>
          <p:nvPr/>
        </p:nvSpPr>
        <p:spPr bwMode="auto">
          <a:xfrm>
            <a:off x="533400" y="5638800"/>
            <a:ext cx="838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id-ID"/>
              <a:t>pada Gardu yang berbeda (remote backup).</a:t>
            </a:r>
            <a:r>
              <a:rPr lang="id-ID" altLang="id-ID" b="1"/>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54626"/>
                                        </p:tgtEl>
                                        <p:attrNameLst>
                                          <p:attrName>style.visibility</p:attrName>
                                        </p:attrNameLst>
                                      </p:cBhvr>
                                      <p:to>
                                        <p:strVal val="visible"/>
                                      </p:to>
                                    </p:set>
                                    <p:anim calcmode="lin" valueType="num">
                                      <p:cBhvr>
                                        <p:cTn id="7" dur="1000" fill="hold"/>
                                        <p:tgtEl>
                                          <p:spTgt spid="154626"/>
                                        </p:tgtEl>
                                        <p:attrNameLst>
                                          <p:attrName>ppt_x</p:attrName>
                                        </p:attrNameLst>
                                      </p:cBhvr>
                                      <p:tavLst>
                                        <p:tav tm="0">
                                          <p:val>
                                            <p:strVal val="#ppt_x-.2"/>
                                          </p:val>
                                        </p:tav>
                                        <p:tav tm="100000">
                                          <p:val>
                                            <p:strVal val="#ppt_x"/>
                                          </p:val>
                                        </p:tav>
                                      </p:tavLst>
                                    </p:anim>
                                    <p:anim calcmode="lin" valueType="num">
                                      <p:cBhvr>
                                        <p:cTn id="8" dur="1000" fill="hold"/>
                                        <p:tgtEl>
                                          <p:spTgt spid="1546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46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154627"/>
                                        </p:tgtEl>
                                        <p:attrNameLst>
                                          <p:attrName>style.visibility</p:attrName>
                                        </p:attrNameLst>
                                      </p:cBhvr>
                                      <p:to>
                                        <p:strVal val="visible"/>
                                      </p:to>
                                    </p:set>
                                    <p:animEffect transition="in" filter="strips(downLeft)">
                                      <p:cBhvr>
                                        <p:cTn id="14" dur="2000"/>
                                        <p:tgtEl>
                                          <p:spTgt spid="15462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154628"/>
                                        </p:tgtEl>
                                        <p:attrNameLst>
                                          <p:attrName>style.visibility</p:attrName>
                                        </p:attrNameLst>
                                      </p:cBhvr>
                                      <p:to>
                                        <p:strVal val="visible"/>
                                      </p:to>
                                    </p:set>
                                    <p:animEffect transition="in" filter="strips(downLeft)">
                                      <p:cBhvr>
                                        <p:cTn id="19" dur="2000"/>
                                        <p:tgtEl>
                                          <p:spTgt spid="15462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154629"/>
                                        </p:tgtEl>
                                        <p:attrNameLst>
                                          <p:attrName>style.visibility</p:attrName>
                                        </p:attrNameLst>
                                      </p:cBhvr>
                                      <p:to>
                                        <p:strVal val="visible"/>
                                      </p:to>
                                    </p:set>
                                    <p:anim calcmode="lin" valueType="num">
                                      <p:cBhvr>
                                        <p:cTn id="24" dur="1000" fill="hold"/>
                                        <p:tgtEl>
                                          <p:spTgt spid="154629"/>
                                        </p:tgtEl>
                                        <p:attrNameLst>
                                          <p:attrName>ppt_x</p:attrName>
                                        </p:attrNameLst>
                                      </p:cBhvr>
                                      <p:tavLst>
                                        <p:tav tm="0">
                                          <p:val>
                                            <p:strVal val="#ppt_x-.2"/>
                                          </p:val>
                                        </p:tav>
                                        <p:tav tm="100000">
                                          <p:val>
                                            <p:strVal val="#ppt_x"/>
                                          </p:val>
                                        </p:tav>
                                      </p:tavLst>
                                    </p:anim>
                                    <p:anim calcmode="lin" valueType="num">
                                      <p:cBhvr>
                                        <p:cTn id="25" dur="1000" fill="hold"/>
                                        <p:tgtEl>
                                          <p:spTgt spid="154629"/>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5462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154630"/>
                                        </p:tgtEl>
                                        <p:attrNameLst>
                                          <p:attrName>style.visibility</p:attrName>
                                        </p:attrNameLst>
                                      </p:cBhvr>
                                      <p:to>
                                        <p:strVal val="visible"/>
                                      </p:to>
                                    </p:set>
                                    <p:anim calcmode="lin" valueType="num">
                                      <p:cBhvr>
                                        <p:cTn id="31" dur="1000" fill="hold"/>
                                        <p:tgtEl>
                                          <p:spTgt spid="154630"/>
                                        </p:tgtEl>
                                        <p:attrNameLst>
                                          <p:attrName>ppt_x</p:attrName>
                                        </p:attrNameLst>
                                      </p:cBhvr>
                                      <p:tavLst>
                                        <p:tav tm="0">
                                          <p:val>
                                            <p:strVal val="#ppt_x-.2"/>
                                          </p:val>
                                        </p:tav>
                                        <p:tav tm="100000">
                                          <p:val>
                                            <p:strVal val="#ppt_x"/>
                                          </p:val>
                                        </p:tav>
                                      </p:tavLst>
                                    </p:anim>
                                    <p:anim calcmode="lin" valueType="num">
                                      <p:cBhvr>
                                        <p:cTn id="32" dur="1000" fill="hold"/>
                                        <p:tgtEl>
                                          <p:spTgt spid="154630"/>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5463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154631"/>
                                        </p:tgtEl>
                                        <p:attrNameLst>
                                          <p:attrName>style.visibility</p:attrName>
                                        </p:attrNameLst>
                                      </p:cBhvr>
                                      <p:to>
                                        <p:strVal val="visible"/>
                                      </p:to>
                                    </p:set>
                                    <p:anim calcmode="lin" valueType="num">
                                      <p:cBhvr>
                                        <p:cTn id="38" dur="1000" fill="hold"/>
                                        <p:tgtEl>
                                          <p:spTgt spid="154631"/>
                                        </p:tgtEl>
                                        <p:attrNameLst>
                                          <p:attrName>ppt_x</p:attrName>
                                        </p:attrNameLst>
                                      </p:cBhvr>
                                      <p:tavLst>
                                        <p:tav tm="0">
                                          <p:val>
                                            <p:strVal val="#ppt_x-.2"/>
                                          </p:val>
                                        </p:tav>
                                        <p:tav tm="100000">
                                          <p:val>
                                            <p:strVal val="#ppt_x"/>
                                          </p:val>
                                        </p:tav>
                                      </p:tavLst>
                                    </p:anim>
                                    <p:anim calcmode="lin" valueType="num">
                                      <p:cBhvr>
                                        <p:cTn id="39" dur="1000" fill="hold"/>
                                        <p:tgtEl>
                                          <p:spTgt spid="154631"/>
                                        </p:tgtEl>
                                        <p:attrNameLst>
                                          <p:attrName>ppt_y</p:attrName>
                                        </p:attrNameLst>
                                      </p:cBhvr>
                                      <p:tavLst>
                                        <p:tav tm="0">
                                          <p:val>
                                            <p:strVal val="#ppt_y"/>
                                          </p:val>
                                        </p:tav>
                                        <p:tav tm="100000">
                                          <p:val>
                                            <p:strVal val="#ppt_y"/>
                                          </p:val>
                                        </p:tav>
                                      </p:tavLst>
                                    </p:anim>
                                    <p:animEffect transition="in" filter="wipe(right)" prLst="gradientSize: 0.1">
                                      <p:cBhvr>
                                        <p:cTn id="40" dur="1000"/>
                                        <p:tgtEl>
                                          <p:spTgt spid="15463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154632"/>
                                        </p:tgtEl>
                                        <p:attrNameLst>
                                          <p:attrName>style.visibility</p:attrName>
                                        </p:attrNameLst>
                                      </p:cBhvr>
                                      <p:to>
                                        <p:strVal val="visible"/>
                                      </p:to>
                                    </p:set>
                                    <p:anim calcmode="lin" valueType="num">
                                      <p:cBhvr>
                                        <p:cTn id="45" dur="1000" fill="hold"/>
                                        <p:tgtEl>
                                          <p:spTgt spid="154632"/>
                                        </p:tgtEl>
                                        <p:attrNameLst>
                                          <p:attrName>ppt_x</p:attrName>
                                        </p:attrNameLst>
                                      </p:cBhvr>
                                      <p:tavLst>
                                        <p:tav tm="0">
                                          <p:val>
                                            <p:strVal val="#ppt_x-.2"/>
                                          </p:val>
                                        </p:tav>
                                        <p:tav tm="100000">
                                          <p:val>
                                            <p:strVal val="#ppt_x"/>
                                          </p:val>
                                        </p:tav>
                                      </p:tavLst>
                                    </p:anim>
                                    <p:anim calcmode="lin" valueType="num">
                                      <p:cBhvr>
                                        <p:cTn id="46" dur="1000" fill="hold"/>
                                        <p:tgtEl>
                                          <p:spTgt spid="154632"/>
                                        </p:tgtEl>
                                        <p:attrNameLst>
                                          <p:attrName>ppt_y</p:attrName>
                                        </p:attrNameLst>
                                      </p:cBhvr>
                                      <p:tavLst>
                                        <p:tav tm="0">
                                          <p:val>
                                            <p:strVal val="#ppt_y"/>
                                          </p:val>
                                        </p:tav>
                                        <p:tav tm="100000">
                                          <p:val>
                                            <p:strVal val="#ppt_y"/>
                                          </p:val>
                                        </p:tav>
                                      </p:tavLst>
                                    </p:anim>
                                    <p:animEffect transition="in" filter="wipe(right)" prLst="gradientSize: 0.1">
                                      <p:cBhvr>
                                        <p:cTn id="47" dur="1000"/>
                                        <p:tgtEl>
                                          <p:spTgt spid="15463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9" presetClass="entr" presetSubtype="0" fill="hold" grpId="0" nodeType="clickEffect">
                                  <p:stCondLst>
                                    <p:cond delay="0"/>
                                  </p:stCondLst>
                                  <p:childTnLst>
                                    <p:set>
                                      <p:cBhvr>
                                        <p:cTn id="51" dur="1" fill="hold">
                                          <p:stCondLst>
                                            <p:cond delay="0"/>
                                          </p:stCondLst>
                                        </p:cTn>
                                        <p:tgtEl>
                                          <p:spTgt spid="154633"/>
                                        </p:tgtEl>
                                        <p:attrNameLst>
                                          <p:attrName>style.visibility</p:attrName>
                                        </p:attrNameLst>
                                      </p:cBhvr>
                                      <p:to>
                                        <p:strVal val="visible"/>
                                      </p:to>
                                    </p:set>
                                    <p:anim calcmode="lin" valueType="num">
                                      <p:cBhvr>
                                        <p:cTn id="52" dur="1000" fill="hold"/>
                                        <p:tgtEl>
                                          <p:spTgt spid="154633"/>
                                        </p:tgtEl>
                                        <p:attrNameLst>
                                          <p:attrName>ppt_x</p:attrName>
                                        </p:attrNameLst>
                                      </p:cBhvr>
                                      <p:tavLst>
                                        <p:tav tm="0">
                                          <p:val>
                                            <p:strVal val="#ppt_x-.2"/>
                                          </p:val>
                                        </p:tav>
                                        <p:tav tm="100000">
                                          <p:val>
                                            <p:strVal val="#ppt_x"/>
                                          </p:val>
                                        </p:tav>
                                      </p:tavLst>
                                    </p:anim>
                                    <p:anim calcmode="lin" valueType="num">
                                      <p:cBhvr>
                                        <p:cTn id="53" dur="1000" fill="hold"/>
                                        <p:tgtEl>
                                          <p:spTgt spid="154633"/>
                                        </p:tgtEl>
                                        <p:attrNameLst>
                                          <p:attrName>ppt_y</p:attrName>
                                        </p:attrNameLst>
                                      </p:cBhvr>
                                      <p:tavLst>
                                        <p:tav tm="0">
                                          <p:val>
                                            <p:strVal val="#ppt_y"/>
                                          </p:val>
                                        </p:tav>
                                        <p:tav tm="100000">
                                          <p:val>
                                            <p:strVal val="#ppt_y"/>
                                          </p:val>
                                        </p:tav>
                                      </p:tavLst>
                                    </p:anim>
                                    <p:animEffect transition="in" filter="wipe(right)" prLst="gradientSize: 0.1">
                                      <p:cBhvr>
                                        <p:cTn id="54" dur="1000"/>
                                        <p:tgtEl>
                                          <p:spTgt spid="154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p:bldP spid="154627" grpId="0"/>
      <p:bldP spid="154628" grpId="0"/>
      <p:bldP spid="154629" grpId="0"/>
      <p:bldP spid="154630" grpId="0"/>
      <p:bldP spid="154631" grpId="0"/>
      <p:bldP spid="154632" grpId="0"/>
      <p:bldP spid="15463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60</a:t>
            </a:fld>
            <a:endParaRPr lang="en-US" altLang="id-ID"/>
          </a:p>
        </p:txBody>
      </p:sp>
      <p:sp>
        <p:nvSpPr>
          <p:cNvPr id="2" name="Rectangle 1"/>
          <p:cNvSpPr/>
          <p:nvPr/>
        </p:nvSpPr>
        <p:spPr>
          <a:xfrm>
            <a:off x="304800" y="304800"/>
            <a:ext cx="7467600" cy="400110"/>
          </a:xfrm>
          <a:prstGeom prst="rect">
            <a:avLst/>
          </a:prstGeom>
        </p:spPr>
        <p:txBody>
          <a:bodyPr wrap="square">
            <a:spAutoFit/>
          </a:bodyPr>
          <a:lstStyle/>
          <a:p>
            <a:pPr algn="just">
              <a:spcAft>
                <a:spcPts val="0"/>
              </a:spcAft>
            </a:pPr>
            <a:r>
              <a:rPr lang="id-ID" b="1" cap="all" dirty="0">
                <a:latin typeface="Tempus Sans ITC" panose="04020404030D07020202" pitchFamily="82" charset="0"/>
                <a:ea typeface="Times New Roman" panose="02020603050405020304" pitchFamily="18" charset="0"/>
              </a:rPr>
              <a:t>3. 2  KOMPONEN SIMETRIS - ANALISIS 	JARINGAN TIGA FASA</a:t>
            </a:r>
            <a:endParaRPr lang="id-ID"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838200" y="775058"/>
            <a:ext cx="8305800" cy="707886"/>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Dengan menggunakan prinsip super posisi, dapat dilihat bahwa suatu vektor sistem tiga fasa dapat digantikan dengan tiga set vektor tiga fasa seimbang.</a:t>
            </a:r>
            <a:endParaRPr lang="id-ID" dirty="0"/>
          </a:p>
        </p:txBody>
      </p:sp>
      <p:graphicFrame>
        <p:nvGraphicFramePr>
          <p:cNvPr id="7" name="Object 6"/>
          <p:cNvGraphicFramePr>
            <a:graphicFrameLocks noChangeAspect="1"/>
          </p:cNvGraphicFramePr>
          <p:nvPr>
            <p:extLst/>
          </p:nvPr>
        </p:nvGraphicFramePr>
        <p:xfrm>
          <a:off x="914400" y="1553092"/>
          <a:ext cx="3276600" cy="1746083"/>
        </p:xfrm>
        <a:graphic>
          <a:graphicData uri="http://schemas.openxmlformats.org/presentationml/2006/ole">
            <mc:AlternateContent xmlns:mc="http://schemas.openxmlformats.org/markup-compatibility/2006">
              <mc:Choice xmlns:v="urn:schemas-microsoft-com:vml" Requires="v">
                <p:oleObj spid="_x0000_s17414" name="Equation" r:id="rId3" imgW="1447172" imgH="774364" progId="Equation.3">
                  <p:embed/>
                </p:oleObj>
              </mc:Choice>
              <mc:Fallback>
                <p:oleObj name="Equation" r:id="rId3" imgW="1447172" imgH="77436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553092"/>
                        <a:ext cx="3276600" cy="1746083"/>
                      </a:xfrm>
                      <a:prstGeom prst="rect">
                        <a:avLst/>
                      </a:prstGeom>
                      <a:noFill/>
                    </p:spPr>
                  </p:pic>
                </p:oleObj>
              </mc:Fallback>
            </mc:AlternateContent>
          </a:graphicData>
        </a:graphic>
      </p:graphicFrame>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553092"/>
            <a:ext cx="4267200" cy="449451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Object 9"/>
          <p:cNvGraphicFramePr>
            <a:graphicFrameLocks noChangeAspect="1"/>
          </p:cNvGraphicFramePr>
          <p:nvPr>
            <p:extLst/>
          </p:nvPr>
        </p:nvGraphicFramePr>
        <p:xfrm>
          <a:off x="949036" y="3429000"/>
          <a:ext cx="3546764" cy="2573938"/>
        </p:xfrm>
        <a:graphic>
          <a:graphicData uri="http://schemas.openxmlformats.org/presentationml/2006/ole">
            <mc:AlternateContent xmlns:mc="http://schemas.openxmlformats.org/markup-compatibility/2006">
              <mc:Choice xmlns:v="urn:schemas-microsoft-com:vml" Requires="v">
                <p:oleObj spid="_x0000_s17415" name="Equation" r:id="rId6" imgW="1663700" imgH="1206500" progId="Equation.3">
                  <p:embed/>
                </p:oleObj>
              </mc:Choice>
              <mc:Fallback>
                <p:oleObj name="Equation" r:id="rId6" imgW="1663700" imgH="12065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9036" y="3429000"/>
                        <a:ext cx="3546764" cy="2573938"/>
                      </a:xfrm>
                      <a:prstGeom prst="rect">
                        <a:avLst/>
                      </a:prstGeom>
                      <a:noFill/>
                    </p:spPr>
                  </p:pic>
                </p:oleObj>
              </mc:Fallback>
            </mc:AlternateContent>
          </a:graphicData>
        </a:graphic>
      </p:graphicFrame>
    </p:spTree>
    <p:extLst>
      <p:ext uri="{BB962C8B-B14F-4D97-AF65-F5344CB8AC3E}">
        <p14:creationId xmlns:p14="http://schemas.microsoft.com/office/powerpoint/2010/main" val="3989796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61</a:t>
            </a:fld>
            <a:endParaRPr lang="en-US" altLang="id-ID"/>
          </a:p>
        </p:txBody>
      </p:sp>
      <p:sp>
        <p:nvSpPr>
          <p:cNvPr id="2" name="Rectangle 1"/>
          <p:cNvSpPr/>
          <p:nvPr/>
        </p:nvSpPr>
        <p:spPr>
          <a:xfrm>
            <a:off x="304800" y="228600"/>
            <a:ext cx="5105400" cy="400110"/>
          </a:xfrm>
          <a:prstGeom prst="rect">
            <a:avLst/>
          </a:prstGeom>
        </p:spPr>
        <p:txBody>
          <a:bodyPr wrap="square">
            <a:spAutoFit/>
          </a:bodyPr>
          <a:lstStyle/>
          <a:p>
            <a:pPr algn="just">
              <a:spcAft>
                <a:spcPts val="0"/>
              </a:spcAft>
            </a:pPr>
            <a:r>
              <a:rPr lang="id-ID" b="1" cap="all" dirty="0">
                <a:latin typeface="Tempus Sans ITC" panose="04020404030D07020202" pitchFamily="82" charset="0"/>
                <a:ea typeface="Times New Roman" panose="02020603050405020304" pitchFamily="18" charset="0"/>
              </a:rPr>
              <a:t>3. 2.1  Sumber-Sumber  Urutan Positif</a:t>
            </a:r>
            <a:endParaRPr lang="id-ID"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1039091" y="628710"/>
            <a:ext cx="8077200" cy="707886"/>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Diagram satu garis dari sistem tenaga atau areal yang akan dikaji adalah titik awal untuk membentuk jaringan urutan.</a:t>
            </a:r>
            <a:endParaRPr lang="id-ID" dirty="0"/>
          </a:p>
        </p:txBody>
      </p:sp>
      <p:graphicFrame>
        <p:nvGraphicFramePr>
          <p:cNvPr id="7" name="Object 6"/>
          <p:cNvGraphicFramePr>
            <a:graphicFrameLocks noChangeAspect="1"/>
          </p:cNvGraphicFramePr>
          <p:nvPr>
            <p:extLst/>
          </p:nvPr>
        </p:nvGraphicFramePr>
        <p:xfrm>
          <a:off x="1219200" y="1524000"/>
          <a:ext cx="5715000" cy="1788841"/>
        </p:xfrm>
        <a:graphic>
          <a:graphicData uri="http://schemas.openxmlformats.org/presentationml/2006/ole">
            <mc:AlternateContent xmlns:mc="http://schemas.openxmlformats.org/markup-compatibility/2006">
              <mc:Choice xmlns:v="urn:schemas-microsoft-com:vml" Requires="v">
                <p:oleObj spid="_x0000_s18436" r:id="rId3" imgW="4190086" imgH="1139952" progId="Visio.Drawing.6">
                  <p:embed/>
                </p:oleObj>
              </mc:Choice>
              <mc:Fallback>
                <p:oleObj r:id="rId3" imgW="4190086" imgH="1139952"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524000"/>
                        <a:ext cx="5715000" cy="1788841"/>
                      </a:xfrm>
                      <a:prstGeom prst="rect">
                        <a:avLst/>
                      </a:prstGeom>
                      <a:noFill/>
                    </p:spPr>
                  </p:pic>
                </p:oleObj>
              </mc:Fallback>
            </mc:AlternateContent>
          </a:graphicData>
        </a:graphic>
      </p:graphicFrame>
      <p:sp>
        <p:nvSpPr>
          <p:cNvPr id="8" name="Rectangle 7"/>
          <p:cNvSpPr/>
          <p:nvPr/>
        </p:nvSpPr>
        <p:spPr>
          <a:xfrm>
            <a:off x="1039091" y="3341540"/>
            <a:ext cx="8104909" cy="707886"/>
          </a:xfrm>
          <a:prstGeom prst="rect">
            <a:avLst/>
          </a:prstGeom>
        </p:spPr>
        <p:txBody>
          <a:bodyPr wrap="square">
            <a:spAutoFit/>
          </a:bodyPr>
          <a:lstStyle/>
          <a:p>
            <a:r>
              <a:rPr lang="id-ID" b="1" dirty="0">
                <a:latin typeface="Tempus Sans ITC" panose="04020404030D07020202" pitchFamily="82" charset="0"/>
                <a:ea typeface="Times New Roman" panose="02020603050405020304" pitchFamily="18" charset="0"/>
                <a:cs typeface="Times New Roman" panose="02020603050405020304" pitchFamily="18" charset="0"/>
              </a:rPr>
              <a:t>Lingkaran</a:t>
            </a:r>
            <a:r>
              <a:rPr lang="id-ID" dirty="0">
                <a:latin typeface="Tempus Sans ITC" panose="04020404030D07020202" pitchFamily="82" charset="0"/>
                <a:ea typeface="Times New Roman" panose="02020603050405020304" pitchFamily="18" charset="0"/>
                <a:cs typeface="Times New Roman" panose="02020603050405020304" pitchFamily="18" charset="0"/>
              </a:rPr>
              <a:t> menyatakan sumber urutan positif, dapat berupa </a:t>
            </a:r>
            <a:r>
              <a:rPr lang="id-ID" b="1" dirty="0">
                <a:latin typeface="Tempus Sans ITC" panose="04020404030D07020202" pitchFamily="82" charset="0"/>
                <a:ea typeface="Times New Roman" panose="02020603050405020304" pitchFamily="18" charset="0"/>
                <a:cs typeface="Times New Roman" panose="02020603050405020304" pitchFamily="18" charset="0"/>
              </a:rPr>
              <a:t>Generator</a:t>
            </a:r>
            <a:r>
              <a:rPr lang="id-ID" dirty="0">
                <a:latin typeface="Tempus Sans ITC" panose="04020404030D07020202" pitchFamily="82" charset="0"/>
                <a:ea typeface="Times New Roman" panose="02020603050405020304" pitchFamily="18" charset="0"/>
                <a:cs typeface="Times New Roman" panose="02020603050405020304" pitchFamily="18" charset="0"/>
              </a:rPr>
              <a:t>, </a:t>
            </a:r>
            <a:r>
              <a:rPr lang="id-ID" b="1" dirty="0">
                <a:latin typeface="Tempus Sans ITC" panose="04020404030D07020202" pitchFamily="82" charset="0"/>
                <a:ea typeface="Times New Roman" panose="02020603050405020304" pitchFamily="18" charset="0"/>
                <a:cs typeface="Times New Roman" panose="02020603050405020304" pitchFamily="18" charset="0"/>
              </a:rPr>
              <a:t>Motor sinkron</a:t>
            </a:r>
            <a:r>
              <a:rPr lang="id-ID" dirty="0">
                <a:latin typeface="Tempus Sans ITC" panose="04020404030D07020202" pitchFamily="82" charset="0"/>
                <a:ea typeface="Times New Roman" panose="02020603050405020304" pitchFamily="18" charset="0"/>
                <a:cs typeface="Times New Roman" panose="02020603050405020304" pitchFamily="18" charset="0"/>
              </a:rPr>
              <a:t>, </a:t>
            </a:r>
            <a:r>
              <a:rPr lang="id-ID" b="1" dirty="0">
                <a:latin typeface="Tempus Sans ITC" panose="04020404030D07020202" pitchFamily="82" charset="0"/>
                <a:ea typeface="Times New Roman" panose="02020603050405020304" pitchFamily="18" charset="0"/>
                <a:cs typeface="Times New Roman" panose="02020603050405020304" pitchFamily="18" charset="0"/>
              </a:rPr>
              <a:t>Kondensor sinkron</a:t>
            </a:r>
            <a:r>
              <a:rPr lang="id-ID" dirty="0">
                <a:latin typeface="Tempus Sans ITC" panose="04020404030D07020202" pitchFamily="82" charset="0"/>
                <a:ea typeface="Times New Roman" panose="02020603050405020304" pitchFamily="18" charset="0"/>
                <a:cs typeface="Times New Roman" panose="02020603050405020304" pitchFamily="18" charset="0"/>
              </a:rPr>
              <a:t> dan mungkin saja </a:t>
            </a:r>
            <a:r>
              <a:rPr lang="id-ID" b="1" dirty="0">
                <a:latin typeface="Tempus Sans ITC" panose="04020404030D07020202" pitchFamily="82" charset="0"/>
                <a:ea typeface="Times New Roman" panose="02020603050405020304" pitchFamily="18" charset="0"/>
                <a:cs typeface="Times New Roman" panose="02020603050405020304" pitchFamily="18" charset="0"/>
              </a:rPr>
              <a:t>Motor induksi</a:t>
            </a:r>
            <a:r>
              <a:rPr lang="id-ID" dirty="0">
                <a:latin typeface="Tempus Sans ITC" panose="04020404030D07020202" pitchFamily="82" charset="0"/>
                <a:ea typeface="Times New Roman" panose="02020603050405020304" pitchFamily="18" charset="0"/>
                <a:cs typeface="Times New Roman" panose="02020603050405020304" pitchFamily="18" charset="0"/>
              </a:rPr>
              <a:t>. </a:t>
            </a:r>
            <a:endParaRPr lang="id-ID" dirty="0"/>
          </a:p>
        </p:txBody>
      </p:sp>
      <p:sp>
        <p:nvSpPr>
          <p:cNvPr id="26" name="Rectangle 25"/>
          <p:cNvSpPr/>
          <p:nvPr/>
        </p:nvSpPr>
        <p:spPr>
          <a:xfrm>
            <a:off x="1039091" y="4081563"/>
            <a:ext cx="8104909" cy="1323439"/>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Arus simetris yang disuplai oleh sistem tenaga akibat adanya gangguan akan berubah secara eksponensial dari harga awal yang cukup tinggi sampai mencapai harga tunak. Selama prioda peralihan ini ada tiga besaran reaktansi yang dapat digunakan:</a:t>
            </a:r>
            <a:endParaRPr lang="id-ID" dirty="0"/>
          </a:p>
        </p:txBody>
      </p:sp>
    </p:spTree>
    <p:extLst>
      <p:ext uri="{BB962C8B-B14F-4D97-AF65-F5344CB8AC3E}">
        <p14:creationId xmlns:p14="http://schemas.microsoft.com/office/powerpoint/2010/main" val="426479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62</a:t>
            </a:fld>
            <a:endParaRPr lang="en-US" altLang="id-ID"/>
          </a:p>
        </p:txBody>
      </p:sp>
      <p:sp>
        <p:nvSpPr>
          <p:cNvPr id="2" name="Rectangle 1"/>
          <p:cNvSpPr/>
          <p:nvPr/>
        </p:nvSpPr>
        <p:spPr>
          <a:xfrm>
            <a:off x="914400" y="381000"/>
            <a:ext cx="5181600" cy="400110"/>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1). Reaktasi (sumbu langsung) subperalihan,</a:t>
            </a:r>
            <a:endParaRPr lang="id-ID" dirty="0"/>
          </a:p>
        </p:txBody>
      </p:sp>
      <p:graphicFrame>
        <p:nvGraphicFramePr>
          <p:cNvPr id="6" name="Object 5"/>
          <p:cNvGraphicFramePr>
            <a:graphicFrameLocks noChangeAspect="1"/>
          </p:cNvGraphicFramePr>
          <p:nvPr>
            <p:extLst/>
          </p:nvPr>
        </p:nvGraphicFramePr>
        <p:xfrm>
          <a:off x="5834062" y="211664"/>
          <a:ext cx="523875" cy="592207"/>
        </p:xfrm>
        <a:graphic>
          <a:graphicData uri="http://schemas.openxmlformats.org/presentationml/2006/ole">
            <mc:AlternateContent xmlns:mc="http://schemas.openxmlformats.org/markup-compatibility/2006">
              <mc:Choice xmlns:v="urn:schemas-microsoft-com:vml" Requires="v">
                <p:oleObj spid="_x0000_s19468" name="Equation" r:id="rId3" imgW="215713" imgH="241091" progId="Equation.3">
                  <p:embed/>
                </p:oleObj>
              </mc:Choice>
              <mc:Fallback>
                <p:oleObj name="Equation" r:id="rId3" imgW="215713" imgH="24109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4062" y="211664"/>
                        <a:ext cx="523875" cy="592207"/>
                      </a:xfrm>
                      <a:prstGeom prst="rect">
                        <a:avLst/>
                      </a:prstGeom>
                      <a:noFill/>
                    </p:spPr>
                  </p:pic>
                </p:oleObj>
              </mc:Fallback>
            </mc:AlternateContent>
          </a:graphicData>
        </a:graphic>
      </p:graphicFrame>
      <p:sp>
        <p:nvSpPr>
          <p:cNvPr id="7" name="Rectangle 6"/>
          <p:cNvSpPr/>
          <p:nvPr/>
        </p:nvSpPr>
        <p:spPr>
          <a:xfrm>
            <a:off x="919348" y="968259"/>
            <a:ext cx="2757486" cy="400110"/>
          </a:xfrm>
          <a:prstGeom prst="rect">
            <a:avLst/>
          </a:prstGeom>
        </p:spPr>
        <p:txBody>
          <a:bodyPr wrap="non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2). Reaktansi peralihan, </a:t>
            </a:r>
            <a:endParaRPr lang="id-ID" dirty="0"/>
          </a:p>
        </p:txBody>
      </p:sp>
      <p:graphicFrame>
        <p:nvGraphicFramePr>
          <p:cNvPr id="9" name="Object 8"/>
          <p:cNvGraphicFramePr>
            <a:graphicFrameLocks noChangeAspect="1"/>
          </p:cNvGraphicFramePr>
          <p:nvPr>
            <p:extLst/>
          </p:nvPr>
        </p:nvGraphicFramePr>
        <p:xfrm>
          <a:off x="3505200" y="858461"/>
          <a:ext cx="457200" cy="516835"/>
        </p:xfrm>
        <a:graphic>
          <a:graphicData uri="http://schemas.openxmlformats.org/presentationml/2006/ole">
            <mc:AlternateContent xmlns:mc="http://schemas.openxmlformats.org/markup-compatibility/2006">
              <mc:Choice xmlns:v="urn:schemas-microsoft-com:vml" Requires="v">
                <p:oleObj spid="_x0000_s19469" name="Equation" r:id="rId5" imgW="215713" imgH="241091" progId="Equation.3">
                  <p:embed/>
                </p:oleObj>
              </mc:Choice>
              <mc:Fallback>
                <p:oleObj name="Equation" r:id="rId5" imgW="215713" imgH="24109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858461"/>
                        <a:ext cx="457200" cy="516835"/>
                      </a:xfrm>
                      <a:prstGeom prst="rect">
                        <a:avLst/>
                      </a:prstGeom>
                      <a:noFill/>
                    </p:spPr>
                  </p:pic>
                </p:oleObj>
              </mc:Fallback>
            </mc:AlternateContent>
          </a:graphicData>
        </a:graphic>
      </p:graphicFrame>
      <p:sp>
        <p:nvSpPr>
          <p:cNvPr id="10" name="Rectangle 9"/>
          <p:cNvSpPr/>
          <p:nvPr/>
        </p:nvSpPr>
        <p:spPr>
          <a:xfrm>
            <a:off x="914400" y="1555518"/>
            <a:ext cx="2444900" cy="400110"/>
          </a:xfrm>
          <a:prstGeom prst="rect">
            <a:avLst/>
          </a:prstGeom>
        </p:spPr>
        <p:txBody>
          <a:bodyPr wrap="non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3) reaktansi sinkron, </a:t>
            </a:r>
            <a:endParaRPr lang="id-ID" dirty="0"/>
          </a:p>
        </p:txBody>
      </p:sp>
      <p:graphicFrame>
        <p:nvGraphicFramePr>
          <p:cNvPr id="12" name="Object 11"/>
          <p:cNvGraphicFramePr>
            <a:graphicFrameLocks noChangeAspect="1"/>
          </p:cNvGraphicFramePr>
          <p:nvPr>
            <p:extLst/>
          </p:nvPr>
        </p:nvGraphicFramePr>
        <p:xfrm>
          <a:off x="3238500" y="1449678"/>
          <a:ext cx="533400" cy="556591"/>
        </p:xfrm>
        <a:graphic>
          <a:graphicData uri="http://schemas.openxmlformats.org/presentationml/2006/ole">
            <mc:AlternateContent xmlns:mc="http://schemas.openxmlformats.org/markup-compatibility/2006">
              <mc:Choice xmlns:v="urn:schemas-microsoft-com:vml" Requires="v">
                <p:oleObj spid="_x0000_s19470" name="Equation" r:id="rId7" imgW="215806" imgH="228501" progId="Equation.3">
                  <p:embed/>
                </p:oleObj>
              </mc:Choice>
              <mc:Fallback>
                <p:oleObj name="Equation" r:id="rId7" imgW="215806" imgH="22850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8500" y="1449678"/>
                        <a:ext cx="533400" cy="556591"/>
                      </a:xfrm>
                      <a:prstGeom prst="rect">
                        <a:avLst/>
                      </a:prstGeom>
                      <a:noFill/>
                    </p:spPr>
                  </p:pic>
                </p:oleObj>
              </mc:Fallback>
            </mc:AlternateContent>
          </a:graphicData>
        </a:graphic>
      </p:graphicFrame>
      <p:sp>
        <p:nvSpPr>
          <p:cNvPr id="13" name="Rectangle 12"/>
          <p:cNvSpPr/>
          <p:nvPr/>
        </p:nvSpPr>
        <p:spPr>
          <a:xfrm>
            <a:off x="609600" y="2124964"/>
            <a:ext cx="4519186" cy="400110"/>
          </a:xfrm>
          <a:prstGeom prst="rect">
            <a:avLst/>
          </a:prstGeom>
        </p:spPr>
        <p:txBody>
          <a:bodyPr wrap="non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Untuk studi hubung singkat, digunakan </a:t>
            </a:r>
            <a:endParaRPr lang="id-ID" dirty="0"/>
          </a:p>
        </p:txBody>
      </p:sp>
      <p:graphicFrame>
        <p:nvGraphicFramePr>
          <p:cNvPr id="14" name="Object 13"/>
          <p:cNvGraphicFramePr>
            <a:graphicFrameLocks noChangeAspect="1"/>
          </p:cNvGraphicFramePr>
          <p:nvPr>
            <p:extLst/>
          </p:nvPr>
        </p:nvGraphicFramePr>
        <p:xfrm>
          <a:off x="5029200" y="1982816"/>
          <a:ext cx="523875" cy="592207"/>
        </p:xfrm>
        <a:graphic>
          <a:graphicData uri="http://schemas.openxmlformats.org/presentationml/2006/ole">
            <mc:AlternateContent xmlns:mc="http://schemas.openxmlformats.org/markup-compatibility/2006">
              <mc:Choice xmlns:v="urn:schemas-microsoft-com:vml" Requires="v">
                <p:oleObj spid="_x0000_s19471" name="Equation" r:id="rId9" imgW="215713" imgH="241091" progId="Equation.3">
                  <p:embed/>
                </p:oleObj>
              </mc:Choice>
              <mc:Fallback>
                <p:oleObj name="Equation" r:id="rId9" imgW="215713" imgH="24109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982816"/>
                        <a:ext cx="523875" cy="592207"/>
                      </a:xfrm>
                      <a:prstGeom prst="rect">
                        <a:avLst/>
                      </a:prstGeom>
                      <a:noFill/>
                    </p:spPr>
                  </p:pic>
                </p:oleObj>
              </mc:Fallback>
            </mc:AlternateContent>
          </a:graphicData>
        </a:graphic>
      </p:graphicFrame>
      <p:sp>
        <p:nvSpPr>
          <p:cNvPr id="15" name="Rectangle 14"/>
          <p:cNvSpPr/>
          <p:nvPr/>
        </p:nvSpPr>
        <p:spPr>
          <a:xfrm>
            <a:off x="609600" y="2492589"/>
            <a:ext cx="8534400" cy="707886"/>
          </a:xfrm>
          <a:prstGeom prst="rect">
            <a:avLst/>
          </a:prstGeom>
        </p:spPr>
        <p:txBody>
          <a:bodyPr wrap="square">
            <a:spAutoFit/>
          </a:bodyPr>
          <a:lstStyle/>
          <a:p>
            <a:r>
              <a:rPr lang="id-ID" dirty="0" smtClean="0">
                <a:latin typeface="Tempus Sans ITC" panose="04020404030D07020202" pitchFamily="82" charset="0"/>
                <a:ea typeface="Times New Roman" panose="02020603050405020304" pitchFamily="18" charset="0"/>
                <a:cs typeface="Times New Roman" panose="02020603050405020304" pitchFamily="18" charset="0"/>
              </a:rPr>
              <a:t>urutan </a:t>
            </a:r>
            <a:r>
              <a:rPr lang="id-ID" dirty="0">
                <a:latin typeface="Tempus Sans ITC" panose="04020404030D07020202" pitchFamily="82" charset="0"/>
                <a:ea typeface="Times New Roman" panose="02020603050405020304" pitchFamily="18" charset="0"/>
                <a:cs typeface="Times New Roman" panose="02020603050405020304" pitchFamily="18" charset="0"/>
              </a:rPr>
              <a:t>positif, dan akan diperoleh arus gangguan maksimum yang diperlukan dalam penggunaan rele berkecepatan tinggi</a:t>
            </a:r>
            <a:endParaRPr lang="id-ID" dirty="0"/>
          </a:p>
        </p:txBody>
      </p:sp>
      <p:sp>
        <p:nvSpPr>
          <p:cNvPr id="16" name="Rectangle 15"/>
          <p:cNvSpPr/>
          <p:nvPr/>
        </p:nvSpPr>
        <p:spPr>
          <a:xfrm>
            <a:off x="5645300" y="2124964"/>
            <a:ext cx="2850460" cy="400110"/>
          </a:xfrm>
          <a:prstGeom prst="rect">
            <a:avLst/>
          </a:prstGeom>
        </p:spPr>
        <p:txBody>
          <a:bodyPr wrap="non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untuk reaktansi jaringan </a:t>
            </a:r>
            <a:endParaRPr lang="id-ID" dirty="0"/>
          </a:p>
        </p:txBody>
      </p:sp>
      <p:sp>
        <p:nvSpPr>
          <p:cNvPr id="17" name="Rectangle 16"/>
          <p:cNvSpPr/>
          <p:nvPr/>
        </p:nvSpPr>
        <p:spPr>
          <a:xfrm>
            <a:off x="609600" y="3352800"/>
            <a:ext cx="8534400" cy="707886"/>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Perhatikan Gambar 3-3 yang mempelihatkan pengaruh mesin berputar pada arus gangguan simetris.</a:t>
            </a:r>
            <a:endParaRPr lang="id-ID" dirty="0"/>
          </a:p>
        </p:txBody>
      </p:sp>
      <p:sp>
        <p:nvSpPr>
          <p:cNvPr id="18" name="Rectangle 17"/>
          <p:cNvSpPr/>
          <p:nvPr/>
        </p:nvSpPr>
        <p:spPr>
          <a:xfrm>
            <a:off x="611578" y="4213011"/>
            <a:ext cx="8532421" cy="400110"/>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Kasus A dan B, adalah kasus yang kerap terjadi, sehingga penggunaan</a:t>
            </a:r>
            <a:endParaRPr lang="id-ID" dirty="0"/>
          </a:p>
        </p:txBody>
      </p:sp>
      <p:graphicFrame>
        <p:nvGraphicFramePr>
          <p:cNvPr id="19" name="Object 18"/>
          <p:cNvGraphicFramePr>
            <a:graphicFrameLocks noChangeAspect="1"/>
          </p:cNvGraphicFramePr>
          <p:nvPr>
            <p:extLst/>
          </p:nvPr>
        </p:nvGraphicFramePr>
        <p:xfrm>
          <a:off x="8041102" y="4060686"/>
          <a:ext cx="494805" cy="592207"/>
        </p:xfrm>
        <a:graphic>
          <a:graphicData uri="http://schemas.openxmlformats.org/presentationml/2006/ole">
            <mc:AlternateContent xmlns:mc="http://schemas.openxmlformats.org/markup-compatibility/2006">
              <mc:Choice xmlns:v="urn:schemas-microsoft-com:vml" Requires="v">
                <p:oleObj spid="_x0000_s19472" name="Equation" r:id="rId10" imgW="215713" imgH="241091" progId="Equation.3">
                  <p:embed/>
                </p:oleObj>
              </mc:Choice>
              <mc:Fallback>
                <p:oleObj name="Equation" r:id="rId10" imgW="215713" imgH="24109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1102" y="4060686"/>
                        <a:ext cx="494805" cy="592207"/>
                      </a:xfrm>
                      <a:prstGeom prst="rect">
                        <a:avLst/>
                      </a:prstGeom>
                      <a:noFill/>
                    </p:spPr>
                  </p:pic>
                </p:oleObj>
              </mc:Fallback>
            </mc:AlternateContent>
          </a:graphicData>
        </a:graphic>
      </p:graphicFrame>
      <p:sp>
        <p:nvSpPr>
          <p:cNvPr id="20" name="Rectangle 19"/>
          <p:cNvSpPr/>
          <p:nvPr/>
        </p:nvSpPr>
        <p:spPr>
          <a:xfrm>
            <a:off x="609600" y="4643951"/>
            <a:ext cx="6934200" cy="400110"/>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akan menghilangkan pengaruh pada sistem proteksi.</a:t>
            </a:r>
            <a:endParaRPr lang="id-ID" dirty="0"/>
          </a:p>
        </p:txBody>
      </p:sp>
      <p:sp>
        <p:nvSpPr>
          <p:cNvPr id="21" name="Rectangle 20"/>
          <p:cNvSpPr/>
          <p:nvPr/>
        </p:nvSpPr>
        <p:spPr>
          <a:xfrm>
            <a:off x="621293" y="5131492"/>
            <a:ext cx="8522706" cy="707886"/>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Dalam kasus ini besarnya Z</a:t>
            </a:r>
            <a:r>
              <a:rPr lang="id-ID" baseline="-25000" dirty="0">
                <a:latin typeface="Tempus Sans ITC" panose="04020404030D07020202" pitchFamily="82" charset="0"/>
                <a:ea typeface="Times New Roman" panose="02020603050405020304" pitchFamily="18" charset="0"/>
                <a:cs typeface="Times New Roman" panose="02020603050405020304" pitchFamily="18" charset="0"/>
              </a:rPr>
              <a:t>S</a:t>
            </a:r>
            <a:r>
              <a:rPr lang="id-ID" dirty="0">
                <a:latin typeface="Tempus Sans ITC" panose="04020404030D07020202" pitchFamily="82" charset="0"/>
                <a:ea typeface="Times New Roman" panose="02020603050405020304" pitchFamily="18" charset="0"/>
                <a:cs typeface="Times New Roman" panose="02020603050405020304" pitchFamily="18" charset="0"/>
              </a:rPr>
              <a:t> cenderung menghilangkan pengaruh sumber penurunan. </a:t>
            </a:r>
            <a:endParaRPr lang="id-ID" dirty="0"/>
          </a:p>
        </p:txBody>
      </p:sp>
    </p:spTree>
    <p:extLst>
      <p:ext uri="{BB962C8B-B14F-4D97-AF65-F5344CB8AC3E}">
        <p14:creationId xmlns:p14="http://schemas.microsoft.com/office/powerpoint/2010/main" val="11801516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63</a:t>
            </a:fld>
            <a:endParaRPr lang="en-US" altLang="id-ID"/>
          </a:p>
        </p:txBody>
      </p:sp>
      <p:pic>
        <p:nvPicPr>
          <p:cNvPr id="4098" name="Picture 2" descr="docu00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 y="158253"/>
            <a:ext cx="4229100" cy="4660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207330" y="1635164"/>
            <a:ext cx="3936670" cy="2862322"/>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Kasus C mempengaruhi waktu operasi rele proteksi kecepatan rendah, tetapi secara umum penurunan level arus gangguan tidak akan menimbulkan masalah dalam koordinasi kecuali karakteristik arus-waktu dari rele proteksi yang digunakan sangat berbeda</a:t>
            </a:r>
            <a:endParaRPr lang="id-ID" dirty="0"/>
          </a:p>
        </p:txBody>
      </p:sp>
      <p:sp>
        <p:nvSpPr>
          <p:cNvPr id="6" name="Rectangle 5"/>
          <p:cNvSpPr/>
          <p:nvPr/>
        </p:nvSpPr>
        <p:spPr>
          <a:xfrm>
            <a:off x="838200" y="4947761"/>
            <a:ext cx="8305800" cy="1323439"/>
          </a:xfrm>
          <a:prstGeom prst="rect">
            <a:avLst/>
          </a:prstGeom>
        </p:spPr>
        <p:txBody>
          <a:bodyPr wrap="square">
            <a:spAutoFit/>
          </a:bodyPr>
          <a:lstStyle/>
          <a:p>
            <a:r>
              <a:rPr lang="id-ID" b="1" dirty="0">
                <a:latin typeface="Tempus Sans ITC" panose="04020404030D07020202" pitchFamily="82" charset="0"/>
                <a:ea typeface="Times New Roman" panose="02020603050405020304" pitchFamily="18" charset="0"/>
                <a:cs typeface="Times New Roman" panose="02020603050405020304" pitchFamily="18" charset="0"/>
              </a:rPr>
              <a:t>Motor Induksi</a:t>
            </a:r>
            <a:r>
              <a:rPr lang="id-ID" dirty="0">
                <a:latin typeface="Tempus Sans ITC" panose="04020404030D07020202" pitchFamily="82" charset="0"/>
                <a:ea typeface="Times New Roman" panose="02020603050405020304" pitchFamily="18" charset="0"/>
                <a:cs typeface="Times New Roman" panose="02020603050405020304" pitchFamily="18" charset="0"/>
              </a:rPr>
              <a:t> tidak termasuk sumber arus gangguan guna keperluan proteksi (kasus D), namun demikian perlu penekanan khusus bahwa Motor ini harus diperhatikan pada aplikasi Pemutus Tenaga sesuai dengan standar ANSI/IEEE.</a:t>
            </a:r>
            <a:endParaRPr lang="id-ID" dirty="0"/>
          </a:p>
        </p:txBody>
      </p:sp>
    </p:spTree>
    <p:extLst>
      <p:ext uri="{BB962C8B-B14F-4D97-AF65-F5344CB8AC3E}">
        <p14:creationId xmlns:p14="http://schemas.microsoft.com/office/powerpoint/2010/main" val="12985034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64</a:t>
            </a:fld>
            <a:endParaRPr lang="en-US" altLang="id-ID"/>
          </a:p>
        </p:txBody>
      </p:sp>
      <p:sp>
        <p:nvSpPr>
          <p:cNvPr id="2" name="Rectangle 1"/>
          <p:cNvSpPr/>
          <p:nvPr/>
        </p:nvSpPr>
        <p:spPr>
          <a:xfrm>
            <a:off x="381000" y="381000"/>
            <a:ext cx="4322017" cy="400110"/>
          </a:xfrm>
          <a:prstGeom prst="rect">
            <a:avLst/>
          </a:prstGeom>
        </p:spPr>
        <p:txBody>
          <a:bodyPr wrap="none">
            <a:spAutoFit/>
          </a:bodyPr>
          <a:lstStyle/>
          <a:p>
            <a:pPr algn="just">
              <a:spcAft>
                <a:spcPts val="0"/>
              </a:spcAft>
            </a:pPr>
            <a:r>
              <a:rPr lang="id-ID" b="1" cap="all" dirty="0">
                <a:latin typeface="Tempus Sans ITC" panose="04020404030D07020202" pitchFamily="82" charset="0"/>
                <a:ea typeface="Times New Roman" panose="02020603050405020304" pitchFamily="18" charset="0"/>
              </a:rPr>
              <a:t>3. 2.2  Jaringan Urutan Positif</a:t>
            </a:r>
            <a:endParaRPr lang="id-ID" b="1" cap="all"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1143000" y="838200"/>
            <a:ext cx="8001000" cy="707886"/>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Dalam kondisi normal hanya tegangan dan arus urutan positif yang ada dalam sistem dan karenanya hanya ada impedansi urutan positif pula</a:t>
            </a:r>
            <a:endParaRPr lang="id-ID"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34843"/>
            <a:ext cx="3876911" cy="46103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Object 7"/>
          <p:cNvGraphicFramePr>
            <a:graphicFrameLocks noChangeAspect="1"/>
          </p:cNvGraphicFramePr>
          <p:nvPr>
            <p:extLst/>
          </p:nvPr>
        </p:nvGraphicFramePr>
        <p:xfrm>
          <a:off x="5562600" y="2819400"/>
          <a:ext cx="2535936" cy="1219200"/>
        </p:xfrm>
        <a:graphic>
          <a:graphicData uri="http://schemas.openxmlformats.org/presentationml/2006/ole">
            <mc:AlternateContent xmlns:mc="http://schemas.openxmlformats.org/markup-compatibility/2006">
              <mc:Choice xmlns:v="urn:schemas-microsoft-com:vml" Requires="v">
                <p:oleObj spid="_x0000_s20486" name="Equation" r:id="rId4" imgW="990170" imgH="469696" progId="Equation.3">
                  <p:embed/>
                </p:oleObj>
              </mc:Choice>
              <mc:Fallback>
                <p:oleObj name="Equation" r:id="rId4" imgW="990170" imgH="46969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2819400"/>
                        <a:ext cx="2535936" cy="1219200"/>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nvPr>
        </p:nvGraphicFramePr>
        <p:xfrm>
          <a:off x="5562600" y="4371844"/>
          <a:ext cx="2937921" cy="795687"/>
        </p:xfrm>
        <a:graphic>
          <a:graphicData uri="http://schemas.openxmlformats.org/presentationml/2006/ole">
            <mc:AlternateContent xmlns:mc="http://schemas.openxmlformats.org/markup-compatibility/2006">
              <mc:Choice xmlns:v="urn:schemas-microsoft-com:vml" Requires="v">
                <p:oleObj spid="_x0000_s20487" name="Equation" r:id="rId6" imgW="914400" imgH="241300" progId="Equation.3">
                  <p:embed/>
                </p:oleObj>
              </mc:Choice>
              <mc:Fallback>
                <p:oleObj name="Equation" r:id="rId6" imgW="914400" imgH="241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4371844"/>
                        <a:ext cx="2937921" cy="795687"/>
                      </a:xfrm>
                      <a:prstGeom prst="rect">
                        <a:avLst/>
                      </a:prstGeom>
                      <a:noFill/>
                    </p:spPr>
                  </p:pic>
                </p:oleObj>
              </mc:Fallback>
            </mc:AlternateContent>
          </a:graphicData>
        </a:graphic>
      </p:graphicFrame>
    </p:spTree>
    <p:extLst>
      <p:ext uri="{BB962C8B-B14F-4D97-AF65-F5344CB8AC3E}">
        <p14:creationId xmlns:p14="http://schemas.microsoft.com/office/powerpoint/2010/main" val="10746734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65</a:t>
            </a:fld>
            <a:endParaRPr lang="en-US" altLang="id-ID"/>
          </a:p>
        </p:txBody>
      </p:sp>
      <p:sp>
        <p:nvSpPr>
          <p:cNvPr id="6" name="Rectangle 5"/>
          <p:cNvSpPr/>
          <p:nvPr/>
        </p:nvSpPr>
        <p:spPr>
          <a:xfrm>
            <a:off x="474023" y="304800"/>
            <a:ext cx="4503156" cy="400110"/>
          </a:xfrm>
          <a:prstGeom prst="rect">
            <a:avLst/>
          </a:prstGeom>
        </p:spPr>
        <p:txBody>
          <a:bodyPr wrap="none">
            <a:spAutoFit/>
          </a:bodyPr>
          <a:lstStyle/>
          <a:p>
            <a:pPr algn="just">
              <a:spcAft>
                <a:spcPts val="0"/>
              </a:spcAft>
            </a:pPr>
            <a:r>
              <a:rPr lang="id-ID" b="1" cap="all" dirty="0">
                <a:latin typeface="Tempus Sans ITC" panose="04020404030D07020202" pitchFamily="82" charset="0"/>
                <a:ea typeface="Times New Roman" panose="02020603050405020304" pitchFamily="18" charset="0"/>
              </a:rPr>
              <a:t>3. 2.3  Jaringan Urutan Negatif</a:t>
            </a:r>
            <a:endParaRPr lang="id-ID" b="1" cap="all" dirty="0">
              <a:effectLst/>
              <a:latin typeface="Times New Roman" panose="02020603050405020304" pitchFamily="18" charset="0"/>
              <a:ea typeface="Times New Roman" panose="02020603050405020304" pitchFamily="18" charset="0"/>
            </a:endParaRPr>
          </a:p>
        </p:txBody>
      </p:sp>
      <p:sp>
        <p:nvSpPr>
          <p:cNvPr id="2" name="Rectangle 1"/>
          <p:cNvSpPr/>
          <p:nvPr/>
        </p:nvSpPr>
        <p:spPr>
          <a:xfrm>
            <a:off x="1143000" y="762000"/>
            <a:ext cx="8001000" cy="1015663"/>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Dengan alasan hanya besaran urutan positif yang muncul dalam sistem tenaga pada kondisi normal dan besaran urutan negatif hanya akan muncul selama terjadi gangguan tidak seimbang</a:t>
            </a:r>
            <a:endParaRPr lang="id-ID"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166" y="1880795"/>
            <a:ext cx="3140034" cy="43644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Object 6"/>
          <p:cNvGraphicFramePr>
            <a:graphicFrameLocks noChangeAspect="1"/>
          </p:cNvGraphicFramePr>
          <p:nvPr>
            <p:extLst/>
          </p:nvPr>
        </p:nvGraphicFramePr>
        <p:xfrm>
          <a:off x="5092520" y="2267359"/>
          <a:ext cx="2477999" cy="1795651"/>
        </p:xfrm>
        <a:graphic>
          <a:graphicData uri="http://schemas.openxmlformats.org/presentationml/2006/ole">
            <mc:AlternateContent xmlns:mc="http://schemas.openxmlformats.org/markup-compatibility/2006">
              <mc:Choice xmlns:v="urn:schemas-microsoft-com:vml" Requires="v">
                <p:oleObj spid="_x0000_s21510" name="Equation" r:id="rId4" imgW="660113" imgH="469696" progId="Equation.3">
                  <p:embed/>
                </p:oleObj>
              </mc:Choice>
              <mc:Fallback>
                <p:oleObj name="Equation" r:id="rId4" imgW="660113" imgH="46969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2520" y="2267359"/>
                        <a:ext cx="2477999" cy="1795651"/>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nvPr>
        </p:nvGraphicFramePr>
        <p:xfrm>
          <a:off x="4978169" y="4296288"/>
          <a:ext cx="3382840" cy="1085850"/>
        </p:xfrm>
        <a:graphic>
          <a:graphicData uri="http://schemas.openxmlformats.org/presentationml/2006/ole">
            <mc:AlternateContent xmlns:mc="http://schemas.openxmlformats.org/markup-compatibility/2006">
              <mc:Choice xmlns:v="urn:schemas-microsoft-com:vml" Requires="v">
                <p:oleObj spid="_x0000_s21511" name="Equation" r:id="rId6" imgW="774364" imgH="241195" progId="Equation.3">
                  <p:embed/>
                </p:oleObj>
              </mc:Choice>
              <mc:Fallback>
                <p:oleObj name="Equation" r:id="rId6" imgW="774364" imgH="24119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78169" y="4296288"/>
                        <a:ext cx="3382840" cy="1085850"/>
                      </a:xfrm>
                      <a:prstGeom prst="rect">
                        <a:avLst/>
                      </a:prstGeom>
                      <a:noFill/>
                    </p:spPr>
                  </p:pic>
                </p:oleObj>
              </mc:Fallback>
            </mc:AlternateContent>
          </a:graphicData>
        </a:graphic>
      </p:graphicFrame>
    </p:spTree>
    <p:extLst>
      <p:ext uri="{BB962C8B-B14F-4D97-AF65-F5344CB8AC3E}">
        <p14:creationId xmlns:p14="http://schemas.microsoft.com/office/powerpoint/2010/main" val="1015991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66</a:t>
            </a:fld>
            <a:endParaRPr lang="en-US" altLang="id-ID"/>
          </a:p>
        </p:txBody>
      </p:sp>
      <p:sp>
        <p:nvSpPr>
          <p:cNvPr id="2" name="Rectangle 1"/>
          <p:cNvSpPr/>
          <p:nvPr/>
        </p:nvSpPr>
        <p:spPr>
          <a:xfrm>
            <a:off x="457200" y="381000"/>
            <a:ext cx="3986989" cy="400110"/>
          </a:xfrm>
          <a:prstGeom prst="rect">
            <a:avLst/>
          </a:prstGeom>
        </p:spPr>
        <p:txBody>
          <a:bodyPr wrap="none">
            <a:spAutoFit/>
          </a:bodyPr>
          <a:lstStyle/>
          <a:p>
            <a:pPr algn="just">
              <a:spcAft>
                <a:spcPts val="0"/>
              </a:spcAft>
            </a:pPr>
            <a:r>
              <a:rPr lang="id-ID" b="1" cap="all" dirty="0">
                <a:latin typeface="Tempus Sans ITC" panose="04020404030D07020202" pitchFamily="82" charset="0"/>
                <a:ea typeface="Times New Roman" panose="02020603050405020304" pitchFamily="18" charset="0"/>
              </a:rPr>
              <a:t>3. 2.4  Jaringan Urutan Nol</a:t>
            </a:r>
            <a:endParaRPr lang="id-ID"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1219200" y="914400"/>
            <a:ext cx="7924800" cy="1015663"/>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Relasi tegangan dan arus yang berlaku dalam jaringan urutan nol sama dengan pada jaringan urutan negatif pada saat terjadi gangguan, karenanya:</a:t>
            </a:r>
            <a:endParaRPr lang="id-ID"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166" y="1880795"/>
            <a:ext cx="3140034" cy="43644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Object 7"/>
          <p:cNvGraphicFramePr>
            <a:graphicFrameLocks noChangeAspect="1"/>
          </p:cNvGraphicFramePr>
          <p:nvPr>
            <p:extLst/>
          </p:nvPr>
        </p:nvGraphicFramePr>
        <p:xfrm>
          <a:off x="4741514" y="3581400"/>
          <a:ext cx="3945286" cy="1266388"/>
        </p:xfrm>
        <a:graphic>
          <a:graphicData uri="http://schemas.openxmlformats.org/presentationml/2006/ole">
            <mc:AlternateContent xmlns:mc="http://schemas.openxmlformats.org/markup-compatibility/2006">
              <mc:Choice xmlns:v="urn:schemas-microsoft-com:vml" Requires="v">
                <p:oleObj spid="_x0000_s22532" name="Equation" r:id="rId4" imgW="774364" imgH="241195" progId="Equation.3">
                  <p:embed/>
                </p:oleObj>
              </mc:Choice>
              <mc:Fallback>
                <p:oleObj name="Equation" r:id="rId4" imgW="774364" imgH="24119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1514" y="3581400"/>
                        <a:ext cx="3945286" cy="1266388"/>
                      </a:xfrm>
                      <a:prstGeom prst="rect">
                        <a:avLst/>
                      </a:prstGeom>
                      <a:noFill/>
                    </p:spPr>
                  </p:pic>
                </p:oleObj>
              </mc:Fallback>
            </mc:AlternateContent>
          </a:graphicData>
        </a:graphic>
      </p:graphicFrame>
    </p:spTree>
    <p:extLst>
      <p:ext uri="{BB962C8B-B14F-4D97-AF65-F5344CB8AC3E}">
        <p14:creationId xmlns:p14="http://schemas.microsoft.com/office/powerpoint/2010/main" val="27054016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67</a:t>
            </a:fld>
            <a:endParaRPr lang="en-US" altLang="id-ID"/>
          </a:p>
        </p:txBody>
      </p:sp>
      <p:sp>
        <p:nvSpPr>
          <p:cNvPr id="2" name="Rectangle 1"/>
          <p:cNvSpPr/>
          <p:nvPr/>
        </p:nvSpPr>
        <p:spPr>
          <a:xfrm>
            <a:off x="304800" y="228600"/>
            <a:ext cx="8720447" cy="338554"/>
          </a:xfrm>
          <a:prstGeom prst="rect">
            <a:avLst/>
          </a:prstGeom>
        </p:spPr>
        <p:txBody>
          <a:bodyPr wrap="square">
            <a:spAutoFit/>
          </a:bodyPr>
          <a:lstStyle/>
          <a:p>
            <a:pPr algn="just">
              <a:spcAft>
                <a:spcPts val="0"/>
              </a:spcAft>
            </a:pPr>
            <a:r>
              <a:rPr lang="id-ID" sz="1600" b="1" cap="all" dirty="0">
                <a:latin typeface="Tempus Sans ITC" panose="04020404030D07020202" pitchFamily="82" charset="0"/>
                <a:ea typeface="Times New Roman" panose="02020603050405020304" pitchFamily="18" charset="0"/>
              </a:rPr>
              <a:t>3. 3  PERSAMAAN DAN RANGKAIAN EKIVALEN UNTUK BERBAGAI TIPE </a:t>
            </a:r>
            <a:r>
              <a:rPr lang="id-ID" sz="1600" b="1" cap="all" dirty="0" smtClean="0">
                <a:latin typeface="Tempus Sans ITC" panose="04020404030D07020202" pitchFamily="82" charset="0"/>
                <a:ea typeface="Times New Roman" panose="02020603050405020304" pitchFamily="18" charset="0"/>
              </a:rPr>
              <a:t>GANGGUAN</a:t>
            </a:r>
            <a:endParaRPr lang="id-ID" sz="1600"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685800" y="567154"/>
            <a:ext cx="8382000" cy="707886"/>
          </a:xfrm>
          <a:prstGeom prst="rect">
            <a:avLst/>
          </a:prstGeom>
        </p:spPr>
        <p:txBody>
          <a:bodyPr wrap="square">
            <a:spAutoFit/>
          </a:bodyPr>
          <a:lstStyle/>
          <a:p>
            <a:pPr algn="just">
              <a:spcAft>
                <a:spcPts val="0"/>
              </a:spcAft>
            </a:pPr>
            <a:r>
              <a:rPr lang="id-ID" dirty="0" smtClean="0">
                <a:latin typeface="Tempus Sans ITC" panose="04020404030D07020202" pitchFamily="82" charset="0"/>
                <a:ea typeface="Times New Roman" panose="02020603050405020304" pitchFamily="18" charset="0"/>
              </a:rPr>
              <a:t>Tipe gangguan yang penting yang sering terjadi dalam suatu sistem tenaga elektrik, antara lain:</a:t>
            </a:r>
            <a:endParaRPr lang="id-ID" b="1"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707571" y="1275040"/>
            <a:ext cx="5410200" cy="1323439"/>
          </a:xfrm>
          <a:prstGeom prst="rect">
            <a:avLst/>
          </a:prstGeom>
        </p:spPr>
        <p:txBody>
          <a:bodyPr wrap="square">
            <a:spAutoFit/>
          </a:bodyPr>
          <a:lstStyle/>
          <a:p>
            <a:pPr marL="342900" lvl="0" indent="-342900" algn="just">
              <a:spcAft>
                <a:spcPts val="0"/>
              </a:spcAft>
              <a:buFont typeface="+mj-lt"/>
              <a:buAutoNum type="alphaLcPeriod"/>
              <a:tabLst>
                <a:tab pos="228600" algn="l"/>
              </a:tabLst>
            </a:pPr>
            <a:r>
              <a:rPr lang="id-ID" dirty="0" smtClean="0">
                <a:latin typeface="Tempus Sans ITC" panose="04020404030D07020202" pitchFamily="82" charset="0"/>
                <a:ea typeface="Times New Roman" panose="02020603050405020304" pitchFamily="18" charset="0"/>
              </a:rPr>
              <a:t>Satu fasa – tanah</a:t>
            </a:r>
            <a:endParaRPr lang="id-ID"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eriod"/>
              <a:tabLst>
                <a:tab pos="228600" algn="l"/>
              </a:tabLst>
            </a:pPr>
            <a:r>
              <a:rPr lang="id-ID" dirty="0" smtClean="0">
                <a:latin typeface="Tempus Sans ITC" panose="04020404030D07020202" pitchFamily="82" charset="0"/>
                <a:ea typeface="Times New Roman" panose="02020603050405020304" pitchFamily="18" charset="0"/>
              </a:rPr>
              <a:t>Dua fasa</a:t>
            </a:r>
            <a:endParaRPr lang="id-ID"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eriod"/>
              <a:tabLst>
                <a:tab pos="228600" algn="l"/>
              </a:tabLst>
            </a:pPr>
            <a:r>
              <a:rPr lang="id-ID" dirty="0" smtClean="0">
                <a:latin typeface="Tempus Sans ITC" panose="04020404030D07020202" pitchFamily="82" charset="0"/>
                <a:ea typeface="Times New Roman" panose="02020603050405020304" pitchFamily="18" charset="0"/>
              </a:rPr>
              <a:t>Dua fasa – tanah</a:t>
            </a:r>
            <a:endParaRPr lang="id-ID" b="1"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eriod"/>
              <a:tabLst>
                <a:tab pos="228600" algn="l"/>
              </a:tabLst>
            </a:pPr>
            <a:r>
              <a:rPr lang="id-ID" dirty="0" smtClean="0">
                <a:latin typeface="Tempus Sans ITC" panose="04020404030D07020202" pitchFamily="82" charset="0"/>
                <a:ea typeface="Times New Roman" panose="02020603050405020304" pitchFamily="18" charset="0"/>
              </a:rPr>
              <a:t>Tiga fasa (tanpa atau melibatkan tanah)</a:t>
            </a:r>
            <a:endParaRPr lang="id-ID" b="1"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742702" y="2600730"/>
            <a:ext cx="8401297" cy="1015663"/>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Keempat tipe gangguan diatas disebut sebagai gangguan shunt tunggal karena hanya terjadi pada satu lokasi dan hubungan jaringan urutan sebagaimana gangguan yang terjadi sebagaimana kondisi gangguan tersebut.</a:t>
            </a:r>
            <a:endParaRPr lang="id-ID" dirty="0"/>
          </a:p>
        </p:txBody>
      </p:sp>
      <p:sp>
        <p:nvSpPr>
          <p:cNvPr id="8" name="Rectangle 7"/>
          <p:cNvSpPr/>
          <p:nvPr/>
        </p:nvSpPr>
        <p:spPr>
          <a:xfrm>
            <a:off x="728848" y="3706068"/>
            <a:ext cx="8401297" cy="1015663"/>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Dengan mengabaikan arus beban dan dengan asumsi gangguan yang terjadi tanpa melibatkan impedansi gangguan, maka persamaan untuk mendefinisikan setiap gangguan dapat dinyatakan sebagai beikut:</a:t>
            </a:r>
            <a:endParaRPr lang="id-ID" dirty="0"/>
          </a:p>
        </p:txBody>
      </p:sp>
      <p:graphicFrame>
        <p:nvGraphicFramePr>
          <p:cNvPr id="9" name="Object 8"/>
          <p:cNvGraphicFramePr>
            <a:graphicFrameLocks noChangeAspect="1"/>
          </p:cNvGraphicFramePr>
          <p:nvPr>
            <p:extLst/>
          </p:nvPr>
        </p:nvGraphicFramePr>
        <p:xfrm>
          <a:off x="1981200" y="5179167"/>
          <a:ext cx="114300" cy="219075"/>
        </p:xfrm>
        <a:graphic>
          <a:graphicData uri="http://schemas.openxmlformats.org/presentationml/2006/ole">
            <mc:AlternateContent xmlns:mc="http://schemas.openxmlformats.org/markup-compatibility/2006">
              <mc:Choice xmlns:v="urn:schemas-microsoft-com:vml" Requires="v">
                <p:oleObj spid="_x0000_s23556" name="Equation" r:id="rId3" imgW="114151" imgH="215619" progId="Equation.3">
                  <p:embed/>
                </p:oleObj>
              </mc:Choice>
              <mc:Fallback>
                <p:oleObj name="Equation" r:id="rId3" imgW="114151" imgH="21561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5179167"/>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4"/>
          <p:cNvSpPr>
            <a:spLocks noChangeArrowheads="1"/>
          </p:cNvSpPr>
          <p:nvPr/>
        </p:nvSpPr>
        <p:spPr bwMode="auto">
          <a:xfrm>
            <a:off x="1981200" y="539824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d-ID" altLang="id-ID" sz="1200" b="0" i="0" u="none" strike="noStrike" cap="none" normalizeH="0" baseline="0" smtClean="0">
                <a:ln>
                  <a:noFill/>
                </a:ln>
                <a:solidFill>
                  <a:schemeClr val="tx1"/>
                </a:solidFill>
                <a:effectLst/>
                <a:latin typeface="Tempus Sans ITC" panose="04020404030D07020202" pitchFamily="82" charset="0"/>
                <a:cs typeface="Times New Roman" panose="02020603050405020304" pitchFamily="18" charset="0"/>
              </a:rPr>
              <a:t>	</a:t>
            </a:r>
            <a:endParaRPr kumimoji="0" lang="id-ID" altLang="id-ID"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832548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68</a:t>
            </a:fld>
            <a:endParaRPr lang="en-US" altLang="id-ID"/>
          </a:p>
        </p:txBody>
      </p:sp>
      <p:sp>
        <p:nvSpPr>
          <p:cNvPr id="2" name="Rectangle 2"/>
          <p:cNvSpPr>
            <a:spLocks noChangeArrowheads="1"/>
          </p:cNvSpPr>
          <p:nvPr/>
        </p:nvSpPr>
        <p:spPr bwMode="auto">
          <a:xfrm>
            <a:off x="873020" y="3101004"/>
            <a:ext cx="13019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hangingPunct="0">
              <a:tabLst>
                <a:tab pos="228600" algn="l"/>
              </a:tabLst>
              <a:defRPr>
                <a:solidFill>
                  <a:schemeClr val="tx1"/>
                </a:solidFill>
                <a:latin typeface="Arial" panose="020B0604020202020204" pitchFamily="34" charset="0"/>
              </a:defRPr>
            </a:lvl1pPr>
            <a:lvl2pPr eaLnBrk="0" hangingPunct="0">
              <a:tabLst>
                <a:tab pos="228600" algn="l"/>
              </a:tabLst>
              <a:defRPr>
                <a:solidFill>
                  <a:schemeClr val="tx1"/>
                </a:solidFill>
                <a:latin typeface="Arial" panose="020B0604020202020204" pitchFamily="34" charset="0"/>
              </a:defRPr>
            </a:lvl2pPr>
            <a:lvl3pPr eaLnBrk="0" hangingPunct="0">
              <a:tabLst>
                <a:tab pos="228600" algn="l"/>
              </a:tabLst>
              <a:defRPr>
                <a:solidFill>
                  <a:schemeClr val="tx1"/>
                </a:solidFill>
                <a:latin typeface="Arial" panose="020B0604020202020204" pitchFamily="34" charset="0"/>
              </a:defRPr>
            </a:lvl3pPr>
            <a:lvl4pPr eaLnBrk="0" hangingPunct="0">
              <a:tabLst>
                <a:tab pos="228600" algn="l"/>
              </a:tabLst>
              <a:defRPr>
                <a:solidFill>
                  <a:schemeClr val="tx1"/>
                </a:solidFill>
                <a:latin typeface="Arial" panose="020B0604020202020204" pitchFamily="34" charset="0"/>
              </a:defRPr>
            </a:lvl4pPr>
            <a:lvl5pPr eaLnBrk="0" hangingPunct="0">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R="0" lvl="0" indent="0" algn="l" defTabSz="914400" rtl="0" eaLnBrk="0" fontAlgn="base" latinLnBrk="0" hangingPunct="0">
              <a:lnSpc>
                <a:spcPct val="100000"/>
              </a:lnSpc>
              <a:spcBef>
                <a:spcPct val="0"/>
              </a:spcBef>
              <a:spcAft>
                <a:spcPct val="0"/>
              </a:spcAft>
              <a:buClrTx/>
              <a:buSzTx/>
              <a:tabLst>
                <a:tab pos="228600" algn="l"/>
              </a:tabLst>
            </a:pPr>
            <a:r>
              <a:rPr kumimoji="0" lang="id-ID" altLang="id-ID" sz="1800"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DUA FASA</a:t>
            </a:r>
            <a:endParaRPr kumimoji="0" lang="id-ID" altLang="id-ID" sz="1100" b="0" i="0" u="none" strike="noStrike" cap="none" normalizeH="0" baseline="0" dirty="0" smtClean="0">
              <a:ln>
                <a:noFill/>
              </a:ln>
              <a:solidFill>
                <a:schemeClr val="tx1"/>
              </a:solidFill>
              <a:effectLst/>
            </a:endParaRPr>
          </a:p>
        </p:txBody>
      </p:sp>
      <p:graphicFrame>
        <p:nvGraphicFramePr>
          <p:cNvPr id="3" name="Object 2"/>
          <p:cNvGraphicFramePr>
            <a:graphicFrameLocks noChangeAspect="1"/>
          </p:cNvGraphicFramePr>
          <p:nvPr>
            <p:extLst/>
          </p:nvPr>
        </p:nvGraphicFramePr>
        <p:xfrm>
          <a:off x="1322831" y="3606853"/>
          <a:ext cx="1450304" cy="1898580"/>
        </p:xfrm>
        <a:graphic>
          <a:graphicData uri="http://schemas.openxmlformats.org/presentationml/2006/ole">
            <mc:AlternateContent xmlns:mc="http://schemas.openxmlformats.org/markup-compatibility/2006">
              <mc:Choice xmlns:v="urn:schemas-microsoft-com:vml" Requires="v">
                <p:oleObj spid="_x0000_s24586" name="Equation" r:id="rId3" imgW="520700" imgH="685800" progId="Equation.3">
                  <p:embed/>
                </p:oleObj>
              </mc:Choice>
              <mc:Fallback>
                <p:oleObj name="Equation" r:id="rId3" imgW="520700" imgH="685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2831" y="3606853"/>
                        <a:ext cx="1450304" cy="1898580"/>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nvPr>
        </p:nvGraphicFramePr>
        <p:xfrm>
          <a:off x="1330220" y="876250"/>
          <a:ext cx="1260580" cy="1890870"/>
        </p:xfrm>
        <a:graphic>
          <a:graphicData uri="http://schemas.openxmlformats.org/presentationml/2006/ole">
            <mc:AlternateContent xmlns:mc="http://schemas.openxmlformats.org/markup-compatibility/2006">
              <mc:Choice xmlns:v="urn:schemas-microsoft-com:vml" Requires="v">
                <p:oleObj spid="_x0000_s24587" name="Equation" r:id="rId5" imgW="457200" imgH="685800" progId="Equation.3">
                  <p:embed/>
                </p:oleObj>
              </mc:Choice>
              <mc:Fallback>
                <p:oleObj name="Equation" r:id="rId5" imgW="457200" imgH="685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0220" y="876250"/>
                        <a:ext cx="1260580" cy="1890870"/>
                      </a:xfrm>
                      <a:prstGeom prst="rect">
                        <a:avLst/>
                      </a:prstGeom>
                      <a:noFill/>
                    </p:spPr>
                  </p:pic>
                </p:oleObj>
              </mc:Fallback>
            </mc:AlternateContent>
          </a:graphicData>
        </a:graphic>
      </p:graphicFrame>
      <p:sp>
        <p:nvSpPr>
          <p:cNvPr id="8" name="Rectangle 3"/>
          <p:cNvSpPr>
            <a:spLocks noChangeArrowheads="1"/>
          </p:cNvSpPr>
          <p:nvPr/>
        </p:nvSpPr>
        <p:spPr bwMode="auto">
          <a:xfrm>
            <a:off x="838199" y="304800"/>
            <a:ext cx="3059875"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lvl1pPr eaLnBrk="0" hangingPunct="0">
              <a:tabLst>
                <a:tab pos="228600" algn="l"/>
              </a:tabLst>
              <a:defRPr>
                <a:solidFill>
                  <a:schemeClr val="tx1"/>
                </a:solidFill>
                <a:latin typeface="Arial" panose="020B0604020202020204" pitchFamily="34" charset="0"/>
              </a:defRPr>
            </a:lvl1pPr>
            <a:lvl2pPr eaLnBrk="0" hangingPunct="0">
              <a:tabLst>
                <a:tab pos="228600" algn="l"/>
              </a:tabLst>
              <a:defRPr>
                <a:solidFill>
                  <a:schemeClr val="tx1"/>
                </a:solidFill>
                <a:latin typeface="Arial" panose="020B0604020202020204" pitchFamily="34" charset="0"/>
              </a:defRPr>
            </a:lvl2pPr>
            <a:lvl3pPr eaLnBrk="0" hangingPunct="0">
              <a:tabLst>
                <a:tab pos="228600" algn="l"/>
              </a:tabLst>
              <a:defRPr>
                <a:solidFill>
                  <a:schemeClr val="tx1"/>
                </a:solidFill>
                <a:latin typeface="Arial" panose="020B0604020202020204" pitchFamily="34" charset="0"/>
              </a:defRPr>
            </a:lvl3pPr>
            <a:lvl4pPr eaLnBrk="0" hangingPunct="0">
              <a:tabLst>
                <a:tab pos="228600" algn="l"/>
              </a:tabLst>
              <a:defRPr>
                <a:solidFill>
                  <a:schemeClr val="tx1"/>
                </a:solidFill>
                <a:latin typeface="Arial" panose="020B0604020202020204" pitchFamily="34" charset="0"/>
              </a:defRPr>
            </a:lvl4pPr>
            <a:lvl5pPr eaLnBrk="0" hangingPunct="0">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228600" algn="l"/>
              </a:tabLst>
            </a:pPr>
            <a:r>
              <a:rPr kumimoji="0" lang="id-ID" altLang="id-ID" sz="1600"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SATU FASA – TANAH (A – E)</a:t>
            </a:r>
            <a:endParaRPr kumimoji="0" lang="en-US" altLang="id-ID"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Rectangle 5"/>
          <p:cNvSpPr>
            <a:spLocks noChangeArrowheads="1"/>
          </p:cNvSpPr>
          <p:nvPr/>
        </p:nvSpPr>
        <p:spPr bwMode="auto">
          <a:xfrm>
            <a:off x="4349496" y="304800"/>
            <a:ext cx="23887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tabLst>
                <a:tab pos="228600" algn="l"/>
              </a:tabLst>
              <a:defRPr>
                <a:solidFill>
                  <a:schemeClr val="tx1"/>
                </a:solidFill>
                <a:latin typeface="Arial" panose="020B0604020202020204" pitchFamily="34" charset="0"/>
              </a:defRPr>
            </a:lvl1pPr>
            <a:lvl2pPr eaLnBrk="0" hangingPunct="0">
              <a:tabLst>
                <a:tab pos="228600" algn="l"/>
              </a:tabLst>
              <a:defRPr>
                <a:solidFill>
                  <a:schemeClr val="tx1"/>
                </a:solidFill>
                <a:latin typeface="Arial" panose="020B0604020202020204" pitchFamily="34" charset="0"/>
              </a:defRPr>
            </a:lvl2pPr>
            <a:lvl3pPr eaLnBrk="0" hangingPunct="0">
              <a:tabLst>
                <a:tab pos="228600" algn="l"/>
              </a:tabLst>
              <a:defRPr>
                <a:solidFill>
                  <a:schemeClr val="tx1"/>
                </a:solidFill>
                <a:latin typeface="Arial" panose="020B0604020202020204" pitchFamily="34" charset="0"/>
              </a:defRPr>
            </a:lvl3pPr>
            <a:lvl4pPr eaLnBrk="0" hangingPunct="0">
              <a:tabLst>
                <a:tab pos="228600" algn="l"/>
              </a:tabLst>
              <a:defRPr>
                <a:solidFill>
                  <a:schemeClr val="tx1"/>
                </a:solidFill>
                <a:latin typeface="Arial" panose="020B0604020202020204" pitchFamily="34" charset="0"/>
              </a:defRPr>
            </a:lvl4pPr>
            <a:lvl5pPr eaLnBrk="0" hangingPunct="0">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228600" algn="l"/>
              </a:tabLst>
            </a:pPr>
            <a:r>
              <a:rPr kumimoji="0" lang="id-ID" altLang="id-ID" sz="1800"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DUA FASA – TANAH</a:t>
            </a:r>
            <a:endParaRPr kumimoji="0" lang="id-ID" altLang="id-ID" sz="1100" b="0" i="0" u="none" strike="noStrike" cap="none" normalizeH="0" baseline="0" dirty="0" smtClean="0">
              <a:ln>
                <a:noFill/>
              </a:ln>
              <a:solidFill>
                <a:schemeClr val="tx1"/>
              </a:solidFill>
              <a:effectLst/>
            </a:endParaRPr>
          </a:p>
        </p:txBody>
      </p:sp>
      <p:graphicFrame>
        <p:nvGraphicFramePr>
          <p:cNvPr id="10" name="Object 9"/>
          <p:cNvGraphicFramePr>
            <a:graphicFrameLocks noChangeAspect="1"/>
          </p:cNvGraphicFramePr>
          <p:nvPr>
            <p:extLst/>
          </p:nvPr>
        </p:nvGraphicFramePr>
        <p:xfrm>
          <a:off x="4896193" y="934018"/>
          <a:ext cx="1295400" cy="1943100"/>
        </p:xfrm>
        <a:graphic>
          <a:graphicData uri="http://schemas.openxmlformats.org/presentationml/2006/ole">
            <mc:AlternateContent xmlns:mc="http://schemas.openxmlformats.org/markup-compatibility/2006">
              <mc:Choice xmlns:v="urn:schemas-microsoft-com:vml" Requires="v">
                <p:oleObj spid="_x0000_s24588" name="Equation" r:id="rId7" imgW="457200" imgH="685800" progId="Equation.3">
                  <p:embed/>
                </p:oleObj>
              </mc:Choice>
              <mc:Fallback>
                <p:oleObj name="Equation" r:id="rId7" imgW="457200" imgH="685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96193" y="934018"/>
                        <a:ext cx="1295400" cy="1943100"/>
                      </a:xfrm>
                      <a:prstGeom prst="rect">
                        <a:avLst/>
                      </a:prstGeom>
                      <a:noFill/>
                    </p:spPr>
                  </p:pic>
                </p:oleObj>
              </mc:Fallback>
            </mc:AlternateContent>
          </a:graphicData>
        </a:graphic>
      </p:graphicFrame>
      <p:sp>
        <p:nvSpPr>
          <p:cNvPr id="11" name="Rectangle 6"/>
          <p:cNvSpPr>
            <a:spLocks noChangeArrowheads="1"/>
          </p:cNvSpPr>
          <p:nvPr/>
        </p:nvSpPr>
        <p:spPr bwMode="auto">
          <a:xfrm>
            <a:off x="4572000" y="413552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d-ID" altLang="id-ID" sz="1200" b="0" i="0" u="none" strike="noStrike" cap="none" normalizeH="0" baseline="0" smtClean="0">
                <a:ln>
                  <a:noFill/>
                </a:ln>
                <a:solidFill>
                  <a:schemeClr val="tx1"/>
                </a:solidFill>
                <a:effectLst/>
                <a:latin typeface="Tempus Sans ITC" panose="04020404030D07020202" pitchFamily="82" charset="0"/>
                <a:ea typeface="Times New Roman" panose="02020603050405020304" pitchFamily="18" charset="0"/>
              </a:rPr>
              <a:t>									3-9</a:t>
            </a:r>
            <a:endParaRPr kumimoji="0" lang="id-ID" altLang="id-ID" sz="1800" b="0" i="0" u="none" strike="noStrike" cap="none" normalizeH="0" baseline="0" smtClean="0">
              <a:ln>
                <a:noFill/>
              </a:ln>
              <a:solidFill>
                <a:schemeClr val="tx1"/>
              </a:solidFill>
              <a:effectLst/>
              <a:latin typeface="Arial" panose="020B0604020202020204" pitchFamily="34" charset="0"/>
            </a:endParaRPr>
          </a:p>
        </p:txBody>
      </p:sp>
      <p:sp>
        <p:nvSpPr>
          <p:cNvPr id="12" name="Rectangle 8"/>
          <p:cNvSpPr>
            <a:spLocks noChangeArrowheads="1"/>
          </p:cNvSpPr>
          <p:nvPr/>
        </p:nvSpPr>
        <p:spPr bwMode="auto">
          <a:xfrm>
            <a:off x="4349496" y="3100234"/>
            <a:ext cx="39563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228600" algn="l"/>
              </a:tabLst>
              <a:defRPr>
                <a:solidFill>
                  <a:schemeClr val="tx1"/>
                </a:solidFill>
                <a:latin typeface="Arial" panose="020B0604020202020204" pitchFamily="34" charset="0"/>
              </a:defRPr>
            </a:lvl1pPr>
            <a:lvl2pPr eaLnBrk="0" hangingPunct="0">
              <a:tabLst>
                <a:tab pos="228600" algn="l"/>
              </a:tabLst>
              <a:defRPr>
                <a:solidFill>
                  <a:schemeClr val="tx1"/>
                </a:solidFill>
                <a:latin typeface="Arial" panose="020B0604020202020204" pitchFamily="34" charset="0"/>
              </a:defRPr>
            </a:lvl2pPr>
            <a:lvl3pPr eaLnBrk="0" hangingPunct="0">
              <a:tabLst>
                <a:tab pos="228600" algn="l"/>
              </a:tabLst>
              <a:defRPr>
                <a:solidFill>
                  <a:schemeClr val="tx1"/>
                </a:solidFill>
                <a:latin typeface="Arial" panose="020B0604020202020204" pitchFamily="34" charset="0"/>
              </a:defRPr>
            </a:lvl3pPr>
            <a:lvl4pPr eaLnBrk="0" hangingPunct="0">
              <a:tabLst>
                <a:tab pos="228600" algn="l"/>
              </a:tabLst>
              <a:defRPr>
                <a:solidFill>
                  <a:schemeClr val="tx1"/>
                </a:solidFill>
                <a:latin typeface="Arial" panose="020B0604020202020204" pitchFamily="34" charset="0"/>
              </a:defRPr>
            </a:lvl4pPr>
            <a:lvl5pPr eaLnBrk="0" hangingPunct="0">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tabLst>
                <a:tab pos="228600" algn="l"/>
              </a:tabLst>
            </a:pPr>
            <a:r>
              <a:rPr kumimoji="0" lang="id-ID" altLang="id-ID" sz="1800"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TIGA FASA (TANPA ATAU MELIBATKAN TANAH)</a:t>
            </a:r>
            <a:endParaRPr kumimoji="0" lang="id-ID" altLang="id-ID" sz="2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13" name="Object 12"/>
          <p:cNvGraphicFramePr>
            <a:graphicFrameLocks noChangeAspect="1"/>
          </p:cNvGraphicFramePr>
          <p:nvPr>
            <p:extLst/>
          </p:nvPr>
        </p:nvGraphicFramePr>
        <p:xfrm>
          <a:off x="4572000" y="4014104"/>
          <a:ext cx="2660904" cy="1842164"/>
        </p:xfrm>
        <a:graphic>
          <a:graphicData uri="http://schemas.openxmlformats.org/presentationml/2006/ole">
            <mc:AlternateContent xmlns:mc="http://schemas.openxmlformats.org/markup-compatibility/2006">
              <mc:Choice xmlns:v="urn:schemas-microsoft-com:vml" Requires="v">
                <p:oleObj spid="_x0000_s24589" name="Equation" r:id="rId9" imgW="990600" imgH="685800" progId="Equation.3">
                  <p:embed/>
                </p:oleObj>
              </mc:Choice>
              <mc:Fallback>
                <p:oleObj name="Equation" r:id="rId9" imgW="990600" imgH="685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4014104"/>
                        <a:ext cx="2660904" cy="1842164"/>
                      </a:xfrm>
                      <a:prstGeom prst="rect">
                        <a:avLst/>
                      </a:prstGeom>
                      <a:noFill/>
                    </p:spPr>
                  </p:pic>
                </p:oleObj>
              </mc:Fallback>
            </mc:AlternateContent>
          </a:graphicData>
        </a:graphic>
      </p:graphicFrame>
    </p:spTree>
    <p:extLst>
      <p:ext uri="{BB962C8B-B14F-4D97-AF65-F5344CB8AC3E}">
        <p14:creationId xmlns:p14="http://schemas.microsoft.com/office/powerpoint/2010/main" val="32428866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69</a:t>
            </a:fld>
            <a:endParaRPr lang="en-US" altLang="id-ID"/>
          </a:p>
        </p:txBody>
      </p:sp>
      <p:sp>
        <p:nvSpPr>
          <p:cNvPr id="2" name="Rectangle 1"/>
          <p:cNvSpPr/>
          <p:nvPr/>
        </p:nvSpPr>
        <p:spPr>
          <a:xfrm>
            <a:off x="304800" y="152400"/>
            <a:ext cx="5867400" cy="400110"/>
          </a:xfrm>
          <a:prstGeom prst="rect">
            <a:avLst/>
          </a:prstGeom>
        </p:spPr>
        <p:txBody>
          <a:bodyPr wrap="square">
            <a:spAutoFit/>
          </a:bodyPr>
          <a:lstStyle/>
          <a:p>
            <a:pPr>
              <a:spcAft>
                <a:spcPts val="0"/>
              </a:spcAft>
            </a:pPr>
            <a:r>
              <a:rPr lang="id-ID" b="1" cap="all">
                <a:latin typeface="Tempus Sans ITC" panose="04020404030D07020202" pitchFamily="82" charset="0"/>
                <a:ea typeface="Times New Roman" panose="02020603050405020304" pitchFamily="18" charset="0"/>
              </a:rPr>
              <a:t>3. </a:t>
            </a:r>
            <a:r>
              <a:rPr lang="id-ID" b="1" cap="all" dirty="0">
                <a:latin typeface="Tempus Sans ITC" panose="04020404030D07020202" pitchFamily="82" charset="0"/>
                <a:ea typeface="Times New Roman" panose="02020603050405020304" pitchFamily="18" charset="0"/>
              </a:rPr>
              <a:t>3.1  Gangguan Satu Fasa – Tanah (A – E)</a:t>
            </a:r>
            <a:endParaRPr lang="id-ID"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990600" y="584537"/>
            <a:ext cx="8077200" cy="1015663"/>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Tinjau suatu gangguan yang didefinisikan oleh persamaan 3-7 dan diagram rangkaian pada Gambar 3-6. Konversi persamaan 3-7 kedalam besaran urutan dengan menggunakan persamaan 3-1 dan 3-2, didapat:</a:t>
            </a:r>
            <a:endParaRPr lang="id-ID"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199" y="1632226"/>
            <a:ext cx="4741933" cy="27873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Object 6"/>
          <p:cNvGraphicFramePr>
            <a:graphicFrameLocks noChangeAspect="1"/>
          </p:cNvGraphicFramePr>
          <p:nvPr>
            <p:extLst/>
          </p:nvPr>
        </p:nvGraphicFramePr>
        <p:xfrm>
          <a:off x="6392863" y="2478087"/>
          <a:ext cx="2293937" cy="1444625"/>
        </p:xfrm>
        <a:graphic>
          <a:graphicData uri="http://schemas.openxmlformats.org/presentationml/2006/ole">
            <mc:AlternateContent xmlns:mc="http://schemas.openxmlformats.org/markup-compatibility/2006">
              <mc:Choice xmlns:v="urn:schemas-microsoft-com:vml" Requires="v">
                <p:oleObj spid="_x0000_s25606" name="Equation" r:id="rId4" imgW="1244520" imgH="787320" progId="Equation.3">
                  <p:embed/>
                </p:oleObj>
              </mc:Choice>
              <mc:Fallback>
                <p:oleObj name="Equation" r:id="rId4" imgW="1244520" imgH="787320" progId="Equation.3">
                  <p:embed/>
                  <p:pic>
                    <p:nvPicPr>
                      <p:cNvPr id="0" name=""/>
                      <p:cNvPicPr>
                        <a:picLocks noChangeAspect="1" noChangeArrowheads="1"/>
                      </p:cNvPicPr>
                      <p:nvPr/>
                    </p:nvPicPr>
                    <p:blipFill>
                      <a:blip r:embed="rId5"/>
                      <a:srcRect/>
                      <a:stretch>
                        <a:fillRect/>
                      </a:stretch>
                    </p:blipFill>
                    <p:spPr bwMode="auto">
                      <a:xfrm>
                        <a:off x="6392863" y="2478087"/>
                        <a:ext cx="2293937" cy="1444625"/>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nvPr>
        </p:nvGraphicFramePr>
        <p:xfrm>
          <a:off x="3420268" y="4431474"/>
          <a:ext cx="2303463" cy="1957388"/>
        </p:xfrm>
        <a:graphic>
          <a:graphicData uri="http://schemas.openxmlformats.org/presentationml/2006/ole">
            <mc:AlternateContent xmlns:mc="http://schemas.openxmlformats.org/markup-compatibility/2006">
              <mc:Choice xmlns:v="urn:schemas-microsoft-com:vml" Requires="v">
                <p:oleObj spid="_x0000_s25607" name="Equation" r:id="rId6" imgW="1434960" imgH="1218960" progId="Equation.3">
                  <p:embed/>
                </p:oleObj>
              </mc:Choice>
              <mc:Fallback>
                <p:oleObj name="Equation" r:id="rId6" imgW="1434960" imgH="1218960" progId="Equation.3">
                  <p:embed/>
                  <p:pic>
                    <p:nvPicPr>
                      <p:cNvPr id="0" name=""/>
                      <p:cNvPicPr>
                        <a:picLocks noChangeAspect="1" noChangeArrowheads="1"/>
                      </p:cNvPicPr>
                      <p:nvPr/>
                    </p:nvPicPr>
                    <p:blipFill>
                      <a:blip r:embed="rId7"/>
                      <a:srcRect/>
                      <a:stretch>
                        <a:fillRect/>
                      </a:stretch>
                    </p:blipFill>
                    <p:spPr bwMode="auto">
                      <a:xfrm>
                        <a:off x="3420268" y="4431474"/>
                        <a:ext cx="2303463" cy="1957388"/>
                      </a:xfrm>
                      <a:prstGeom prst="rect">
                        <a:avLst/>
                      </a:prstGeom>
                      <a:noFill/>
                    </p:spPr>
                  </p:pic>
                </p:oleObj>
              </mc:Fallback>
            </mc:AlternateContent>
          </a:graphicData>
        </a:graphic>
      </p:graphicFrame>
    </p:spTree>
    <p:extLst>
      <p:ext uri="{BB962C8B-B14F-4D97-AF65-F5344CB8AC3E}">
        <p14:creationId xmlns:p14="http://schemas.microsoft.com/office/powerpoint/2010/main" val="971089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89BE8-2BF8-48ED-AE81-2F10B002FF23}" type="datetime1">
              <a:rPr lang="en-US" altLang="id-ID" smtClean="0"/>
              <a:t>5/15/2017</a:t>
            </a:fld>
            <a:endParaRPr lang="en-US" altLang="id-ID"/>
          </a:p>
        </p:txBody>
      </p:sp>
      <p:sp>
        <p:nvSpPr>
          <p:cNvPr id="13" name="Slide Number Placeholder 5"/>
          <p:cNvSpPr>
            <a:spLocks noGrp="1"/>
          </p:cNvSpPr>
          <p:nvPr>
            <p:ph type="sldNum" sz="quarter" idx="12"/>
          </p:nvPr>
        </p:nvSpPr>
        <p:spPr/>
        <p:txBody>
          <a:bodyPr/>
          <a:lstStyle/>
          <a:p>
            <a:fld id="{1A0A2983-3E80-4DE1-952F-1D1DF5A90697}" type="slidenum">
              <a:rPr lang="en-US" altLang="id-ID"/>
              <a:pPr/>
              <a:t>7</a:t>
            </a:fld>
            <a:endParaRPr lang="en-US" altLang="id-ID"/>
          </a:p>
        </p:txBody>
      </p:sp>
      <p:sp>
        <p:nvSpPr>
          <p:cNvPr id="153602" name="Rectangle 2"/>
          <p:cNvSpPr>
            <a:spLocks noChangeArrowheads="1"/>
          </p:cNvSpPr>
          <p:nvPr/>
        </p:nvSpPr>
        <p:spPr bwMode="auto">
          <a:xfrm>
            <a:off x="228600" y="152400"/>
            <a:ext cx="6584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id-ID" altLang="id-ID" b="1"/>
              <a:t>1. 2  TIPIKAL RELE PROTEKSI DAN SISTEM RELE	</a:t>
            </a:r>
          </a:p>
        </p:txBody>
      </p:sp>
      <p:pic>
        <p:nvPicPr>
          <p:cNvPr id="153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28675"/>
            <a:ext cx="8001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4" name="Rectangle 4"/>
          <p:cNvSpPr>
            <a:spLocks noChangeArrowheads="1"/>
          </p:cNvSpPr>
          <p:nvPr/>
        </p:nvSpPr>
        <p:spPr bwMode="auto">
          <a:xfrm>
            <a:off x="304800" y="1905000"/>
            <a:ext cx="4557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_tradnl" altLang="id-ID"/>
              <a:t>Rele proteksi memiliki tipe yang sama</a:t>
            </a:r>
            <a:r>
              <a:rPr lang="en-US" altLang="id-ID" b="1"/>
              <a:t> </a:t>
            </a:r>
          </a:p>
        </p:txBody>
      </p:sp>
      <p:sp>
        <p:nvSpPr>
          <p:cNvPr id="153605" name="Rectangle 5"/>
          <p:cNvSpPr>
            <a:spLocks noChangeArrowheads="1"/>
          </p:cNvSpPr>
          <p:nvPr/>
        </p:nvSpPr>
        <p:spPr bwMode="auto">
          <a:xfrm>
            <a:off x="609600" y="2286000"/>
            <a:ext cx="815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_tradnl" altLang="id-ID"/>
              <a:t>elektromekanis </a:t>
            </a:r>
            <a:endParaRPr lang="en-US" altLang="id-ID" b="1"/>
          </a:p>
        </p:txBody>
      </p:sp>
      <p:sp>
        <p:nvSpPr>
          <p:cNvPr id="153607" name="Rectangle 7"/>
          <p:cNvSpPr>
            <a:spLocks noChangeArrowheads="1"/>
          </p:cNvSpPr>
          <p:nvPr/>
        </p:nvSpPr>
        <p:spPr bwMode="auto">
          <a:xfrm>
            <a:off x="609600" y="2667000"/>
            <a:ext cx="815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_tradnl" altLang="id-ID"/>
              <a:t>solid state</a:t>
            </a:r>
            <a:endParaRPr lang="en-US" altLang="id-ID" b="1"/>
          </a:p>
        </p:txBody>
      </p:sp>
      <p:sp>
        <p:nvSpPr>
          <p:cNvPr id="153608" name="Rectangle 8"/>
          <p:cNvSpPr>
            <a:spLocks noChangeArrowheads="1"/>
          </p:cNvSpPr>
          <p:nvPr/>
        </p:nvSpPr>
        <p:spPr bwMode="auto">
          <a:xfrm>
            <a:off x="304800" y="3200400"/>
            <a:ext cx="9717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_tradnl" altLang="id-ID"/>
              <a:t>Tipe solid state memiliki keunggulan</a:t>
            </a:r>
            <a:r>
              <a:rPr lang="en-US" altLang="id-ID" b="1"/>
              <a:t> </a:t>
            </a:r>
          </a:p>
        </p:txBody>
      </p:sp>
      <p:sp>
        <p:nvSpPr>
          <p:cNvPr id="153609" name="Rectangle 9"/>
          <p:cNvSpPr>
            <a:spLocks noChangeArrowheads="1"/>
          </p:cNvSpPr>
          <p:nvPr/>
        </p:nvSpPr>
        <p:spPr bwMode="auto">
          <a:xfrm>
            <a:off x="609600" y="3657600"/>
            <a:ext cx="9717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_tradnl" altLang="id-ID"/>
              <a:t>dalam akurasi waktu</a:t>
            </a:r>
            <a:endParaRPr lang="en-US" altLang="id-ID" b="1"/>
          </a:p>
        </p:txBody>
      </p:sp>
      <p:sp>
        <p:nvSpPr>
          <p:cNvPr id="153610" name="Rectangle 10"/>
          <p:cNvSpPr>
            <a:spLocks noChangeArrowheads="1"/>
          </p:cNvSpPr>
          <p:nvPr/>
        </p:nvSpPr>
        <p:spPr bwMode="auto">
          <a:xfrm>
            <a:off x="609600" y="4038600"/>
            <a:ext cx="9717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_tradnl" altLang="id-ID"/>
              <a:t>sensor frekuensi</a:t>
            </a:r>
            <a:endParaRPr lang="en-US" altLang="id-ID" b="1"/>
          </a:p>
        </p:txBody>
      </p:sp>
      <p:sp>
        <p:nvSpPr>
          <p:cNvPr id="153611" name="Rectangle 11"/>
          <p:cNvSpPr>
            <a:spLocks noChangeArrowheads="1"/>
          </p:cNvSpPr>
          <p:nvPr/>
        </p:nvSpPr>
        <p:spPr bwMode="auto">
          <a:xfrm>
            <a:off x="609600" y="4403725"/>
            <a:ext cx="9717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_tradnl" altLang="id-ID"/>
              <a:t>untuk sistem yang butuh keputusan logic yang lebih dari satu</a:t>
            </a:r>
            <a:endParaRPr lang="en-US" altLang="id-ID" b="1"/>
          </a:p>
        </p:txBody>
      </p:sp>
      <p:sp>
        <p:nvSpPr>
          <p:cNvPr id="153612" name="Rectangle 12"/>
          <p:cNvSpPr>
            <a:spLocks noChangeArrowheads="1"/>
          </p:cNvSpPr>
          <p:nvPr/>
        </p:nvSpPr>
        <p:spPr bwMode="auto">
          <a:xfrm>
            <a:off x="304800" y="5013325"/>
            <a:ext cx="853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_tradnl" altLang="id-ID"/>
              <a:t>Solidstate umumnya digunakan pada sistem tenaga tegangan rendah dimana rele dan PMT keduanya merupakan satu kesatuan.</a:t>
            </a:r>
            <a:r>
              <a:rPr lang="en-US" altLang="id-ID" b="1"/>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53602"/>
                                        </p:tgtEl>
                                        <p:attrNameLst>
                                          <p:attrName>style.visibility</p:attrName>
                                        </p:attrNameLst>
                                      </p:cBhvr>
                                      <p:to>
                                        <p:strVal val="visible"/>
                                      </p:to>
                                    </p:set>
                                    <p:anim calcmode="lin" valueType="num">
                                      <p:cBhvr>
                                        <p:cTn id="7" dur="1000" fill="hold"/>
                                        <p:tgtEl>
                                          <p:spTgt spid="153602"/>
                                        </p:tgtEl>
                                        <p:attrNameLst>
                                          <p:attrName>ppt_x</p:attrName>
                                        </p:attrNameLst>
                                      </p:cBhvr>
                                      <p:tavLst>
                                        <p:tav tm="0">
                                          <p:val>
                                            <p:strVal val="#ppt_x-.2"/>
                                          </p:val>
                                        </p:tav>
                                        <p:tav tm="100000">
                                          <p:val>
                                            <p:strVal val="#ppt_x"/>
                                          </p:val>
                                        </p:tav>
                                      </p:tavLst>
                                    </p:anim>
                                    <p:anim calcmode="lin" valueType="num">
                                      <p:cBhvr>
                                        <p:cTn id="8" dur="1000" fill="hold"/>
                                        <p:tgtEl>
                                          <p:spTgt spid="15360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360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153603"/>
                                        </p:tgtEl>
                                        <p:attrNameLst>
                                          <p:attrName>style.visibility</p:attrName>
                                        </p:attrNameLst>
                                      </p:cBhvr>
                                      <p:to>
                                        <p:strVal val="visible"/>
                                      </p:to>
                                    </p:set>
                                    <p:anim calcmode="lin" valueType="num">
                                      <p:cBhvr>
                                        <p:cTn id="14" dur="1000" fill="hold"/>
                                        <p:tgtEl>
                                          <p:spTgt spid="153603"/>
                                        </p:tgtEl>
                                        <p:attrNameLst>
                                          <p:attrName>ppt_w</p:attrName>
                                        </p:attrNameLst>
                                      </p:cBhvr>
                                      <p:tavLst>
                                        <p:tav tm="0">
                                          <p:val>
                                            <p:strVal val="#ppt_w*0.70"/>
                                          </p:val>
                                        </p:tav>
                                        <p:tav tm="100000">
                                          <p:val>
                                            <p:strVal val="#ppt_w"/>
                                          </p:val>
                                        </p:tav>
                                      </p:tavLst>
                                    </p:anim>
                                    <p:anim calcmode="lin" valueType="num">
                                      <p:cBhvr>
                                        <p:cTn id="15" dur="1000" fill="hold"/>
                                        <p:tgtEl>
                                          <p:spTgt spid="153603"/>
                                        </p:tgtEl>
                                        <p:attrNameLst>
                                          <p:attrName>ppt_h</p:attrName>
                                        </p:attrNameLst>
                                      </p:cBhvr>
                                      <p:tavLst>
                                        <p:tav tm="0">
                                          <p:val>
                                            <p:strVal val="#ppt_h"/>
                                          </p:val>
                                        </p:tav>
                                        <p:tav tm="100000">
                                          <p:val>
                                            <p:strVal val="#ppt_h"/>
                                          </p:val>
                                        </p:tav>
                                      </p:tavLst>
                                    </p:anim>
                                    <p:animEffect transition="in" filter="fade">
                                      <p:cBhvr>
                                        <p:cTn id="16" dur="1000"/>
                                        <p:tgtEl>
                                          <p:spTgt spid="15360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53604"/>
                                        </p:tgtEl>
                                        <p:attrNameLst>
                                          <p:attrName>style.visibility</p:attrName>
                                        </p:attrNameLst>
                                      </p:cBhvr>
                                      <p:to>
                                        <p:strVal val="visible"/>
                                      </p:to>
                                    </p:set>
                                    <p:anim calcmode="lin" valueType="num">
                                      <p:cBhvr>
                                        <p:cTn id="21" dur="1000" fill="hold"/>
                                        <p:tgtEl>
                                          <p:spTgt spid="153604"/>
                                        </p:tgtEl>
                                        <p:attrNameLst>
                                          <p:attrName>ppt_x</p:attrName>
                                        </p:attrNameLst>
                                      </p:cBhvr>
                                      <p:tavLst>
                                        <p:tav tm="0">
                                          <p:val>
                                            <p:strVal val="#ppt_x-.2"/>
                                          </p:val>
                                        </p:tav>
                                        <p:tav tm="100000">
                                          <p:val>
                                            <p:strVal val="#ppt_x"/>
                                          </p:val>
                                        </p:tav>
                                      </p:tavLst>
                                    </p:anim>
                                    <p:anim calcmode="lin" valueType="num">
                                      <p:cBhvr>
                                        <p:cTn id="22" dur="1000" fill="hold"/>
                                        <p:tgtEl>
                                          <p:spTgt spid="15360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5360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153605"/>
                                        </p:tgtEl>
                                        <p:attrNameLst>
                                          <p:attrName>style.visibility</p:attrName>
                                        </p:attrNameLst>
                                      </p:cBhvr>
                                      <p:to>
                                        <p:strVal val="visible"/>
                                      </p:to>
                                    </p:set>
                                    <p:animEffect transition="in" filter="strips(downRight)">
                                      <p:cBhvr>
                                        <p:cTn id="28" dur="500"/>
                                        <p:tgtEl>
                                          <p:spTgt spid="15360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6" fill="hold" grpId="0" nodeType="clickEffect">
                                  <p:stCondLst>
                                    <p:cond delay="0"/>
                                  </p:stCondLst>
                                  <p:childTnLst>
                                    <p:set>
                                      <p:cBhvr>
                                        <p:cTn id="32" dur="1" fill="hold">
                                          <p:stCondLst>
                                            <p:cond delay="0"/>
                                          </p:stCondLst>
                                        </p:cTn>
                                        <p:tgtEl>
                                          <p:spTgt spid="153607"/>
                                        </p:tgtEl>
                                        <p:attrNameLst>
                                          <p:attrName>style.visibility</p:attrName>
                                        </p:attrNameLst>
                                      </p:cBhvr>
                                      <p:to>
                                        <p:strVal val="visible"/>
                                      </p:to>
                                    </p:set>
                                    <p:animEffect transition="in" filter="strips(downRight)">
                                      <p:cBhvr>
                                        <p:cTn id="33" dur="500"/>
                                        <p:tgtEl>
                                          <p:spTgt spid="15360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153608"/>
                                        </p:tgtEl>
                                        <p:attrNameLst>
                                          <p:attrName>style.visibility</p:attrName>
                                        </p:attrNameLst>
                                      </p:cBhvr>
                                      <p:to>
                                        <p:strVal val="visible"/>
                                      </p:to>
                                    </p:set>
                                    <p:anim calcmode="lin" valueType="num">
                                      <p:cBhvr>
                                        <p:cTn id="38" dur="1000" fill="hold"/>
                                        <p:tgtEl>
                                          <p:spTgt spid="153608"/>
                                        </p:tgtEl>
                                        <p:attrNameLst>
                                          <p:attrName>ppt_x</p:attrName>
                                        </p:attrNameLst>
                                      </p:cBhvr>
                                      <p:tavLst>
                                        <p:tav tm="0">
                                          <p:val>
                                            <p:strVal val="#ppt_x-.2"/>
                                          </p:val>
                                        </p:tav>
                                        <p:tav tm="100000">
                                          <p:val>
                                            <p:strVal val="#ppt_x"/>
                                          </p:val>
                                        </p:tav>
                                      </p:tavLst>
                                    </p:anim>
                                    <p:anim calcmode="lin" valueType="num">
                                      <p:cBhvr>
                                        <p:cTn id="39" dur="1000" fill="hold"/>
                                        <p:tgtEl>
                                          <p:spTgt spid="153608"/>
                                        </p:tgtEl>
                                        <p:attrNameLst>
                                          <p:attrName>ppt_y</p:attrName>
                                        </p:attrNameLst>
                                      </p:cBhvr>
                                      <p:tavLst>
                                        <p:tav tm="0">
                                          <p:val>
                                            <p:strVal val="#ppt_y"/>
                                          </p:val>
                                        </p:tav>
                                        <p:tav tm="100000">
                                          <p:val>
                                            <p:strVal val="#ppt_y"/>
                                          </p:val>
                                        </p:tav>
                                      </p:tavLst>
                                    </p:anim>
                                    <p:animEffect transition="in" filter="wipe(right)" prLst="gradientSize: 0.1">
                                      <p:cBhvr>
                                        <p:cTn id="40" dur="1000"/>
                                        <p:tgtEl>
                                          <p:spTgt spid="15360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153609"/>
                                        </p:tgtEl>
                                        <p:attrNameLst>
                                          <p:attrName>style.visibility</p:attrName>
                                        </p:attrNameLst>
                                      </p:cBhvr>
                                      <p:to>
                                        <p:strVal val="visible"/>
                                      </p:to>
                                    </p:set>
                                    <p:anim calcmode="lin" valueType="num">
                                      <p:cBhvr>
                                        <p:cTn id="45" dur="1000" fill="hold"/>
                                        <p:tgtEl>
                                          <p:spTgt spid="153609"/>
                                        </p:tgtEl>
                                        <p:attrNameLst>
                                          <p:attrName>ppt_x</p:attrName>
                                        </p:attrNameLst>
                                      </p:cBhvr>
                                      <p:tavLst>
                                        <p:tav tm="0">
                                          <p:val>
                                            <p:strVal val="#ppt_x-.2"/>
                                          </p:val>
                                        </p:tav>
                                        <p:tav tm="100000">
                                          <p:val>
                                            <p:strVal val="#ppt_x"/>
                                          </p:val>
                                        </p:tav>
                                      </p:tavLst>
                                    </p:anim>
                                    <p:anim calcmode="lin" valueType="num">
                                      <p:cBhvr>
                                        <p:cTn id="46" dur="1000" fill="hold"/>
                                        <p:tgtEl>
                                          <p:spTgt spid="153609"/>
                                        </p:tgtEl>
                                        <p:attrNameLst>
                                          <p:attrName>ppt_y</p:attrName>
                                        </p:attrNameLst>
                                      </p:cBhvr>
                                      <p:tavLst>
                                        <p:tav tm="0">
                                          <p:val>
                                            <p:strVal val="#ppt_y"/>
                                          </p:val>
                                        </p:tav>
                                        <p:tav tm="100000">
                                          <p:val>
                                            <p:strVal val="#ppt_y"/>
                                          </p:val>
                                        </p:tav>
                                      </p:tavLst>
                                    </p:anim>
                                    <p:animEffect transition="in" filter="wipe(right)" prLst="gradientSize: 0.1">
                                      <p:cBhvr>
                                        <p:cTn id="47" dur="1000"/>
                                        <p:tgtEl>
                                          <p:spTgt spid="15360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9" presetClass="entr" presetSubtype="0" fill="hold" grpId="0" nodeType="clickEffect">
                                  <p:stCondLst>
                                    <p:cond delay="0"/>
                                  </p:stCondLst>
                                  <p:childTnLst>
                                    <p:set>
                                      <p:cBhvr>
                                        <p:cTn id="51" dur="1" fill="hold">
                                          <p:stCondLst>
                                            <p:cond delay="0"/>
                                          </p:stCondLst>
                                        </p:cTn>
                                        <p:tgtEl>
                                          <p:spTgt spid="153610"/>
                                        </p:tgtEl>
                                        <p:attrNameLst>
                                          <p:attrName>style.visibility</p:attrName>
                                        </p:attrNameLst>
                                      </p:cBhvr>
                                      <p:to>
                                        <p:strVal val="visible"/>
                                      </p:to>
                                    </p:set>
                                    <p:anim calcmode="lin" valueType="num">
                                      <p:cBhvr>
                                        <p:cTn id="52" dur="1000" fill="hold"/>
                                        <p:tgtEl>
                                          <p:spTgt spid="153610"/>
                                        </p:tgtEl>
                                        <p:attrNameLst>
                                          <p:attrName>ppt_x</p:attrName>
                                        </p:attrNameLst>
                                      </p:cBhvr>
                                      <p:tavLst>
                                        <p:tav tm="0">
                                          <p:val>
                                            <p:strVal val="#ppt_x-.2"/>
                                          </p:val>
                                        </p:tav>
                                        <p:tav tm="100000">
                                          <p:val>
                                            <p:strVal val="#ppt_x"/>
                                          </p:val>
                                        </p:tav>
                                      </p:tavLst>
                                    </p:anim>
                                    <p:anim calcmode="lin" valueType="num">
                                      <p:cBhvr>
                                        <p:cTn id="53" dur="1000" fill="hold"/>
                                        <p:tgtEl>
                                          <p:spTgt spid="153610"/>
                                        </p:tgtEl>
                                        <p:attrNameLst>
                                          <p:attrName>ppt_y</p:attrName>
                                        </p:attrNameLst>
                                      </p:cBhvr>
                                      <p:tavLst>
                                        <p:tav tm="0">
                                          <p:val>
                                            <p:strVal val="#ppt_y"/>
                                          </p:val>
                                        </p:tav>
                                        <p:tav tm="100000">
                                          <p:val>
                                            <p:strVal val="#ppt_y"/>
                                          </p:val>
                                        </p:tav>
                                      </p:tavLst>
                                    </p:anim>
                                    <p:animEffect transition="in" filter="wipe(right)" prLst="gradientSize: 0.1">
                                      <p:cBhvr>
                                        <p:cTn id="54" dur="1000"/>
                                        <p:tgtEl>
                                          <p:spTgt spid="15361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9" presetClass="entr" presetSubtype="0" fill="hold" grpId="0" nodeType="clickEffect">
                                  <p:stCondLst>
                                    <p:cond delay="0"/>
                                  </p:stCondLst>
                                  <p:childTnLst>
                                    <p:set>
                                      <p:cBhvr>
                                        <p:cTn id="58" dur="1" fill="hold">
                                          <p:stCondLst>
                                            <p:cond delay="0"/>
                                          </p:stCondLst>
                                        </p:cTn>
                                        <p:tgtEl>
                                          <p:spTgt spid="153611"/>
                                        </p:tgtEl>
                                        <p:attrNameLst>
                                          <p:attrName>style.visibility</p:attrName>
                                        </p:attrNameLst>
                                      </p:cBhvr>
                                      <p:to>
                                        <p:strVal val="visible"/>
                                      </p:to>
                                    </p:set>
                                    <p:anim calcmode="lin" valueType="num">
                                      <p:cBhvr>
                                        <p:cTn id="59" dur="1000" fill="hold"/>
                                        <p:tgtEl>
                                          <p:spTgt spid="153611"/>
                                        </p:tgtEl>
                                        <p:attrNameLst>
                                          <p:attrName>ppt_x</p:attrName>
                                        </p:attrNameLst>
                                      </p:cBhvr>
                                      <p:tavLst>
                                        <p:tav tm="0">
                                          <p:val>
                                            <p:strVal val="#ppt_x-.2"/>
                                          </p:val>
                                        </p:tav>
                                        <p:tav tm="100000">
                                          <p:val>
                                            <p:strVal val="#ppt_x"/>
                                          </p:val>
                                        </p:tav>
                                      </p:tavLst>
                                    </p:anim>
                                    <p:anim calcmode="lin" valueType="num">
                                      <p:cBhvr>
                                        <p:cTn id="60" dur="1000" fill="hold"/>
                                        <p:tgtEl>
                                          <p:spTgt spid="153611"/>
                                        </p:tgtEl>
                                        <p:attrNameLst>
                                          <p:attrName>ppt_y</p:attrName>
                                        </p:attrNameLst>
                                      </p:cBhvr>
                                      <p:tavLst>
                                        <p:tav tm="0">
                                          <p:val>
                                            <p:strVal val="#ppt_y"/>
                                          </p:val>
                                        </p:tav>
                                        <p:tav tm="100000">
                                          <p:val>
                                            <p:strVal val="#ppt_y"/>
                                          </p:val>
                                        </p:tav>
                                      </p:tavLst>
                                    </p:anim>
                                    <p:animEffect transition="in" filter="wipe(right)" prLst="gradientSize: 0.1">
                                      <p:cBhvr>
                                        <p:cTn id="61" dur="1000"/>
                                        <p:tgtEl>
                                          <p:spTgt spid="153611"/>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9" presetClass="entr" presetSubtype="0" fill="hold" grpId="0" nodeType="clickEffect">
                                  <p:stCondLst>
                                    <p:cond delay="0"/>
                                  </p:stCondLst>
                                  <p:childTnLst>
                                    <p:set>
                                      <p:cBhvr>
                                        <p:cTn id="65" dur="1" fill="hold">
                                          <p:stCondLst>
                                            <p:cond delay="0"/>
                                          </p:stCondLst>
                                        </p:cTn>
                                        <p:tgtEl>
                                          <p:spTgt spid="153612"/>
                                        </p:tgtEl>
                                        <p:attrNameLst>
                                          <p:attrName>style.visibility</p:attrName>
                                        </p:attrNameLst>
                                      </p:cBhvr>
                                      <p:to>
                                        <p:strVal val="visible"/>
                                      </p:to>
                                    </p:set>
                                    <p:anim calcmode="lin" valueType="num">
                                      <p:cBhvr>
                                        <p:cTn id="66" dur="1000" fill="hold"/>
                                        <p:tgtEl>
                                          <p:spTgt spid="153612"/>
                                        </p:tgtEl>
                                        <p:attrNameLst>
                                          <p:attrName>ppt_x</p:attrName>
                                        </p:attrNameLst>
                                      </p:cBhvr>
                                      <p:tavLst>
                                        <p:tav tm="0">
                                          <p:val>
                                            <p:strVal val="#ppt_x-.2"/>
                                          </p:val>
                                        </p:tav>
                                        <p:tav tm="100000">
                                          <p:val>
                                            <p:strVal val="#ppt_x"/>
                                          </p:val>
                                        </p:tav>
                                      </p:tavLst>
                                    </p:anim>
                                    <p:anim calcmode="lin" valueType="num">
                                      <p:cBhvr>
                                        <p:cTn id="67" dur="1000" fill="hold"/>
                                        <p:tgtEl>
                                          <p:spTgt spid="153612"/>
                                        </p:tgtEl>
                                        <p:attrNameLst>
                                          <p:attrName>ppt_y</p:attrName>
                                        </p:attrNameLst>
                                      </p:cBhvr>
                                      <p:tavLst>
                                        <p:tav tm="0">
                                          <p:val>
                                            <p:strVal val="#ppt_y"/>
                                          </p:val>
                                        </p:tav>
                                        <p:tav tm="100000">
                                          <p:val>
                                            <p:strVal val="#ppt_y"/>
                                          </p:val>
                                        </p:tav>
                                      </p:tavLst>
                                    </p:anim>
                                    <p:animEffect transition="in" filter="wipe(right)" prLst="gradientSize: 0.1">
                                      <p:cBhvr>
                                        <p:cTn id="68" dur="1000"/>
                                        <p:tgtEl>
                                          <p:spTgt spid="153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p:bldP spid="153604" grpId="0"/>
      <p:bldP spid="153605" grpId="0"/>
      <p:bldP spid="153607" grpId="0"/>
      <p:bldP spid="153608" grpId="0"/>
      <p:bldP spid="153609" grpId="0"/>
      <p:bldP spid="153610" grpId="0"/>
      <p:bldP spid="153611" grpId="0"/>
      <p:bldP spid="15361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70</a:t>
            </a:fld>
            <a:endParaRPr lang="en-US" altLang="id-ID"/>
          </a:p>
        </p:txBody>
      </p:sp>
      <p:graphicFrame>
        <p:nvGraphicFramePr>
          <p:cNvPr id="6" name="Object 5"/>
          <p:cNvGraphicFramePr>
            <a:graphicFrameLocks noChangeAspect="1"/>
          </p:cNvGraphicFramePr>
          <p:nvPr>
            <p:extLst/>
          </p:nvPr>
        </p:nvGraphicFramePr>
        <p:xfrm>
          <a:off x="1233488" y="219075"/>
          <a:ext cx="2141537" cy="1955800"/>
        </p:xfrm>
        <a:graphic>
          <a:graphicData uri="http://schemas.openxmlformats.org/presentationml/2006/ole">
            <mc:AlternateContent xmlns:mc="http://schemas.openxmlformats.org/markup-compatibility/2006">
              <mc:Choice xmlns:v="urn:schemas-microsoft-com:vml" Requires="v">
                <p:oleObj spid="_x0000_s26632" name="Equation" r:id="rId3" imgW="1333440" imgH="1218960" progId="Equation.3">
                  <p:embed/>
                </p:oleObj>
              </mc:Choice>
              <mc:Fallback>
                <p:oleObj name="Equation" r:id="rId3" imgW="1333440" imgH="1218960" progId="Equation.3">
                  <p:embed/>
                  <p:pic>
                    <p:nvPicPr>
                      <p:cNvPr id="0" name=""/>
                      <p:cNvPicPr>
                        <a:picLocks noChangeAspect="1" noChangeArrowheads="1"/>
                      </p:cNvPicPr>
                      <p:nvPr/>
                    </p:nvPicPr>
                    <p:blipFill>
                      <a:blip r:embed="rId4"/>
                      <a:srcRect/>
                      <a:stretch>
                        <a:fillRect/>
                      </a:stretch>
                    </p:blipFill>
                    <p:spPr bwMode="auto">
                      <a:xfrm>
                        <a:off x="1233488" y="219075"/>
                        <a:ext cx="2141537" cy="1955800"/>
                      </a:xfrm>
                      <a:prstGeom prst="rect">
                        <a:avLst/>
                      </a:prstGeom>
                      <a:noFill/>
                    </p:spPr>
                  </p:pic>
                </p:oleObj>
              </mc:Fallback>
            </mc:AlternateContent>
          </a:graphicData>
        </a:graphic>
      </p:graphicFrame>
      <p:graphicFrame>
        <p:nvGraphicFramePr>
          <p:cNvPr id="3" name="Object 2"/>
          <p:cNvGraphicFramePr>
            <a:graphicFrameLocks noChangeAspect="1"/>
          </p:cNvGraphicFramePr>
          <p:nvPr>
            <p:extLst/>
          </p:nvPr>
        </p:nvGraphicFramePr>
        <p:xfrm>
          <a:off x="4305300" y="431067"/>
          <a:ext cx="2133600" cy="765908"/>
        </p:xfrm>
        <a:graphic>
          <a:graphicData uri="http://schemas.openxmlformats.org/presentationml/2006/ole">
            <mc:AlternateContent xmlns:mc="http://schemas.openxmlformats.org/markup-compatibility/2006">
              <mc:Choice xmlns:v="urn:schemas-microsoft-com:vml" Requires="v">
                <p:oleObj spid="_x0000_s26633" name="Equation" r:id="rId5" imgW="1117115" imgH="393529" progId="Equation.3">
                  <p:embed/>
                </p:oleObj>
              </mc:Choice>
              <mc:Fallback>
                <p:oleObj name="Equation" r:id="rId5" imgW="1117115"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5300" y="431067"/>
                        <a:ext cx="2133600" cy="765908"/>
                      </a:xfrm>
                      <a:prstGeom prst="rect">
                        <a:avLst/>
                      </a:prstGeom>
                      <a:noFill/>
                    </p:spPr>
                  </p:pic>
                </p:oleObj>
              </mc:Fallback>
            </mc:AlternateContent>
          </a:graphicData>
        </a:graphic>
      </p:graphicFrame>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2174875"/>
            <a:ext cx="4741933" cy="22706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Object 8"/>
          <p:cNvGraphicFramePr>
            <a:graphicFrameLocks noChangeAspect="1"/>
          </p:cNvGraphicFramePr>
          <p:nvPr>
            <p:extLst/>
          </p:nvPr>
        </p:nvGraphicFramePr>
        <p:xfrm>
          <a:off x="4293425" y="1371600"/>
          <a:ext cx="2362200" cy="468966"/>
        </p:xfrm>
        <a:graphic>
          <a:graphicData uri="http://schemas.openxmlformats.org/presentationml/2006/ole">
            <mc:AlternateContent xmlns:mc="http://schemas.openxmlformats.org/markup-compatibility/2006">
              <mc:Choice xmlns:v="urn:schemas-microsoft-com:vml" Requires="v">
                <p:oleObj spid="_x0000_s26634" name="Equation" r:id="rId8" imgW="1295400" imgH="254000" progId="Equation.3">
                  <p:embed/>
                </p:oleObj>
              </mc:Choice>
              <mc:Fallback>
                <p:oleObj name="Equation" r:id="rId8" imgW="1295400" imgH="254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93425" y="1371600"/>
                        <a:ext cx="2362200" cy="468966"/>
                      </a:xfrm>
                      <a:prstGeom prst="rect">
                        <a:avLst/>
                      </a:prstGeom>
                      <a:noFill/>
                    </p:spPr>
                  </p:pic>
                </p:oleObj>
              </mc:Fallback>
            </mc:AlternateContent>
          </a:graphicData>
        </a:graphic>
      </p:graphicFrame>
      <p:sp>
        <p:nvSpPr>
          <p:cNvPr id="10" name="Rectangle 9"/>
          <p:cNvSpPr/>
          <p:nvPr/>
        </p:nvSpPr>
        <p:spPr>
          <a:xfrm>
            <a:off x="788225" y="4816461"/>
            <a:ext cx="8343900" cy="1015663"/>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Batasan yang terdapat didalam </a:t>
            </a:r>
            <a:r>
              <a:rPr lang="id-ID" dirty="0" smtClean="0">
                <a:latin typeface="Tempus Sans ITC" panose="04020404030D07020202" pitchFamily="82" charset="0"/>
                <a:ea typeface="Times New Roman" panose="02020603050405020304" pitchFamily="18" charset="0"/>
                <a:cs typeface="Times New Roman" panose="02020603050405020304" pitchFamily="18" charset="0"/>
              </a:rPr>
              <a:t>persamaan </a:t>
            </a:r>
            <a:r>
              <a:rPr lang="id-ID" dirty="0">
                <a:latin typeface="Tempus Sans ITC" panose="04020404030D07020202" pitchFamily="82" charset="0"/>
                <a:ea typeface="Times New Roman" panose="02020603050405020304" pitchFamily="18" charset="0"/>
                <a:cs typeface="Times New Roman" panose="02020603050405020304" pitchFamily="18" charset="0"/>
              </a:rPr>
              <a:t>menunjukkan bahwa rangkaian pengganti untuk </a:t>
            </a:r>
            <a:r>
              <a:rPr lang="id-ID" dirty="0" smtClean="0">
                <a:latin typeface="Tempus Sans ITC" panose="04020404030D07020202" pitchFamily="82" charset="0"/>
                <a:ea typeface="Times New Roman" panose="02020603050405020304" pitchFamily="18" charset="0"/>
                <a:cs typeface="Times New Roman" panose="02020603050405020304" pitchFamily="18" charset="0"/>
              </a:rPr>
              <a:t>kondisi </a:t>
            </a:r>
            <a:r>
              <a:rPr lang="id-ID" dirty="0">
                <a:latin typeface="Tempus Sans ITC" panose="04020404030D07020202" pitchFamily="82" charset="0"/>
                <a:ea typeface="Times New Roman" panose="02020603050405020304" pitchFamily="18" charset="0"/>
                <a:cs typeface="Times New Roman" panose="02020603050405020304" pitchFamily="18" charset="0"/>
              </a:rPr>
              <a:t>gangguan didapat dengan cara menghubungkan jaringan-jaringan urutan secara seri seperti diperlihatkan dalam Gambar 3-6b</a:t>
            </a:r>
            <a:endParaRPr lang="id-ID" dirty="0"/>
          </a:p>
        </p:txBody>
      </p:sp>
    </p:spTree>
    <p:extLst>
      <p:ext uri="{BB962C8B-B14F-4D97-AF65-F5344CB8AC3E}">
        <p14:creationId xmlns:p14="http://schemas.microsoft.com/office/powerpoint/2010/main" val="30588137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71</a:t>
            </a:fld>
            <a:endParaRPr lang="en-US" altLang="id-ID"/>
          </a:p>
        </p:txBody>
      </p:sp>
      <p:sp>
        <p:nvSpPr>
          <p:cNvPr id="2" name="Rectangle 1"/>
          <p:cNvSpPr/>
          <p:nvPr/>
        </p:nvSpPr>
        <p:spPr>
          <a:xfrm>
            <a:off x="285521" y="381000"/>
            <a:ext cx="4610558" cy="400110"/>
          </a:xfrm>
          <a:prstGeom prst="rect">
            <a:avLst/>
          </a:prstGeom>
        </p:spPr>
        <p:txBody>
          <a:bodyPr wrap="none">
            <a:spAutoFit/>
          </a:bodyPr>
          <a:lstStyle/>
          <a:p>
            <a:pPr>
              <a:spcAft>
                <a:spcPts val="0"/>
              </a:spcAft>
            </a:pPr>
            <a:r>
              <a:rPr lang="id-ID" b="1" cap="all" dirty="0">
                <a:latin typeface="Tempus Sans ITC" panose="04020404030D07020202" pitchFamily="82" charset="0"/>
                <a:ea typeface="Times New Roman" panose="02020603050405020304" pitchFamily="18" charset="0"/>
              </a:rPr>
              <a:t>3. 3.2  Gangguan Dua Fasa (B – C)</a:t>
            </a:r>
            <a:endParaRPr lang="id-ID"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990600" y="804861"/>
            <a:ext cx="1875835" cy="400110"/>
          </a:xfrm>
          <a:prstGeom prst="rect">
            <a:avLst/>
          </a:prstGeom>
        </p:spPr>
        <p:txBody>
          <a:bodyPr wrap="non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Dari persamaan </a:t>
            </a:r>
            <a:endParaRPr lang="id-ID"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896" y="994030"/>
            <a:ext cx="4844904" cy="27397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Object 6"/>
          <p:cNvGraphicFramePr>
            <a:graphicFrameLocks noChangeAspect="1"/>
          </p:cNvGraphicFramePr>
          <p:nvPr>
            <p:extLst/>
          </p:nvPr>
        </p:nvGraphicFramePr>
        <p:xfrm>
          <a:off x="1254675" y="1204971"/>
          <a:ext cx="1676400" cy="1055726"/>
        </p:xfrm>
        <a:graphic>
          <a:graphicData uri="http://schemas.openxmlformats.org/presentationml/2006/ole">
            <mc:AlternateContent xmlns:mc="http://schemas.openxmlformats.org/markup-compatibility/2006">
              <mc:Choice xmlns:v="urn:schemas-microsoft-com:vml" Requires="v">
                <p:oleObj spid="_x0000_s27660" name="Equation" r:id="rId4" imgW="1244520" imgH="787320" progId="Equation.3">
                  <p:embed/>
                </p:oleObj>
              </mc:Choice>
              <mc:Fallback>
                <p:oleObj name="Equation" r:id="rId4" imgW="1244520" imgH="787320" progId="Equation.3">
                  <p:embed/>
                  <p:pic>
                    <p:nvPicPr>
                      <p:cNvPr id="0" name=""/>
                      <p:cNvPicPr>
                        <a:picLocks noChangeAspect="1" noChangeArrowheads="1"/>
                      </p:cNvPicPr>
                      <p:nvPr/>
                    </p:nvPicPr>
                    <p:blipFill>
                      <a:blip r:embed="rId5"/>
                      <a:srcRect/>
                      <a:stretch>
                        <a:fillRect/>
                      </a:stretch>
                    </p:blipFill>
                    <p:spPr bwMode="auto">
                      <a:xfrm>
                        <a:off x="1254675" y="1204971"/>
                        <a:ext cx="1676400" cy="1055726"/>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nvPr>
        </p:nvGraphicFramePr>
        <p:xfrm>
          <a:off x="1266550" y="2416505"/>
          <a:ext cx="1837532" cy="1561459"/>
        </p:xfrm>
        <a:graphic>
          <a:graphicData uri="http://schemas.openxmlformats.org/presentationml/2006/ole">
            <mc:AlternateContent xmlns:mc="http://schemas.openxmlformats.org/markup-compatibility/2006">
              <mc:Choice xmlns:v="urn:schemas-microsoft-com:vml" Requires="v">
                <p:oleObj spid="_x0000_s27661" name="Equation" r:id="rId6" imgW="1434960" imgH="1218960" progId="Equation.3">
                  <p:embed/>
                </p:oleObj>
              </mc:Choice>
              <mc:Fallback>
                <p:oleObj name="Equation" r:id="rId6" imgW="1434960" imgH="1218960" progId="Equation.3">
                  <p:embed/>
                  <p:pic>
                    <p:nvPicPr>
                      <p:cNvPr id="0" name=""/>
                      <p:cNvPicPr>
                        <a:picLocks noChangeAspect="1" noChangeArrowheads="1"/>
                      </p:cNvPicPr>
                      <p:nvPr/>
                    </p:nvPicPr>
                    <p:blipFill>
                      <a:blip r:embed="rId7"/>
                      <a:srcRect/>
                      <a:stretch>
                        <a:fillRect/>
                      </a:stretch>
                    </p:blipFill>
                    <p:spPr bwMode="auto">
                      <a:xfrm>
                        <a:off x="1266550" y="2416505"/>
                        <a:ext cx="1837532" cy="1561459"/>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nvPr>
        </p:nvGraphicFramePr>
        <p:xfrm>
          <a:off x="4138841" y="3977964"/>
          <a:ext cx="1514475" cy="1459403"/>
        </p:xfrm>
        <a:graphic>
          <a:graphicData uri="http://schemas.openxmlformats.org/presentationml/2006/ole">
            <mc:AlternateContent xmlns:mc="http://schemas.openxmlformats.org/markup-compatibility/2006">
              <mc:Choice xmlns:v="urn:schemas-microsoft-com:vml" Requires="v">
                <p:oleObj spid="_x0000_s27662" name="Equation" r:id="rId8" imgW="520700" imgH="508000" progId="Equation.3">
                  <p:embed/>
                </p:oleObj>
              </mc:Choice>
              <mc:Fallback>
                <p:oleObj name="Equation" r:id="rId8" imgW="520700" imgH="508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38841" y="3977964"/>
                        <a:ext cx="1514475" cy="1459403"/>
                      </a:xfrm>
                      <a:prstGeom prst="rect">
                        <a:avLst/>
                      </a:prstGeom>
                      <a:noFill/>
                    </p:spPr>
                  </p:pic>
                </p:oleObj>
              </mc:Fallback>
            </mc:AlternateContent>
          </a:graphicData>
        </a:graphic>
      </p:graphicFrame>
      <p:sp>
        <p:nvSpPr>
          <p:cNvPr id="1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graphicFrame>
        <p:nvGraphicFramePr>
          <p:cNvPr id="12" name="Object 11"/>
          <p:cNvGraphicFramePr>
            <a:graphicFrameLocks noChangeAspect="1"/>
          </p:cNvGraphicFramePr>
          <p:nvPr>
            <p:extLst/>
          </p:nvPr>
        </p:nvGraphicFramePr>
        <p:xfrm>
          <a:off x="6282275" y="4479659"/>
          <a:ext cx="1683327" cy="684743"/>
        </p:xfrm>
        <a:graphic>
          <a:graphicData uri="http://schemas.openxmlformats.org/presentationml/2006/ole">
            <mc:AlternateContent xmlns:mc="http://schemas.openxmlformats.org/markup-compatibility/2006">
              <mc:Choice xmlns:v="urn:schemas-microsoft-com:vml" Requires="v">
                <p:oleObj spid="_x0000_s27663" name="Equation" r:id="rId10" imgW="558800" imgH="228600" progId="Equation.3">
                  <p:embed/>
                </p:oleObj>
              </mc:Choice>
              <mc:Fallback>
                <p:oleObj name="Equation" r:id="rId10" imgW="55880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82275" y="4479659"/>
                        <a:ext cx="1683327" cy="684743"/>
                      </a:xfrm>
                      <a:prstGeom prst="rect">
                        <a:avLst/>
                      </a:prstGeom>
                      <a:noFill/>
                    </p:spPr>
                  </p:pic>
                </p:oleObj>
              </mc:Fallback>
            </mc:AlternateContent>
          </a:graphicData>
        </a:graphic>
      </p:graphicFrame>
      <p:graphicFrame>
        <p:nvGraphicFramePr>
          <p:cNvPr id="14" name="Object 13"/>
          <p:cNvGraphicFramePr>
            <a:graphicFrameLocks noChangeAspect="1"/>
          </p:cNvGraphicFramePr>
          <p:nvPr>
            <p:extLst/>
          </p:nvPr>
        </p:nvGraphicFramePr>
        <p:xfrm>
          <a:off x="1233488" y="4041775"/>
          <a:ext cx="1952625" cy="1560513"/>
        </p:xfrm>
        <a:graphic>
          <a:graphicData uri="http://schemas.openxmlformats.org/presentationml/2006/ole">
            <mc:AlternateContent xmlns:mc="http://schemas.openxmlformats.org/markup-compatibility/2006">
              <mc:Choice xmlns:v="urn:schemas-microsoft-com:vml" Requires="v">
                <p:oleObj spid="_x0000_s27664" name="Equation" r:id="rId12" imgW="1523880" imgH="1218960" progId="Equation.3">
                  <p:embed/>
                </p:oleObj>
              </mc:Choice>
              <mc:Fallback>
                <p:oleObj name="Equation" r:id="rId12" imgW="1523880" imgH="1218960" progId="Equation.3">
                  <p:embed/>
                  <p:pic>
                    <p:nvPicPr>
                      <p:cNvPr id="0" name=""/>
                      <p:cNvPicPr>
                        <a:picLocks noChangeAspect="1" noChangeArrowheads="1"/>
                      </p:cNvPicPr>
                      <p:nvPr/>
                    </p:nvPicPr>
                    <p:blipFill>
                      <a:blip r:embed="rId13"/>
                      <a:srcRect/>
                      <a:stretch>
                        <a:fillRect/>
                      </a:stretch>
                    </p:blipFill>
                    <p:spPr bwMode="auto">
                      <a:xfrm>
                        <a:off x="1233488" y="4041775"/>
                        <a:ext cx="1952625" cy="1560513"/>
                      </a:xfrm>
                      <a:prstGeom prst="rect">
                        <a:avLst/>
                      </a:prstGeom>
                      <a:noFill/>
                    </p:spPr>
                  </p:pic>
                </p:oleObj>
              </mc:Fallback>
            </mc:AlternateContent>
          </a:graphicData>
        </a:graphic>
      </p:graphicFrame>
    </p:spTree>
    <p:extLst>
      <p:ext uri="{BB962C8B-B14F-4D97-AF65-F5344CB8AC3E}">
        <p14:creationId xmlns:p14="http://schemas.microsoft.com/office/powerpoint/2010/main" val="30912655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72</a:t>
            </a:fld>
            <a:endParaRPr lang="en-US" altLang="id-ID"/>
          </a:p>
        </p:txBody>
      </p:sp>
      <p:sp>
        <p:nvSpPr>
          <p:cNvPr id="2" name="Rectangle 1"/>
          <p:cNvSpPr/>
          <p:nvPr/>
        </p:nvSpPr>
        <p:spPr>
          <a:xfrm>
            <a:off x="304800" y="304800"/>
            <a:ext cx="6400800" cy="400110"/>
          </a:xfrm>
          <a:prstGeom prst="rect">
            <a:avLst/>
          </a:prstGeom>
        </p:spPr>
        <p:txBody>
          <a:bodyPr wrap="square">
            <a:spAutoFit/>
          </a:bodyPr>
          <a:lstStyle/>
          <a:p>
            <a:pPr>
              <a:spcAft>
                <a:spcPts val="0"/>
              </a:spcAft>
            </a:pPr>
            <a:r>
              <a:rPr lang="id-ID" b="1" cap="all" dirty="0">
                <a:latin typeface="Tempus Sans ITC" panose="04020404030D07020202" pitchFamily="82" charset="0"/>
                <a:ea typeface="Times New Roman" panose="02020603050405020304" pitchFamily="18" charset="0"/>
              </a:rPr>
              <a:t>3. 3.3  Gangguan Dua Fasa – Tanah (B – C – E)</a:t>
            </a:r>
            <a:endParaRPr lang="id-ID"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990600" y="721051"/>
            <a:ext cx="8077200" cy="400110"/>
          </a:xfrm>
          <a:prstGeom prst="rect">
            <a:avLst/>
          </a:prstGeom>
        </p:spPr>
        <p:txBody>
          <a:bodyPr wrap="square">
            <a:spAutoFit/>
          </a:bodyPr>
          <a:lstStyle/>
          <a:p>
            <a:pPr>
              <a:spcAft>
                <a:spcPts val="0"/>
              </a:spcAft>
            </a:pPr>
            <a:r>
              <a:rPr lang="id-ID" dirty="0" smtClean="0">
                <a:latin typeface="Tempus Sans ITC" panose="04020404030D07020202" pitchFamily="82" charset="0"/>
                <a:ea typeface="Times New Roman" panose="02020603050405020304" pitchFamily="18" charset="0"/>
              </a:rPr>
              <a:t>Kembali, dari persamaan 3-9 dan persamaan 3-1 dan 3-2 didapat:</a:t>
            </a:r>
            <a:endParaRPr lang="id-ID" b="1" dirty="0">
              <a:effectLst/>
              <a:latin typeface="Times New Roman" panose="02020603050405020304" pitchFamily="18" charset="0"/>
              <a:ea typeface="Times New Roman" panose="02020603050405020304" pitchFamily="18" charset="0"/>
            </a:endParaRPr>
          </a:p>
        </p:txBody>
      </p:sp>
      <p:graphicFrame>
        <p:nvGraphicFramePr>
          <p:cNvPr id="6" name="Object 5"/>
          <p:cNvGraphicFramePr>
            <a:graphicFrameLocks noChangeAspect="1"/>
          </p:cNvGraphicFramePr>
          <p:nvPr>
            <p:extLst/>
          </p:nvPr>
        </p:nvGraphicFramePr>
        <p:xfrm>
          <a:off x="1254675" y="1204971"/>
          <a:ext cx="1676400" cy="1055726"/>
        </p:xfrm>
        <a:graphic>
          <a:graphicData uri="http://schemas.openxmlformats.org/presentationml/2006/ole">
            <mc:AlternateContent xmlns:mc="http://schemas.openxmlformats.org/markup-compatibility/2006">
              <mc:Choice xmlns:v="urn:schemas-microsoft-com:vml" Requires="v">
                <p:oleObj spid="_x0000_s28682" name="Equation" r:id="rId3" imgW="1244520" imgH="787320" progId="Equation.3">
                  <p:embed/>
                </p:oleObj>
              </mc:Choice>
              <mc:Fallback>
                <p:oleObj name="Equation" r:id="rId3" imgW="1244520" imgH="787320" progId="Equation.3">
                  <p:embed/>
                  <p:pic>
                    <p:nvPicPr>
                      <p:cNvPr id="0" name=""/>
                      <p:cNvPicPr>
                        <a:picLocks noChangeAspect="1" noChangeArrowheads="1"/>
                      </p:cNvPicPr>
                      <p:nvPr/>
                    </p:nvPicPr>
                    <p:blipFill>
                      <a:blip r:embed="rId4"/>
                      <a:srcRect/>
                      <a:stretch>
                        <a:fillRect/>
                      </a:stretch>
                    </p:blipFill>
                    <p:spPr bwMode="auto">
                      <a:xfrm>
                        <a:off x="1254675" y="1204971"/>
                        <a:ext cx="1676400" cy="1055726"/>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nvPr>
        </p:nvGraphicFramePr>
        <p:xfrm>
          <a:off x="1266550" y="2416505"/>
          <a:ext cx="1837532" cy="1561459"/>
        </p:xfrm>
        <a:graphic>
          <a:graphicData uri="http://schemas.openxmlformats.org/presentationml/2006/ole">
            <mc:AlternateContent xmlns:mc="http://schemas.openxmlformats.org/markup-compatibility/2006">
              <mc:Choice xmlns:v="urn:schemas-microsoft-com:vml" Requires="v">
                <p:oleObj spid="_x0000_s28683" name="Equation" r:id="rId5" imgW="1434960" imgH="1218960" progId="Equation.3">
                  <p:embed/>
                </p:oleObj>
              </mc:Choice>
              <mc:Fallback>
                <p:oleObj name="Equation" r:id="rId5" imgW="1434960" imgH="1218960" progId="Equation.3">
                  <p:embed/>
                  <p:pic>
                    <p:nvPicPr>
                      <p:cNvPr id="0" name=""/>
                      <p:cNvPicPr>
                        <a:picLocks noChangeAspect="1" noChangeArrowheads="1"/>
                      </p:cNvPicPr>
                      <p:nvPr/>
                    </p:nvPicPr>
                    <p:blipFill>
                      <a:blip r:embed="rId6"/>
                      <a:srcRect/>
                      <a:stretch>
                        <a:fillRect/>
                      </a:stretch>
                    </p:blipFill>
                    <p:spPr bwMode="auto">
                      <a:xfrm>
                        <a:off x="1266550" y="2416505"/>
                        <a:ext cx="1837532" cy="1561459"/>
                      </a:xfrm>
                      <a:prstGeom prst="rect">
                        <a:avLst/>
                      </a:prstGeom>
                      <a:noFill/>
                    </p:spPr>
                  </p:pic>
                </p:oleObj>
              </mc:Fallback>
            </mc:AlternateContent>
          </a:graphicData>
        </a:graphic>
      </p:graphicFrame>
      <p:pic>
        <p:nvPicPr>
          <p:cNvPr id="133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6695" y="1204971"/>
            <a:ext cx="4605125" cy="26050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Object 8"/>
          <p:cNvGraphicFramePr>
            <a:graphicFrameLocks noChangeAspect="1"/>
          </p:cNvGraphicFramePr>
          <p:nvPr>
            <p:extLst/>
          </p:nvPr>
        </p:nvGraphicFramePr>
        <p:xfrm>
          <a:off x="1600200" y="4110257"/>
          <a:ext cx="2514600" cy="703006"/>
        </p:xfrm>
        <a:graphic>
          <a:graphicData uri="http://schemas.openxmlformats.org/presentationml/2006/ole">
            <mc:AlternateContent xmlns:mc="http://schemas.openxmlformats.org/markup-compatibility/2006">
              <mc:Choice xmlns:v="urn:schemas-microsoft-com:vml" Requires="v">
                <p:oleObj spid="_x0000_s28684" name="Equation" r:id="rId8" imgW="888614" imgH="241195" progId="Equation.3">
                  <p:embed/>
                </p:oleObj>
              </mc:Choice>
              <mc:Fallback>
                <p:oleObj name="Equation" r:id="rId8" imgW="888614" imgH="241195"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4110257"/>
                        <a:ext cx="2514600" cy="703006"/>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nvPr>
        </p:nvGraphicFramePr>
        <p:xfrm>
          <a:off x="1524000" y="5040582"/>
          <a:ext cx="3469725" cy="939717"/>
        </p:xfrm>
        <a:graphic>
          <a:graphicData uri="http://schemas.openxmlformats.org/presentationml/2006/ole">
            <mc:AlternateContent xmlns:mc="http://schemas.openxmlformats.org/markup-compatibility/2006">
              <mc:Choice xmlns:v="urn:schemas-microsoft-com:vml" Requires="v">
                <p:oleObj spid="_x0000_s28685" name="Equation" r:id="rId10" imgW="914400" imgH="241300" progId="Equation.3">
                  <p:embed/>
                </p:oleObj>
              </mc:Choice>
              <mc:Fallback>
                <p:oleObj name="Equation" r:id="rId10" imgW="914400" imgH="2413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5040582"/>
                        <a:ext cx="3469725" cy="939717"/>
                      </a:xfrm>
                      <a:prstGeom prst="rect">
                        <a:avLst/>
                      </a:prstGeom>
                      <a:noFill/>
                    </p:spPr>
                  </p:pic>
                </p:oleObj>
              </mc:Fallback>
            </mc:AlternateContent>
          </a:graphicData>
        </a:graphic>
      </p:graphicFrame>
    </p:spTree>
    <p:extLst>
      <p:ext uri="{BB962C8B-B14F-4D97-AF65-F5344CB8AC3E}">
        <p14:creationId xmlns:p14="http://schemas.microsoft.com/office/powerpoint/2010/main" val="20451929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73</a:t>
            </a:fld>
            <a:endParaRPr lang="en-US" altLang="id-ID"/>
          </a:p>
        </p:txBody>
      </p:sp>
      <p:sp>
        <p:nvSpPr>
          <p:cNvPr id="2" name="Rectangle 1"/>
          <p:cNvSpPr/>
          <p:nvPr/>
        </p:nvSpPr>
        <p:spPr>
          <a:xfrm>
            <a:off x="304800" y="304800"/>
            <a:ext cx="7848600" cy="400110"/>
          </a:xfrm>
          <a:prstGeom prst="rect">
            <a:avLst/>
          </a:prstGeom>
        </p:spPr>
        <p:txBody>
          <a:bodyPr wrap="square">
            <a:spAutoFit/>
          </a:bodyPr>
          <a:lstStyle/>
          <a:p>
            <a:pPr>
              <a:spcAft>
                <a:spcPts val="0"/>
              </a:spcAft>
            </a:pPr>
            <a:r>
              <a:rPr lang="id-ID" b="1" cap="all" dirty="0">
                <a:latin typeface="Tempus Sans ITC" panose="04020404030D07020202" pitchFamily="82" charset="0"/>
                <a:ea typeface="Times New Roman" panose="02020603050405020304" pitchFamily="18" charset="0"/>
              </a:rPr>
              <a:t>3. 3.4  Gangguan Tiga Fasa (A – B – C  atau A – B – C – E)</a:t>
            </a:r>
            <a:endParaRPr lang="id-ID"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990600" y="704910"/>
            <a:ext cx="8153400" cy="707886"/>
          </a:xfrm>
          <a:prstGeom prst="rect">
            <a:avLst/>
          </a:prstGeom>
        </p:spPr>
        <p:txBody>
          <a:bodyPr wrap="square">
            <a:spAutoFit/>
          </a:bodyPr>
          <a:lstStyle/>
          <a:p>
            <a:pPr algn="just">
              <a:spcAft>
                <a:spcPts val="0"/>
              </a:spcAft>
            </a:pPr>
            <a:r>
              <a:rPr lang="id-ID" dirty="0" smtClean="0">
                <a:latin typeface="Tempus Sans ITC" panose="04020404030D07020202" pitchFamily="82" charset="0"/>
                <a:ea typeface="Times New Roman" panose="02020603050405020304" pitchFamily="18" charset="0"/>
              </a:rPr>
              <a:t>Bila diasumsikan gangguan melibatkan tanah, dari persamaan 3-10 dan 3-1, 3-2 didapat: </a:t>
            </a:r>
            <a:endParaRPr lang="id-ID" b="1" dirty="0">
              <a:effectLst/>
              <a:latin typeface="Times New Roman" panose="02020603050405020304" pitchFamily="18" charset="0"/>
              <a:ea typeface="Times New Roman" panose="02020603050405020304" pitchFamily="18" charset="0"/>
            </a:endParaRPr>
          </a:p>
        </p:txBody>
      </p:sp>
      <p:graphicFrame>
        <p:nvGraphicFramePr>
          <p:cNvPr id="7" name="Object 6"/>
          <p:cNvGraphicFramePr>
            <a:graphicFrameLocks noChangeAspect="1"/>
          </p:cNvGraphicFramePr>
          <p:nvPr>
            <p:extLst/>
          </p:nvPr>
        </p:nvGraphicFramePr>
        <p:xfrm>
          <a:off x="1295400" y="1516352"/>
          <a:ext cx="990600" cy="1604772"/>
        </p:xfrm>
        <a:graphic>
          <a:graphicData uri="http://schemas.openxmlformats.org/presentationml/2006/ole">
            <mc:AlternateContent xmlns:mc="http://schemas.openxmlformats.org/markup-compatibility/2006">
              <mc:Choice xmlns:v="urn:schemas-microsoft-com:vml" Requires="v">
                <p:oleObj spid="_x0000_s29702" name="Equation" r:id="rId3" imgW="469696" imgH="774364" progId="Equation.3">
                  <p:embed/>
                </p:oleObj>
              </mc:Choice>
              <mc:Fallback>
                <p:oleObj name="Equation" r:id="rId3" imgW="469696" imgH="77436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516352"/>
                        <a:ext cx="990600" cy="1604772"/>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nvPr>
        </p:nvGraphicFramePr>
        <p:xfrm>
          <a:off x="1295400" y="3372026"/>
          <a:ext cx="1447800" cy="617095"/>
        </p:xfrm>
        <a:graphic>
          <a:graphicData uri="http://schemas.openxmlformats.org/presentationml/2006/ole">
            <mc:AlternateContent xmlns:mc="http://schemas.openxmlformats.org/markup-compatibility/2006">
              <mc:Choice xmlns:v="urn:schemas-microsoft-com:vml" Requires="v">
                <p:oleObj spid="_x0000_s29703" name="Equation" r:id="rId5" imgW="583947" imgH="241195" progId="Equation.3">
                  <p:embed/>
                </p:oleObj>
              </mc:Choice>
              <mc:Fallback>
                <p:oleObj name="Equation" r:id="rId5" imgW="583947" imgH="24119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3372026"/>
                        <a:ext cx="1447800" cy="617095"/>
                      </a:xfrm>
                      <a:prstGeom prst="rect">
                        <a:avLst/>
                      </a:prstGeom>
                      <a:noFill/>
                    </p:spPr>
                  </p:pic>
                </p:oleObj>
              </mc:Fallback>
            </mc:AlternateContent>
          </a:graphicData>
        </a:graphic>
      </p:graphicFrame>
      <p:pic>
        <p:nvPicPr>
          <p:cNvPr id="1434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1412796"/>
            <a:ext cx="43180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069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231822"/>
            <a:ext cx="750777" cy="1593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674872" rIns="674872" bIns="674872" numCol="1" anchor="ctr" anchorCtr="0" compatLnSpc="1">
            <a:prstTxWarp prst="textNoShape">
              <a:avLst/>
            </a:prstTxWarp>
            <a:spAutoFit/>
          </a:bodyPr>
          <a:lstStyle/>
          <a:p>
            <a:endParaRPr lang="id-ID" sz="1500"/>
          </a:p>
        </p:txBody>
      </p:sp>
      <p:pic>
        <p:nvPicPr>
          <p:cNvPr id="2052" name="Picture 4" descr="KIF_1664"/>
          <p:cNvPicPr>
            <a:picLocks noChangeAspect="1" noChangeArrowheads="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194619" y="773842"/>
            <a:ext cx="8591035" cy="498363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528252" y="1591401"/>
            <a:ext cx="8200400" cy="2331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1549400" algn="l"/>
              </a:tabLst>
              <a:defRPr>
                <a:solidFill>
                  <a:schemeClr val="tx1"/>
                </a:solidFill>
                <a:latin typeface="Arial" panose="020B0604020202020204" pitchFamily="34" charset="0"/>
              </a:defRPr>
            </a:lvl1pPr>
            <a:lvl2pPr eaLnBrk="0" fontAlgn="base" hangingPunct="0">
              <a:spcBef>
                <a:spcPct val="0"/>
              </a:spcBef>
              <a:spcAft>
                <a:spcPct val="0"/>
              </a:spcAft>
              <a:tabLst>
                <a:tab pos="1549400" algn="l"/>
              </a:tabLst>
              <a:defRPr>
                <a:solidFill>
                  <a:schemeClr val="tx1"/>
                </a:solidFill>
                <a:latin typeface="Arial" panose="020B0604020202020204" pitchFamily="34" charset="0"/>
              </a:defRPr>
            </a:lvl2pPr>
            <a:lvl3pPr eaLnBrk="0" fontAlgn="base" hangingPunct="0">
              <a:spcBef>
                <a:spcPct val="0"/>
              </a:spcBef>
              <a:spcAft>
                <a:spcPct val="0"/>
              </a:spcAft>
              <a:tabLst>
                <a:tab pos="1549400" algn="l"/>
              </a:tabLst>
              <a:defRPr>
                <a:solidFill>
                  <a:schemeClr val="tx1"/>
                </a:solidFill>
                <a:latin typeface="Arial" panose="020B0604020202020204" pitchFamily="34" charset="0"/>
              </a:defRPr>
            </a:lvl3pPr>
            <a:lvl4pPr eaLnBrk="0" fontAlgn="base" hangingPunct="0">
              <a:spcBef>
                <a:spcPct val="0"/>
              </a:spcBef>
              <a:spcAft>
                <a:spcPct val="0"/>
              </a:spcAft>
              <a:tabLst>
                <a:tab pos="1549400" algn="l"/>
              </a:tabLst>
              <a:defRPr>
                <a:solidFill>
                  <a:schemeClr val="tx1"/>
                </a:solidFill>
                <a:latin typeface="Arial" panose="020B0604020202020204" pitchFamily="34" charset="0"/>
              </a:defRPr>
            </a:lvl4pPr>
            <a:lvl5pPr eaLnBrk="0" fontAlgn="base" hangingPunct="0">
              <a:spcBef>
                <a:spcPct val="0"/>
              </a:spcBef>
              <a:spcAft>
                <a:spcPct val="0"/>
              </a:spcAft>
              <a:tabLst>
                <a:tab pos="1549400" algn="l"/>
              </a:tabLst>
              <a:defRPr>
                <a:solidFill>
                  <a:schemeClr val="tx1"/>
                </a:solidFill>
                <a:latin typeface="Arial" panose="020B0604020202020204" pitchFamily="34" charset="0"/>
              </a:defRPr>
            </a:lvl5pPr>
            <a:lvl6pPr eaLnBrk="0" fontAlgn="base" hangingPunct="0">
              <a:spcBef>
                <a:spcPct val="0"/>
              </a:spcBef>
              <a:spcAft>
                <a:spcPct val="0"/>
              </a:spcAft>
              <a:tabLst>
                <a:tab pos="1549400" algn="l"/>
              </a:tabLst>
              <a:defRPr>
                <a:solidFill>
                  <a:schemeClr val="tx1"/>
                </a:solidFill>
                <a:latin typeface="Arial" panose="020B0604020202020204" pitchFamily="34" charset="0"/>
              </a:defRPr>
            </a:lvl6pPr>
            <a:lvl7pPr eaLnBrk="0" fontAlgn="base" hangingPunct="0">
              <a:spcBef>
                <a:spcPct val="0"/>
              </a:spcBef>
              <a:spcAft>
                <a:spcPct val="0"/>
              </a:spcAft>
              <a:tabLst>
                <a:tab pos="1549400" algn="l"/>
              </a:tabLst>
              <a:defRPr>
                <a:solidFill>
                  <a:schemeClr val="tx1"/>
                </a:solidFill>
                <a:latin typeface="Arial" panose="020B0604020202020204" pitchFamily="34" charset="0"/>
              </a:defRPr>
            </a:lvl7pPr>
            <a:lvl8pPr eaLnBrk="0" fontAlgn="base" hangingPunct="0">
              <a:spcBef>
                <a:spcPct val="0"/>
              </a:spcBef>
              <a:spcAft>
                <a:spcPct val="0"/>
              </a:spcAft>
              <a:tabLst>
                <a:tab pos="1549400" algn="l"/>
              </a:tabLst>
              <a:defRPr>
                <a:solidFill>
                  <a:schemeClr val="tx1"/>
                </a:solidFill>
                <a:latin typeface="Arial" panose="020B0604020202020204" pitchFamily="34" charset="0"/>
              </a:defRPr>
            </a:lvl8pPr>
            <a:lvl9pPr eaLnBrk="0" fontAlgn="base" hangingPunct="0">
              <a:spcBef>
                <a:spcPct val="0"/>
              </a:spcBef>
              <a:spcAft>
                <a:spcPct val="0"/>
              </a:spcAft>
              <a:tabLst>
                <a:tab pos="1549400" algn="l"/>
              </a:tabLst>
              <a:defRPr>
                <a:solidFill>
                  <a:schemeClr val="tx1"/>
                </a:solidFill>
                <a:latin typeface="Arial" panose="020B0604020202020204" pitchFamily="34" charset="0"/>
              </a:defRPr>
            </a:lvl9pPr>
          </a:lstStyle>
          <a:p>
            <a:pPr defTabSz="685800">
              <a:tabLst>
                <a:tab pos="1162050" algn="l"/>
              </a:tabLst>
            </a:pPr>
            <a:r>
              <a:rPr lang="id-ID" altLang="id-ID" sz="7200" b="1" dirty="0">
                <a:solidFill>
                  <a:srgbClr val="800080"/>
                </a:solidFill>
                <a:latin typeface="Bradley Hand ITC" panose="03070402050302030203" pitchFamily="66" charset="0"/>
                <a:ea typeface="Times New Roman" panose="02020603050405020304" pitchFamily="18" charset="0"/>
              </a:rPr>
              <a:t>RE</a:t>
            </a:r>
            <a:r>
              <a:rPr lang="id-ID" altLang="id-ID" sz="7200" b="1" dirty="0">
                <a:solidFill>
                  <a:srgbClr val="FF6600"/>
                </a:solidFill>
                <a:latin typeface="Bradley Hand ITC" panose="03070402050302030203" pitchFamily="66" charset="0"/>
                <a:ea typeface="Times New Roman" panose="02020603050405020304" pitchFamily="18" charset="0"/>
              </a:rPr>
              <a:t>LE</a:t>
            </a:r>
            <a:r>
              <a:rPr lang="id-ID" altLang="id-ID" sz="7200" b="1" dirty="0">
                <a:latin typeface="Bradley Hand ITC" panose="03070402050302030203" pitchFamily="66" charset="0"/>
                <a:ea typeface="Times New Roman" panose="02020603050405020304" pitchFamily="18" charset="0"/>
              </a:rPr>
              <a:t> P</a:t>
            </a:r>
            <a:r>
              <a:rPr lang="id-ID" altLang="id-ID" sz="7200" b="1" dirty="0">
                <a:solidFill>
                  <a:srgbClr val="FF00FF"/>
                </a:solidFill>
                <a:latin typeface="Bradley Hand ITC" panose="03070402050302030203" pitchFamily="66" charset="0"/>
                <a:ea typeface="Times New Roman" panose="02020603050405020304" pitchFamily="18" charset="0"/>
              </a:rPr>
              <a:t>RO</a:t>
            </a:r>
            <a:r>
              <a:rPr lang="id-ID" altLang="id-ID" sz="7200" b="1" dirty="0">
                <a:solidFill>
                  <a:srgbClr val="333399"/>
                </a:solidFill>
                <a:latin typeface="Bradley Hand ITC" panose="03070402050302030203" pitchFamily="66" charset="0"/>
                <a:ea typeface="Times New Roman" panose="02020603050405020304" pitchFamily="18" charset="0"/>
              </a:rPr>
              <a:t>TE</a:t>
            </a:r>
            <a:r>
              <a:rPr lang="id-ID" altLang="id-ID" sz="7200" b="1" dirty="0">
                <a:solidFill>
                  <a:srgbClr val="0000FF"/>
                </a:solidFill>
                <a:latin typeface="Bradley Hand ITC" panose="03070402050302030203" pitchFamily="66" charset="0"/>
                <a:ea typeface="Times New Roman" panose="02020603050405020304" pitchFamily="18" charset="0"/>
              </a:rPr>
              <a:t>KS</a:t>
            </a:r>
            <a:r>
              <a:rPr lang="id-ID" altLang="id-ID" sz="7200" b="1" dirty="0">
                <a:latin typeface="Bradley Hand ITC" panose="03070402050302030203" pitchFamily="66" charset="0"/>
                <a:ea typeface="Times New Roman" panose="02020603050405020304" pitchFamily="18" charset="0"/>
              </a:rPr>
              <a:t>I</a:t>
            </a:r>
            <a:endParaRPr lang="id-ID" altLang="id-ID" sz="2100" dirty="0"/>
          </a:p>
          <a:p>
            <a:pPr defTabSz="685800">
              <a:tabLst>
                <a:tab pos="1162050" algn="l"/>
              </a:tabLst>
            </a:pPr>
            <a:r>
              <a:rPr lang="id-ID" altLang="id-ID" sz="3000" b="1" i="1" dirty="0">
                <a:solidFill>
                  <a:srgbClr val="0000FF"/>
                </a:solidFill>
                <a:latin typeface="Bradley Hand ITC" panose="03070402050302030203" pitchFamily="66" charset="0"/>
                <a:ea typeface="Times New Roman" panose="02020603050405020304" pitchFamily="18" charset="0"/>
              </a:rPr>
              <a:t>PRINSIP DAN APLIKASI</a:t>
            </a:r>
            <a:endParaRPr lang="id-ID" altLang="id-ID" sz="1500" dirty="0"/>
          </a:p>
          <a:p>
            <a:pPr defTabSz="685800">
              <a:tabLst>
                <a:tab pos="1162050" algn="l"/>
              </a:tabLst>
            </a:pPr>
            <a:r>
              <a:rPr lang="id-ID" altLang="id-ID" sz="1500" b="1" dirty="0">
                <a:latin typeface="Matura MT Script Capitals" panose="03020802060602070202" pitchFamily="66" charset="0"/>
                <a:ea typeface="Times New Roman" panose="02020603050405020304" pitchFamily="18" charset="0"/>
              </a:rPr>
              <a:t>	</a:t>
            </a:r>
            <a:endParaRPr lang="id-ID" altLang="id-ID" sz="900" dirty="0"/>
          </a:p>
          <a:p>
            <a:pPr defTabSz="685800">
              <a:tabLst>
                <a:tab pos="1162050" algn="l"/>
              </a:tabLst>
            </a:pPr>
            <a:r>
              <a:rPr lang="id-ID" altLang="id-ID" sz="1650" b="1" i="1" dirty="0">
                <a:solidFill>
                  <a:srgbClr val="0000FF"/>
                </a:solidFill>
                <a:latin typeface="Bradley Hand ITC" panose="03070402050302030203" pitchFamily="66" charset="0"/>
                <a:ea typeface="Times New Roman" panose="02020603050405020304" pitchFamily="18" charset="0"/>
                <a:cs typeface="Times New Roman" panose="02020603050405020304" pitchFamily="18" charset="0"/>
              </a:rPr>
              <a:t/>
            </a:r>
            <a:br>
              <a:rPr lang="id-ID" altLang="id-ID" sz="1650" b="1" i="1" dirty="0">
                <a:solidFill>
                  <a:srgbClr val="0000FF"/>
                </a:solidFill>
                <a:latin typeface="Bradley Hand ITC" panose="03070402050302030203" pitchFamily="66" charset="0"/>
                <a:ea typeface="Times New Roman" panose="02020603050405020304" pitchFamily="18" charset="0"/>
                <a:cs typeface="Times New Roman" panose="02020603050405020304" pitchFamily="18" charset="0"/>
              </a:rPr>
            </a:br>
            <a:endParaRPr lang="id-ID" altLang="id-ID" sz="1350" dirty="0"/>
          </a:p>
        </p:txBody>
      </p:sp>
      <p:sp>
        <p:nvSpPr>
          <p:cNvPr id="9" name="Rectangle 8"/>
          <p:cNvSpPr/>
          <p:nvPr/>
        </p:nvSpPr>
        <p:spPr>
          <a:xfrm>
            <a:off x="6126068" y="3749683"/>
            <a:ext cx="2882520" cy="369332"/>
          </a:xfrm>
          <a:prstGeom prst="rect">
            <a:avLst/>
          </a:prstGeom>
        </p:spPr>
        <p:txBody>
          <a:bodyPr wrap="none">
            <a:spAutoFit/>
          </a:bodyPr>
          <a:lstStyle/>
          <a:p>
            <a:pPr eaLnBrk="0" hangingPunct="0">
              <a:tabLst>
                <a:tab pos="1162050" algn="l"/>
              </a:tabLst>
            </a:pPr>
            <a:r>
              <a:rPr lang="id-ID" altLang="id-ID" sz="1800" b="1" i="1" dirty="0">
                <a:solidFill>
                  <a:srgbClr val="FF0000"/>
                </a:solidFill>
                <a:latin typeface="Bradley Hand ITC" panose="03070402050302030203" pitchFamily="66" charset="0"/>
                <a:ea typeface="Times New Roman" panose="02020603050405020304" pitchFamily="18" charset="0"/>
              </a:rPr>
              <a:t>HENDRA MARTA YUDHA</a:t>
            </a:r>
            <a:endParaRPr lang="id-ID" altLang="id-ID" sz="900" dirty="0"/>
          </a:p>
        </p:txBody>
      </p:sp>
      <p:sp>
        <p:nvSpPr>
          <p:cNvPr id="3" name="Date Placeholder 2"/>
          <p:cNvSpPr>
            <a:spLocks noGrp="1"/>
          </p:cNvSpPr>
          <p:nvPr>
            <p:ph type="dt" sz="half" idx="10"/>
          </p:nvPr>
        </p:nvSpPr>
        <p:spPr/>
        <p:txBody>
          <a:bodyPr/>
          <a:lstStyle/>
          <a:p>
            <a:fld id="{AA979DDF-A59B-44BC-B64D-9FF8C03BDF29}" type="datetime1">
              <a:rPr lang="en-US" altLang="id-ID" smtClean="0"/>
              <a:t>5/15/2017</a:t>
            </a:fld>
            <a:endParaRPr lang="en-US" altLang="id-ID"/>
          </a:p>
        </p:txBody>
      </p:sp>
      <p:sp>
        <p:nvSpPr>
          <p:cNvPr id="2" name="Slide Number Placeholder 1"/>
          <p:cNvSpPr>
            <a:spLocks noGrp="1"/>
          </p:cNvSpPr>
          <p:nvPr>
            <p:ph type="sldNum" sz="quarter" idx="12"/>
          </p:nvPr>
        </p:nvSpPr>
        <p:spPr/>
        <p:txBody>
          <a:bodyPr/>
          <a:lstStyle/>
          <a:p>
            <a:fld id="{B66C6673-D28C-4D6C-89DB-5AF224FB7E85}" type="slidenum">
              <a:rPr lang="en-US" altLang="id-ID" smtClean="0"/>
              <a:pPr/>
              <a:t>74</a:t>
            </a:fld>
            <a:endParaRPr lang="en-US" altLang="id-ID"/>
          </a:p>
        </p:txBody>
      </p:sp>
    </p:spTree>
    <p:extLst>
      <p:ext uri="{BB962C8B-B14F-4D97-AF65-F5344CB8AC3E}">
        <p14:creationId xmlns:p14="http://schemas.microsoft.com/office/powerpoint/2010/main" val="42167674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75</a:t>
            </a:fld>
            <a:endParaRPr lang="en-US" altLang="id-ID"/>
          </a:p>
        </p:txBody>
      </p:sp>
      <p:sp>
        <p:nvSpPr>
          <p:cNvPr id="2" name="Rectangle 1"/>
          <p:cNvSpPr/>
          <p:nvPr/>
        </p:nvSpPr>
        <p:spPr>
          <a:xfrm>
            <a:off x="228600" y="228600"/>
            <a:ext cx="4203395" cy="400110"/>
          </a:xfrm>
          <a:prstGeom prst="rect">
            <a:avLst/>
          </a:prstGeom>
        </p:spPr>
        <p:txBody>
          <a:bodyPr wrap="none">
            <a:spAutoFit/>
          </a:bodyPr>
          <a:lstStyle/>
          <a:p>
            <a:pPr algn="ctr">
              <a:spcAft>
                <a:spcPts val="0"/>
              </a:spcAft>
            </a:pPr>
            <a:r>
              <a:rPr lang="id-ID" b="1" dirty="0">
                <a:latin typeface="Tempus Sans ITC" panose="04020404030D07020202" pitchFamily="82" charset="0"/>
                <a:ea typeface="Times New Roman" panose="02020603050405020304" pitchFamily="18" charset="0"/>
              </a:rPr>
              <a:t>SUMBER-SUMBER MASUKAN RELE</a:t>
            </a:r>
            <a:endParaRPr lang="id-ID" b="1"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533400" y="628710"/>
            <a:ext cx="8610600" cy="1323439"/>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Rele proteksi membutuhkan reproduksi yang akurat dari kondisi normal, keadaan layak (dapat dipertahankan) dan keadaan tak layak (tak dapat dipertahankan) dalam sistem tenaga agar rele mampu mendeteksi dan beroperasi dengan benar.</a:t>
            </a:r>
            <a:endParaRPr lang="id-ID" dirty="0"/>
          </a:p>
        </p:txBody>
      </p:sp>
      <p:sp>
        <p:nvSpPr>
          <p:cNvPr id="6" name="Rectangle 5"/>
          <p:cNvSpPr/>
          <p:nvPr/>
        </p:nvSpPr>
        <p:spPr>
          <a:xfrm>
            <a:off x="533400" y="2352259"/>
            <a:ext cx="8610600" cy="1323439"/>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Informasi sistem tenaga ini kebanyakan didapat melalui Transformator-Transformator tegangan dan Transformator-Transformator arus, kecuali untuk rele-rele jenis temperatur yang menerima informasi mereka dari indikator-indikator thermcouples atau indikator temperatur. </a:t>
            </a:r>
            <a:endParaRPr lang="id-ID" dirty="0"/>
          </a:p>
        </p:txBody>
      </p:sp>
      <p:sp>
        <p:nvSpPr>
          <p:cNvPr id="7" name="Rectangle 6"/>
          <p:cNvSpPr/>
          <p:nvPr/>
        </p:nvSpPr>
        <p:spPr>
          <a:xfrm>
            <a:off x="435429" y="4106178"/>
            <a:ext cx="8610600" cy="1631216"/>
          </a:xfrm>
          <a:prstGeom prst="rect">
            <a:avLst/>
          </a:prstGeom>
        </p:spPr>
        <p:txBody>
          <a:bodyPr wrap="square">
            <a:spAutoFit/>
          </a:bodyPr>
          <a:lstStyle/>
          <a:p>
            <a:r>
              <a:rPr lang="en-US" dirty="0" err="1" smtClean="0">
                <a:latin typeface="Tempus Sans ITC" panose="04020404030D07020202" pitchFamily="82" charset="0"/>
                <a:ea typeface="Times New Roman" panose="02020603050405020304" pitchFamily="18" charset="0"/>
                <a:cs typeface="Times New Roman" panose="02020603050405020304" pitchFamily="18" charset="0"/>
              </a:rPr>
              <a:t>Peralatan-peralatan</a:t>
            </a:r>
            <a:r>
              <a:rPr lang="en-US" dirty="0" smtClean="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seperti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Transformator-Transformator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n-US" dirty="0">
                <a:latin typeface="Tempus Sans ITC" panose="04020404030D07020202" pitchFamily="82" charset="0"/>
                <a:ea typeface="Times New Roman" panose="02020603050405020304" pitchFamily="18" charset="0"/>
                <a:cs typeface="Times New Roman" panose="02020603050405020304" pitchFamily="18" charset="0"/>
              </a:rPr>
              <a:t> (CTs),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Transformator-Transformator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tegangan</a:t>
            </a:r>
            <a:r>
              <a:rPr lang="en-US" dirty="0">
                <a:latin typeface="Tempus Sans ITC" panose="04020404030D07020202" pitchFamily="82" charset="0"/>
                <a:ea typeface="Times New Roman" panose="02020603050405020304" pitchFamily="18" charset="0"/>
                <a:cs typeface="Times New Roman" panose="02020603050405020304" pitchFamily="18" charset="0"/>
              </a:rPr>
              <a:t> (VTs,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dulunya</a:t>
            </a:r>
            <a:r>
              <a:rPr lang="en-US" dirty="0">
                <a:latin typeface="Tempus Sans ITC" panose="04020404030D07020202" pitchFamily="82" charset="0"/>
                <a:ea typeface="Times New Roman" panose="02020603050405020304" pitchFamily="18" charset="0"/>
                <a:cs typeface="Times New Roman" panose="02020603050405020304" pitchFamily="18" charset="0"/>
              </a:rPr>
              <a:t> PTs),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Transformator-Transformator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tegangan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kapasitor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gandeng</a:t>
            </a:r>
            <a:r>
              <a:rPr lang="en-US" dirty="0">
                <a:latin typeface="Tempus Sans ITC" panose="04020404030D07020202" pitchFamily="82" charset="0"/>
                <a:ea typeface="Times New Roman" panose="02020603050405020304" pitchFamily="18" charset="0"/>
                <a:cs typeface="Times New Roman" panose="02020603050405020304" pitchFamily="18" charset="0"/>
              </a:rPr>
              <a:t> (CCVTs),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merupakan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pemisah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atau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penyekat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dari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sistem</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tegangan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tinggi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penurun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besaran</a:t>
            </a:r>
            <a:r>
              <a:rPr lang="en-US" dirty="0">
                <a:latin typeface="Tempus Sans ITC" panose="04020404030D07020202" pitchFamily="82" charset="0"/>
                <a:ea typeface="Times New Roman" panose="02020603050405020304" pitchFamily="18" charset="0"/>
                <a:cs typeface="Times New Roman" panose="02020603050405020304" pitchFamily="18" charset="0"/>
              </a:rPr>
              <a:t> primer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menjadi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besaran</a:t>
            </a:r>
            <a:r>
              <a:rPr lang="en-US" dirty="0">
                <a:latin typeface="Tempus Sans ITC" panose="04020404030D07020202" pitchFamily="82" charset="0"/>
                <a:ea typeface="Times New Roman" panose="02020603050405020304" pitchFamily="18" charset="0"/>
                <a:cs typeface="Times New Roman" panose="02020603050405020304" pitchFamily="18" charset="0"/>
              </a:rPr>
              <a:t> yang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dapat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diterima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proteksi</a:t>
            </a:r>
            <a:r>
              <a:rPr lang="en-US" dirty="0">
                <a:latin typeface="Tempus Sans ITC" panose="04020404030D07020202" pitchFamily="82" charset="0"/>
                <a:ea typeface="Times New Roman" panose="02020603050405020304" pitchFamily="18" charset="0"/>
                <a:cs typeface="Times New Roman" panose="02020603050405020304" pitchFamily="18" charset="0"/>
              </a:rPr>
              <a:t>.</a:t>
            </a:r>
            <a:endParaRPr lang="id-ID" dirty="0"/>
          </a:p>
        </p:txBody>
      </p:sp>
    </p:spTree>
    <p:extLst>
      <p:ext uri="{BB962C8B-B14F-4D97-AF65-F5344CB8AC3E}">
        <p14:creationId xmlns:p14="http://schemas.microsoft.com/office/powerpoint/2010/main" val="8157684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76</a:t>
            </a:fld>
            <a:endParaRPr lang="en-US" altLang="id-ID"/>
          </a:p>
        </p:txBody>
      </p:sp>
      <p:pic>
        <p:nvPicPr>
          <p:cNvPr id="1026" name="Picture 2" descr="Untitled-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226" y="1328339"/>
            <a:ext cx="2373313" cy="328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Untitle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3185" y="2156162"/>
            <a:ext cx="2039938"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0203" y="2748695"/>
            <a:ext cx="1443397" cy="198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Untitled-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3422" y="4205297"/>
            <a:ext cx="1525413" cy="203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26538" y="269815"/>
            <a:ext cx="8341261" cy="707886"/>
          </a:xfrm>
          <a:prstGeom prst="rect">
            <a:avLst/>
          </a:prstGeom>
        </p:spPr>
        <p:txBody>
          <a:bodyPr wrap="square">
            <a:spAutoFit/>
          </a:bodyPr>
          <a:lstStyle/>
          <a:p>
            <a:r>
              <a:rPr lang="en-US" dirty="0" err="1">
                <a:latin typeface="Tempus Sans ITC" panose="04020404030D07020202" pitchFamily="82" charset="0"/>
                <a:ea typeface="Times New Roman" panose="02020603050405020304" pitchFamily="18" charset="0"/>
                <a:cs typeface="Times New Roman" panose="02020603050405020304" pitchFamily="18" charset="0"/>
              </a:rPr>
              <a:t>Beberapa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cara</a:t>
            </a:r>
            <a:r>
              <a:rPr lang="en-US" dirty="0">
                <a:latin typeface="Tempus Sans ITC" panose="04020404030D07020202" pitchFamily="82" charset="0"/>
                <a:ea typeface="Times New Roman" panose="02020603050405020304" pitchFamily="18" charset="0"/>
                <a:cs typeface="Times New Roman" panose="02020603050405020304" pitchFamily="18" charset="0"/>
              </a:rPr>
              <a:t> lain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menyediakan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informasi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utama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ke</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rele-rele</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proteksi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menggunakan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perangkat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elektronik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pipa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cahaya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fiber optic. </a:t>
            </a:r>
            <a:endParaRPr lang="id-ID" dirty="0"/>
          </a:p>
        </p:txBody>
      </p:sp>
    </p:spTree>
    <p:extLst>
      <p:ext uri="{BB962C8B-B14F-4D97-AF65-F5344CB8AC3E}">
        <p14:creationId xmlns:p14="http://schemas.microsoft.com/office/powerpoint/2010/main" val="11980985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77</a:t>
            </a:fld>
            <a:endParaRPr lang="en-US" altLang="id-ID"/>
          </a:p>
        </p:txBody>
      </p:sp>
      <p:sp>
        <p:nvSpPr>
          <p:cNvPr id="2" name="Rectangle 1"/>
          <p:cNvSpPr/>
          <p:nvPr/>
        </p:nvSpPr>
        <p:spPr>
          <a:xfrm>
            <a:off x="76200" y="228600"/>
            <a:ext cx="6096000" cy="400110"/>
          </a:xfrm>
          <a:prstGeom prst="rect">
            <a:avLst/>
          </a:prstGeom>
        </p:spPr>
        <p:txBody>
          <a:bodyPr wrap="square">
            <a:spAutoFit/>
          </a:bodyPr>
          <a:lstStyle/>
          <a:p>
            <a:pPr marL="179705" algn="just">
              <a:spcAft>
                <a:spcPts val="0"/>
              </a:spcAft>
            </a:pPr>
            <a:r>
              <a:rPr lang="id-ID" b="1" cap="all" dirty="0">
                <a:latin typeface="Tempus Sans ITC" panose="04020404030D07020202" pitchFamily="82" charset="0"/>
                <a:ea typeface="Times New Roman" panose="02020603050405020304" pitchFamily="18" charset="0"/>
              </a:rPr>
              <a:t>4. 2  RANGKAIAN EKIVALEN CT DAN VT</a:t>
            </a:r>
            <a:endParaRPr lang="id-ID" sz="1100"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838200" y="628710"/>
            <a:ext cx="8305800" cy="707886"/>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Diagram ekivalen suatu Transformator (instrumen Transformator) ditunjukkan dalam Gambar 4-6.</a:t>
            </a:r>
            <a:endParaRPr lang="id-ID" dirty="0"/>
          </a:p>
        </p:txBody>
      </p:sp>
      <p:pic>
        <p:nvPicPr>
          <p:cNvPr id="2050" name="Picture 2" descr="docu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002" y="1336596"/>
            <a:ext cx="7487343" cy="30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76992" y="4495800"/>
            <a:ext cx="8667008" cy="1631216"/>
          </a:xfrm>
          <a:prstGeom prst="rect">
            <a:avLst/>
          </a:prstGeom>
        </p:spPr>
        <p:txBody>
          <a:bodyPr wrap="square">
            <a:spAutoFit/>
          </a:bodyPr>
          <a:lstStyle/>
          <a:p>
            <a:pPr marL="179705" algn="just">
              <a:spcAft>
                <a:spcPts val="0"/>
              </a:spcAft>
            </a:pP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a:t>
            </a:r>
            <a:r>
              <a:rPr lang="id-ID" dirty="0" smtClean="0">
                <a:latin typeface="Tempus Sans ITC" panose="04020404030D07020202" pitchFamily="82" charset="0"/>
                <a:ea typeface="Times New Roman" panose="02020603050405020304" pitchFamily="18" charset="0"/>
              </a:rPr>
              <a:t>PT/VT,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nilai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dari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a:t>
            </a:r>
            <a:r>
              <a:rPr lang="en-US" baseline="-25000" dirty="0" err="1" smtClean="0">
                <a:latin typeface="Tempus Sans ITC" panose="04020404030D07020202" pitchFamily="82" charset="0"/>
                <a:ea typeface="Times New Roman" panose="02020603050405020304" pitchFamily="18" charset="0"/>
              </a:rPr>
              <a:t>p</a:t>
            </a:r>
            <a:r>
              <a:rPr lang="en-US" dirty="0" smtClean="0">
                <a:latin typeface="Tempus Sans ITC" panose="04020404030D07020202" pitchFamily="82" charset="0"/>
                <a:ea typeface="Times New Roman" panose="02020603050405020304" pitchFamily="18" charset="0"/>
              </a:rPr>
              <a:t> + </a:t>
            </a:r>
            <a:r>
              <a:rPr lang="en-US" dirty="0" err="1" smtClean="0">
                <a:latin typeface="Tempus Sans ITC" panose="04020404030D07020202" pitchFamily="82" charset="0"/>
                <a:ea typeface="Times New Roman" panose="02020603050405020304" pitchFamily="18" charset="0"/>
              </a:rPr>
              <a:t>r</a:t>
            </a:r>
            <a:r>
              <a:rPr lang="en-US" baseline="-25000" dirty="0" err="1" smtClean="0">
                <a:latin typeface="Tempus Sans ITC" panose="04020404030D07020202" pitchFamily="82" charset="0"/>
                <a:ea typeface="Times New Roman" panose="02020603050405020304" pitchFamily="18" charset="0"/>
              </a:rPr>
              <a:t>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j(</a:t>
            </a:r>
            <a:r>
              <a:rPr lang="en-US" dirty="0" err="1" smtClean="0">
                <a:latin typeface="Tempus Sans ITC" panose="04020404030D07020202" pitchFamily="82" charset="0"/>
                <a:ea typeface="Times New Roman" panose="02020603050405020304" pitchFamily="18" charset="0"/>
              </a:rPr>
              <a:t>x</a:t>
            </a:r>
            <a:r>
              <a:rPr lang="en-US" baseline="-25000" dirty="0" err="1" smtClean="0">
                <a:latin typeface="Tempus Sans ITC" panose="04020404030D07020202" pitchFamily="82" charset="0"/>
                <a:ea typeface="Times New Roman" panose="02020603050405020304" pitchFamily="18" charset="0"/>
              </a:rPr>
              <a:t>p</a:t>
            </a:r>
            <a:r>
              <a:rPr lang="en-US" dirty="0" smtClean="0">
                <a:latin typeface="Tempus Sans ITC" panose="04020404030D07020202" pitchFamily="82" charset="0"/>
                <a:ea typeface="Times New Roman" panose="02020603050405020304" pitchFamily="18" charset="0"/>
              </a:rPr>
              <a:t> + X) </a:t>
            </a:r>
            <a:r>
              <a:rPr lang="en-US" dirty="0" err="1" smtClean="0">
                <a:latin typeface="Tempus Sans ITC" panose="04020404030D07020202" pitchFamily="82" charset="0"/>
                <a:ea typeface="Times New Roman" panose="02020603050405020304" pitchFamily="18" charset="0"/>
              </a:rPr>
              <a:t>dijaga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rendah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guna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meminimisasi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susut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pergeseran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sudut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fasa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Transformator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terdiri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dari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dua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tipe</a:t>
            </a:r>
            <a:r>
              <a:rPr lang="en-US" dirty="0" smtClean="0">
                <a:latin typeface="Tempus Sans ITC" panose="04020404030D07020202" pitchFamily="82" charset="0"/>
                <a:ea typeface="Times New Roman" panose="02020603050405020304" pitchFamily="18" charset="0"/>
              </a:rPr>
              <a:t> : </a:t>
            </a:r>
            <a:r>
              <a:rPr lang="en-US" dirty="0" err="1" smtClean="0">
                <a:latin typeface="Tempus Sans ITC" panose="04020404030D07020202" pitchFamily="82" charset="0"/>
                <a:ea typeface="Times New Roman" panose="02020603050405020304" pitchFamily="18" charset="0"/>
              </a:rPr>
              <a:t>yaitu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transformator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dengan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fluks</a:t>
            </a:r>
            <a:r>
              <a:rPr lang="en-US" dirty="0" smtClean="0">
                <a:latin typeface="Tempus Sans ITC" panose="04020404030D07020202" pitchFamily="82" charset="0"/>
                <a:ea typeface="Times New Roman" panose="02020603050405020304" pitchFamily="18" charset="0"/>
              </a:rPr>
              <a:t> linkage yang </a:t>
            </a:r>
            <a:r>
              <a:rPr lang="en-US" dirty="0" err="1" smtClean="0">
                <a:latin typeface="Tempus Sans ITC" panose="04020404030D07020202" pitchFamily="82" charset="0"/>
                <a:ea typeface="Times New Roman" panose="02020603050405020304" pitchFamily="18" charset="0"/>
              </a:rPr>
              <a:t>signifikan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inti (</a:t>
            </a:r>
            <a:r>
              <a:rPr lang="en-US" dirty="0" err="1" smtClean="0">
                <a:latin typeface="Tempus Sans ITC" panose="04020404030D07020202" pitchFamily="82" charset="0"/>
                <a:ea typeface="Times New Roman" panose="02020603050405020304" pitchFamily="18" charset="0"/>
              </a:rPr>
              <a:t>gambar</a:t>
            </a:r>
            <a:r>
              <a:rPr lang="en-US" dirty="0" smtClean="0">
                <a:latin typeface="Tempus Sans ITC" panose="04020404030D07020202" pitchFamily="82" charset="0"/>
                <a:ea typeface="Times New Roman" panose="02020603050405020304" pitchFamily="18" charset="0"/>
              </a:rPr>
              <a:t> 4-6a)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tipe</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dengan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fluk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bocor</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dapat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diabaikan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gambar</a:t>
            </a:r>
            <a:r>
              <a:rPr lang="en-US" dirty="0" smtClean="0">
                <a:latin typeface="Tempus Sans ITC" panose="04020404030D07020202" pitchFamily="82" charset="0"/>
                <a:ea typeface="Times New Roman" panose="02020603050405020304" pitchFamily="18" charset="0"/>
              </a:rPr>
              <a:t> 4-6b</a:t>
            </a:r>
            <a:endParaRPr lang="id-ID"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984725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78</a:t>
            </a:fld>
            <a:endParaRPr lang="en-US" altLang="id-ID"/>
          </a:p>
        </p:txBody>
      </p:sp>
      <p:sp>
        <p:nvSpPr>
          <p:cNvPr id="2" name="Rectangle 1"/>
          <p:cNvSpPr/>
          <p:nvPr/>
        </p:nvSpPr>
        <p:spPr>
          <a:xfrm>
            <a:off x="152400" y="304800"/>
            <a:ext cx="8153400" cy="400110"/>
          </a:xfrm>
          <a:prstGeom prst="rect">
            <a:avLst/>
          </a:prstGeom>
        </p:spPr>
        <p:txBody>
          <a:bodyPr wrap="square">
            <a:spAutoFit/>
          </a:bodyPr>
          <a:lstStyle/>
          <a:p>
            <a:pPr marL="179705" algn="just">
              <a:spcAft>
                <a:spcPts val="0"/>
              </a:spcAft>
              <a:tabLst>
                <a:tab pos="450215" algn="l"/>
              </a:tabLst>
            </a:pPr>
            <a:r>
              <a:rPr lang="en-US" b="1" cap="all" dirty="0">
                <a:latin typeface="Tempus Sans ITC" panose="04020404030D07020202" pitchFamily="82" charset="0"/>
                <a:ea typeface="Times New Roman" panose="02020603050405020304" pitchFamily="18" charset="0"/>
              </a:rPr>
              <a:t>4. 3   APLIKASI TRANSPORMATOR ARUS UNTUK PROTEKSI </a:t>
            </a:r>
            <a:endParaRPr lang="id-ID" sz="1100"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914400" y="787915"/>
            <a:ext cx="8229600" cy="1015663"/>
          </a:xfrm>
          <a:prstGeom prst="rect">
            <a:avLst/>
          </a:prstGeom>
        </p:spPr>
        <p:txBody>
          <a:bodyPr wrap="square">
            <a:spAutoFit/>
          </a:bodyPr>
          <a:lstStyle/>
          <a:p>
            <a:r>
              <a:rPr lang="en-US" dirty="0">
                <a:latin typeface="Tempus Sans ITC" panose="04020404030D07020202" pitchFamily="82" charset="0"/>
                <a:ea typeface="Times New Roman" panose="02020603050405020304" pitchFamily="18" charset="0"/>
                <a:cs typeface="Times New Roman" panose="02020603050405020304" pitchFamily="18" charset="0"/>
              </a:rPr>
              <a:t>Di Amerika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Serikat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sebagian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besar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Transformator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mempunyai</a:t>
            </a:r>
            <a:r>
              <a:rPr lang="en-US" dirty="0">
                <a:latin typeface="Tempus Sans ITC" panose="04020404030D07020202" pitchFamily="82" charset="0"/>
                <a:ea typeface="Times New Roman" panose="02020603050405020304" pitchFamily="18" charset="0"/>
                <a:cs typeface="Times New Roman" panose="02020603050405020304" pitchFamily="18" charset="0"/>
              </a:rPr>
              <a:t> rating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sekunder</a:t>
            </a:r>
            <a:r>
              <a:rPr lang="en-US" dirty="0">
                <a:latin typeface="Tempus Sans ITC" panose="04020404030D07020202" pitchFamily="82" charset="0"/>
                <a:ea typeface="Times New Roman" panose="02020603050405020304" pitchFamily="18" charset="0"/>
                <a:cs typeface="Times New Roman" panose="02020603050405020304" pitchFamily="18" charset="0"/>
              </a:rPr>
              <a:t> 5.A. Rating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lainnya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tetapi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tidak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umum</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digunakan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adalah</a:t>
            </a:r>
            <a:r>
              <a:rPr lang="en-US" dirty="0">
                <a:latin typeface="Tempus Sans ITC" panose="04020404030D07020202" pitchFamily="82" charset="0"/>
                <a:ea typeface="Times New Roman" panose="02020603050405020304" pitchFamily="18" charset="0"/>
                <a:cs typeface="Times New Roman" panose="02020603050405020304" pitchFamily="18" charset="0"/>
              </a:rPr>
              <a:t> 1A,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namun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demikian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dibeberapa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negara</a:t>
            </a:r>
            <a:r>
              <a:rPr lang="en-US" dirty="0">
                <a:latin typeface="Tempus Sans ITC" panose="04020404030D07020202" pitchFamily="82" charset="0"/>
                <a:ea typeface="Times New Roman" panose="02020603050405020304" pitchFamily="18" charset="0"/>
                <a:cs typeface="Times New Roman" panose="02020603050405020304" pitchFamily="18" charset="0"/>
              </a:rPr>
              <a:t> lain rating 1A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ini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digunakan</a:t>
            </a:r>
            <a:r>
              <a:rPr lang="en-US" dirty="0">
                <a:latin typeface="Tempus Sans ITC" panose="04020404030D07020202" pitchFamily="82" charset="0"/>
                <a:ea typeface="Times New Roman" panose="02020603050405020304" pitchFamily="18" charset="0"/>
                <a:cs typeface="Times New Roman" panose="02020603050405020304" pitchFamily="18" charset="0"/>
              </a:rPr>
              <a:t> pula</a:t>
            </a:r>
            <a:endParaRPr lang="id-ID" dirty="0"/>
          </a:p>
        </p:txBody>
      </p:sp>
      <p:sp>
        <p:nvSpPr>
          <p:cNvPr id="6" name="Rectangle 5"/>
          <p:cNvSpPr/>
          <p:nvPr/>
        </p:nvSpPr>
        <p:spPr>
          <a:xfrm>
            <a:off x="914400" y="2021430"/>
            <a:ext cx="8229600" cy="1323439"/>
          </a:xfrm>
          <a:prstGeom prst="rect">
            <a:avLst/>
          </a:prstGeom>
        </p:spPr>
        <p:txBody>
          <a:bodyPr wrap="square">
            <a:spAutoFit/>
          </a:bodyPr>
          <a:lstStyle/>
          <a:p>
            <a:r>
              <a:rPr lang="en-US" dirty="0" err="1">
                <a:latin typeface="Tempus Sans ITC" panose="04020404030D07020202" pitchFamily="82" charset="0"/>
                <a:ea typeface="Times New Roman" panose="02020603050405020304" pitchFamily="18" charset="0"/>
                <a:cs typeface="Times New Roman" panose="02020603050405020304" pitchFamily="18" charset="0"/>
              </a:rPr>
              <a:t>Ukuran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unjukkerja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suatu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Transformator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adalah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kemampuan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dari</a:t>
            </a:r>
            <a:r>
              <a:rPr lang="en-US" dirty="0">
                <a:latin typeface="Tempus Sans ITC" panose="04020404030D07020202" pitchFamily="82" charset="0"/>
                <a:ea typeface="Times New Roman" panose="02020603050405020304" pitchFamily="18" charset="0"/>
                <a:cs typeface="Times New Roman" panose="02020603050405020304" pitchFamily="18" charset="0"/>
              </a:rPr>
              <a:t> CTs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tersebut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menghasilkan</a:t>
            </a:r>
            <a:r>
              <a:rPr lang="en-US" dirty="0">
                <a:latin typeface="Tempus Sans ITC" panose="04020404030D07020202" pitchFamily="82" charset="0"/>
                <a:ea typeface="Times New Roman" panose="02020603050405020304" pitchFamily="18" charset="0"/>
                <a:cs typeface="Times New Roman" panose="02020603050405020304" pitchFamily="18" charset="0"/>
              </a:rPr>
              <a:t>/</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mereproduksi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besaran</a:t>
            </a:r>
            <a:r>
              <a:rPr lang="en-US" dirty="0">
                <a:latin typeface="Tempus Sans ITC" panose="04020404030D07020202" pitchFamily="82" charset="0"/>
                <a:ea typeface="Times New Roman" panose="02020603050405020304" pitchFamily="18" charset="0"/>
                <a:cs typeface="Times New Roman" panose="02020603050405020304" pitchFamily="18" charset="0"/>
              </a:rPr>
              <a:t> primer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ke</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besaran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sekunder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akurat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baik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dalam</a:t>
            </a:r>
            <a:r>
              <a:rPr lang="en-US" dirty="0">
                <a:latin typeface="Tempus Sans ITC" panose="04020404030D07020202" pitchFamily="82" charset="0"/>
                <a:ea typeface="Times New Roman" panose="02020603050405020304" pitchFamily="18" charset="0"/>
                <a:cs typeface="Times New Roman" panose="02020603050405020304" pitchFamily="18" charset="0"/>
              </a:rPr>
              <a:t> magnitude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maupun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bentuk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gelombang</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id-ID" dirty="0">
                <a:latin typeface="Tempus Sans ITC" panose="04020404030D07020202" pitchFamily="82" charset="0"/>
                <a:ea typeface="Times New Roman" panose="02020603050405020304" pitchFamily="18" charset="0"/>
                <a:cs typeface="Times New Roman" panose="02020603050405020304" pitchFamily="18" charset="0"/>
              </a:rPr>
              <a:t>Terdapat dua bagian dari unjuk kerja, yaitu :</a:t>
            </a:r>
            <a:endParaRPr lang="id-ID" dirty="0"/>
          </a:p>
        </p:txBody>
      </p:sp>
      <p:sp>
        <p:nvSpPr>
          <p:cNvPr id="7" name="Rectangle 6"/>
          <p:cNvSpPr/>
          <p:nvPr/>
        </p:nvSpPr>
        <p:spPr>
          <a:xfrm>
            <a:off x="1143000" y="3394663"/>
            <a:ext cx="7772400" cy="1400383"/>
          </a:xfrm>
          <a:prstGeom prst="rect">
            <a:avLst/>
          </a:prstGeom>
        </p:spPr>
        <p:txBody>
          <a:bodyPr wrap="square">
            <a:spAutoFit/>
          </a:bodyPr>
          <a:lstStyle/>
          <a:p>
            <a:pPr marL="342900" lvl="0" indent="-342900" algn="just">
              <a:spcAft>
                <a:spcPts val="600"/>
              </a:spcAft>
              <a:tabLst>
                <a:tab pos="457200" algn="l"/>
              </a:tabLst>
            </a:pPr>
            <a:r>
              <a:rPr lang="id-ID" dirty="0" smtClean="0">
                <a:latin typeface="Tempus Sans ITC" panose="04020404030D07020202" pitchFamily="82" charset="0"/>
                <a:ea typeface="Times New Roman" panose="02020603050405020304" pitchFamily="18" charset="0"/>
              </a:rPr>
              <a:t>Unjuk kerja pada komponen AC simetris dan ; </a:t>
            </a:r>
            <a:endParaRPr lang="id-ID" b="1" dirty="0" smtClean="0">
              <a:latin typeface="Times New Roman" panose="02020603050405020304" pitchFamily="18" charset="0"/>
              <a:ea typeface="Times New Roman" panose="02020603050405020304" pitchFamily="18" charset="0"/>
            </a:endParaRPr>
          </a:p>
          <a:p>
            <a:pPr marL="342900" lvl="0" indent="-342900" algn="just">
              <a:spcAft>
                <a:spcPts val="0"/>
              </a:spcAft>
              <a:tabLst>
                <a:tab pos="457200" algn="l"/>
              </a:tabLst>
            </a:pPr>
            <a:r>
              <a:rPr lang="id-ID" dirty="0" smtClean="0">
                <a:latin typeface="Tempus Sans ITC" panose="04020404030D07020202" pitchFamily="82" charset="0"/>
                <a:ea typeface="Times New Roman" panose="02020603050405020304" pitchFamily="18" charset="0"/>
              </a:rPr>
              <a:t>Unjuk kerja pada komponen DC offset. Cts modern memiliki kemampuan reproduksi bentuk gelombang yang benar selama cts tidak mengalami kejenuhan.</a:t>
            </a:r>
            <a:endParaRPr lang="id-ID"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222327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79</a:t>
            </a:fld>
            <a:endParaRPr lang="en-US" altLang="id-ID"/>
          </a:p>
        </p:txBody>
      </p:sp>
      <p:sp>
        <p:nvSpPr>
          <p:cNvPr id="2" name="Rectangle 1"/>
          <p:cNvSpPr/>
          <p:nvPr/>
        </p:nvSpPr>
        <p:spPr>
          <a:xfrm>
            <a:off x="304800" y="304800"/>
            <a:ext cx="6781800" cy="400110"/>
          </a:xfrm>
          <a:prstGeom prst="rect">
            <a:avLst/>
          </a:prstGeom>
        </p:spPr>
        <p:txBody>
          <a:bodyPr wrap="square">
            <a:spAutoFit/>
          </a:bodyPr>
          <a:lstStyle/>
          <a:p>
            <a:pPr algn="just">
              <a:spcAft>
                <a:spcPts val="0"/>
              </a:spcAft>
            </a:pPr>
            <a:r>
              <a:rPr lang="id-ID" b="1" cap="all" dirty="0">
                <a:latin typeface="Tempus Sans ITC" panose="04020404030D07020202" pitchFamily="82" charset="0"/>
                <a:ea typeface="Times New Roman" panose="02020603050405020304" pitchFamily="18" charset="0"/>
              </a:rPr>
              <a:t>4. 4  UNJUK KERJA CTs PADA KOMPONEN AC SIMETRIS</a:t>
            </a:r>
            <a:endParaRPr lang="id-ID"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914400" y="728661"/>
            <a:ext cx="8153400" cy="1015663"/>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Untuk komponen simetri, unjuk kerja ditentukan dengan melihat arus terbesar yang dapat direproduksi tanpa mengalami kejenuhan yang akan menyebabkan kesalahan perbandingan. </a:t>
            </a:r>
            <a:endParaRPr lang="id-ID" dirty="0"/>
          </a:p>
        </p:txBody>
      </p:sp>
      <p:sp>
        <p:nvSpPr>
          <p:cNvPr id="6" name="Rectangle 5"/>
          <p:cNvSpPr/>
          <p:nvPr/>
        </p:nvSpPr>
        <p:spPr>
          <a:xfrm>
            <a:off x="914400" y="1752600"/>
            <a:ext cx="8229600" cy="707886"/>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Kesalahan sudut fasa umumnya tidak terlalu kritis dan berpengaruh pada kerja rele. </a:t>
            </a:r>
            <a:endParaRPr lang="id-ID" dirty="0"/>
          </a:p>
        </p:txBody>
      </p:sp>
      <p:sp>
        <p:nvSpPr>
          <p:cNvPr id="7" name="Rectangle 6"/>
          <p:cNvSpPr/>
          <p:nvPr/>
        </p:nvSpPr>
        <p:spPr>
          <a:xfrm>
            <a:off x="952500" y="2438400"/>
            <a:ext cx="8153400" cy="707886"/>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Apabila CTs tidak mengalami saturasi, diasumsikan bahwa I</a:t>
            </a:r>
            <a:r>
              <a:rPr lang="id-ID" baseline="-25000" dirty="0">
                <a:latin typeface="Tempus Sans ITC" panose="04020404030D07020202" pitchFamily="82" charset="0"/>
                <a:ea typeface="Times New Roman" panose="02020603050405020304" pitchFamily="18" charset="0"/>
                <a:cs typeface="Times New Roman" panose="02020603050405020304" pitchFamily="18" charset="0"/>
              </a:rPr>
              <a:t>e</a:t>
            </a:r>
            <a:r>
              <a:rPr lang="id-ID" dirty="0">
                <a:latin typeface="Tempus Sans ITC" panose="04020404030D07020202" pitchFamily="82" charset="0"/>
                <a:ea typeface="Times New Roman" panose="02020603050405020304" pitchFamily="18" charset="0"/>
                <a:cs typeface="Times New Roman" panose="02020603050405020304" pitchFamily="18" charset="0"/>
              </a:rPr>
              <a:t> dapat diabaikan.</a:t>
            </a:r>
            <a:endParaRPr lang="id-ID" dirty="0"/>
          </a:p>
        </p:txBody>
      </p:sp>
      <p:sp>
        <p:nvSpPr>
          <p:cNvPr id="8" name="Rectangle 7"/>
          <p:cNvSpPr/>
          <p:nvPr/>
        </p:nvSpPr>
        <p:spPr>
          <a:xfrm>
            <a:off x="1162792" y="4572000"/>
            <a:ext cx="6858000" cy="1015663"/>
          </a:xfrm>
          <a:prstGeom prst="rect">
            <a:avLst/>
          </a:prstGeom>
        </p:spPr>
        <p:txBody>
          <a:bodyPr wrap="square">
            <a:spAutoFit/>
          </a:bodyPr>
          <a:lstStyle/>
          <a:p>
            <a:pPr marL="342900" algn="just">
              <a:spcAft>
                <a:spcPts val="0"/>
              </a:spcAft>
            </a:pPr>
            <a:r>
              <a:rPr lang="id-ID" dirty="0" smtClean="0">
                <a:latin typeface="Tempus Sans ITC" panose="04020404030D07020202" pitchFamily="82" charset="0"/>
                <a:ea typeface="Times New Roman" panose="02020603050405020304" pitchFamily="18" charset="0"/>
              </a:rPr>
              <a:t>(1). Metoda klasik; </a:t>
            </a:r>
            <a:endParaRPr lang="id-ID" b="1" dirty="0" smtClean="0">
              <a:latin typeface="Times New Roman" panose="02020603050405020304" pitchFamily="18" charset="0"/>
              <a:ea typeface="Times New Roman" panose="02020603050405020304" pitchFamily="18" charset="0"/>
            </a:endParaRPr>
          </a:p>
          <a:p>
            <a:pPr marL="342900" algn="just">
              <a:spcAft>
                <a:spcPts val="0"/>
              </a:spcAft>
            </a:pPr>
            <a:r>
              <a:rPr lang="id-ID" dirty="0" smtClean="0">
                <a:latin typeface="Tempus Sans ITC" panose="04020404030D07020202" pitchFamily="82" charset="0"/>
                <a:ea typeface="Times New Roman" panose="02020603050405020304" pitchFamily="18" charset="0"/>
              </a:rPr>
              <a:t>(2). Kurva unjuk kerja CT; dan </a:t>
            </a:r>
            <a:endParaRPr lang="id-ID" b="1" dirty="0" smtClean="0">
              <a:latin typeface="Times New Roman" panose="02020603050405020304" pitchFamily="18" charset="0"/>
              <a:ea typeface="Times New Roman" panose="02020603050405020304" pitchFamily="18" charset="0"/>
            </a:endParaRPr>
          </a:p>
          <a:p>
            <a:pPr marL="342900" algn="just">
              <a:spcAft>
                <a:spcPts val="0"/>
              </a:spcAft>
            </a:pPr>
            <a:r>
              <a:rPr lang="id-ID" dirty="0" smtClean="0">
                <a:latin typeface="Tempus Sans ITC" panose="04020404030D07020202" pitchFamily="82" charset="0"/>
                <a:ea typeface="Times New Roman" panose="02020603050405020304" pitchFamily="18" charset="0"/>
              </a:rPr>
              <a:t>(3). Klas akurasi berdasarkan standar ANSI /IEEE bagi rele.</a:t>
            </a:r>
            <a:endParaRPr lang="id-ID" b="1"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952500" y="3124200"/>
            <a:ext cx="8115300" cy="707886"/>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rPr>
              <a:t>Namun demikian, arus eksitasi cts, i</a:t>
            </a:r>
            <a:r>
              <a:rPr lang="id-ID" baseline="-25000" dirty="0">
                <a:latin typeface="Tempus Sans ITC" panose="04020404030D07020202" pitchFamily="82" charset="0"/>
                <a:ea typeface="Times New Roman" panose="02020603050405020304" pitchFamily="18" charset="0"/>
              </a:rPr>
              <a:t>e</a:t>
            </a:r>
            <a:r>
              <a:rPr lang="id-ID" dirty="0">
                <a:latin typeface="Tempus Sans ITC" panose="04020404030D07020202" pitchFamily="82" charset="0"/>
                <a:ea typeface="Times New Roman" panose="02020603050405020304" pitchFamily="18" charset="0"/>
              </a:rPr>
              <a:t>, tidak pernah nol apabila CT energise baik melalui primer maupun sekunder. </a:t>
            </a:r>
            <a:endParaRPr lang="id-ID" dirty="0"/>
          </a:p>
        </p:txBody>
      </p:sp>
      <p:sp>
        <p:nvSpPr>
          <p:cNvPr id="10" name="Rectangle 9"/>
          <p:cNvSpPr/>
          <p:nvPr/>
        </p:nvSpPr>
        <p:spPr>
          <a:xfrm>
            <a:off x="762000" y="3810000"/>
            <a:ext cx="8305800" cy="707886"/>
          </a:xfrm>
          <a:prstGeom prst="rect">
            <a:avLst/>
          </a:prstGeom>
        </p:spPr>
        <p:txBody>
          <a:bodyPr wrap="square">
            <a:spAutoFit/>
          </a:bodyPr>
          <a:lstStyle/>
          <a:p>
            <a:pPr marL="179705" algn="just">
              <a:spcAft>
                <a:spcPts val="0"/>
              </a:spcAft>
            </a:pPr>
            <a:r>
              <a:rPr lang="id-ID" dirty="0">
                <a:latin typeface="Tempus Sans ITC" panose="04020404030D07020202" pitchFamily="82" charset="0"/>
                <a:ea typeface="Times New Roman" panose="02020603050405020304" pitchFamily="18" charset="0"/>
              </a:rPr>
              <a:t>Oleh karena itu harus dipastikan bahwa besaran ini diabaikan. Hal ini dapat dilakukan dengan tiga metoda, yaitu:</a:t>
            </a:r>
            <a:endParaRPr lang="id-ID"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40039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1E667C-55C7-44A5-8761-107DD21544C7}" type="datetime1">
              <a:rPr lang="en-US" altLang="id-ID" smtClean="0"/>
              <a:t>5/15/2017</a:t>
            </a:fld>
            <a:endParaRPr lang="en-US" altLang="id-ID"/>
          </a:p>
        </p:txBody>
      </p:sp>
      <p:sp>
        <p:nvSpPr>
          <p:cNvPr id="5" name="Slide Number Placeholder 5"/>
          <p:cNvSpPr>
            <a:spLocks noGrp="1"/>
          </p:cNvSpPr>
          <p:nvPr>
            <p:ph type="sldNum" sz="quarter" idx="12"/>
          </p:nvPr>
        </p:nvSpPr>
        <p:spPr/>
        <p:txBody>
          <a:bodyPr/>
          <a:lstStyle/>
          <a:p>
            <a:fld id="{F703C949-0377-41FA-AFA8-8E3A0C486763}" type="slidenum">
              <a:rPr lang="en-US" altLang="id-ID"/>
              <a:pPr/>
              <a:t>8</a:t>
            </a:fld>
            <a:endParaRPr lang="en-US" altLang="id-ID"/>
          </a:p>
        </p:txBody>
      </p:sp>
      <p:sp>
        <p:nvSpPr>
          <p:cNvPr id="152578" name="Rectangle 2"/>
          <p:cNvSpPr>
            <a:spLocks noChangeArrowheads="1"/>
          </p:cNvSpPr>
          <p:nvPr/>
        </p:nvSpPr>
        <p:spPr bwMode="auto">
          <a:xfrm>
            <a:off x="2590800" y="304800"/>
            <a:ext cx="403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sv-SE" altLang="id-ID"/>
              <a:t>Tipikal representatip rele proteksi</a:t>
            </a:r>
            <a:endParaRPr lang="en-US" altLang="id-ID" b="1"/>
          </a:p>
        </p:txBody>
      </p:sp>
      <p:pic>
        <p:nvPicPr>
          <p:cNvPr id="152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8153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52578"/>
                                        </p:tgtEl>
                                        <p:attrNameLst>
                                          <p:attrName>style.visibility</p:attrName>
                                        </p:attrNameLst>
                                      </p:cBhvr>
                                      <p:to>
                                        <p:strVal val="visible"/>
                                      </p:to>
                                    </p:set>
                                    <p:anim calcmode="lin" valueType="num">
                                      <p:cBhvr>
                                        <p:cTn id="7" dur="500" fill="hold"/>
                                        <p:tgtEl>
                                          <p:spTgt spid="152578"/>
                                        </p:tgtEl>
                                        <p:attrNameLst>
                                          <p:attrName>ppt_w</p:attrName>
                                        </p:attrNameLst>
                                      </p:cBhvr>
                                      <p:tavLst>
                                        <p:tav tm="0">
                                          <p:val>
                                            <p:strVal val="#ppt_w*0.05"/>
                                          </p:val>
                                        </p:tav>
                                        <p:tav tm="100000">
                                          <p:val>
                                            <p:strVal val="#ppt_w"/>
                                          </p:val>
                                        </p:tav>
                                      </p:tavLst>
                                    </p:anim>
                                    <p:anim calcmode="lin" valueType="num">
                                      <p:cBhvr>
                                        <p:cTn id="8" dur="500" fill="hold"/>
                                        <p:tgtEl>
                                          <p:spTgt spid="152578"/>
                                        </p:tgtEl>
                                        <p:attrNameLst>
                                          <p:attrName>ppt_h</p:attrName>
                                        </p:attrNameLst>
                                      </p:cBhvr>
                                      <p:tavLst>
                                        <p:tav tm="0">
                                          <p:val>
                                            <p:strVal val="#ppt_h"/>
                                          </p:val>
                                        </p:tav>
                                        <p:tav tm="100000">
                                          <p:val>
                                            <p:strVal val="#ppt_h"/>
                                          </p:val>
                                        </p:tav>
                                      </p:tavLst>
                                    </p:anim>
                                    <p:anim calcmode="lin" valueType="num">
                                      <p:cBhvr>
                                        <p:cTn id="9" dur="500" fill="hold"/>
                                        <p:tgtEl>
                                          <p:spTgt spid="152578"/>
                                        </p:tgtEl>
                                        <p:attrNameLst>
                                          <p:attrName>ppt_x</p:attrName>
                                        </p:attrNameLst>
                                      </p:cBhvr>
                                      <p:tavLst>
                                        <p:tav tm="0">
                                          <p:val>
                                            <p:strVal val="#ppt_x-.2"/>
                                          </p:val>
                                        </p:tav>
                                        <p:tav tm="100000">
                                          <p:val>
                                            <p:strVal val="#ppt_x"/>
                                          </p:val>
                                        </p:tav>
                                      </p:tavLst>
                                    </p:anim>
                                    <p:anim calcmode="lin" valueType="num">
                                      <p:cBhvr>
                                        <p:cTn id="10" dur="500" fill="hold"/>
                                        <p:tgtEl>
                                          <p:spTgt spid="152578"/>
                                        </p:tgtEl>
                                        <p:attrNameLst>
                                          <p:attrName>ppt_y</p:attrName>
                                        </p:attrNameLst>
                                      </p:cBhvr>
                                      <p:tavLst>
                                        <p:tav tm="0">
                                          <p:val>
                                            <p:strVal val="#ppt_y"/>
                                          </p:val>
                                        </p:tav>
                                        <p:tav tm="100000">
                                          <p:val>
                                            <p:strVal val="#ppt_y"/>
                                          </p:val>
                                        </p:tav>
                                      </p:tavLst>
                                    </p:anim>
                                    <p:animEffect transition="in" filter="fade">
                                      <p:cBhvr>
                                        <p:cTn id="11" dur="500"/>
                                        <p:tgtEl>
                                          <p:spTgt spid="15257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5" presetClass="entr" presetSubtype="0" fill="hold" nodeType="clickEffect">
                                  <p:stCondLst>
                                    <p:cond delay="0"/>
                                  </p:stCondLst>
                                  <p:childTnLst>
                                    <p:set>
                                      <p:cBhvr>
                                        <p:cTn id="15" dur="1" fill="hold">
                                          <p:stCondLst>
                                            <p:cond delay="0"/>
                                          </p:stCondLst>
                                        </p:cTn>
                                        <p:tgtEl>
                                          <p:spTgt spid="152579"/>
                                        </p:tgtEl>
                                        <p:attrNameLst>
                                          <p:attrName>style.visibility</p:attrName>
                                        </p:attrNameLst>
                                      </p:cBhvr>
                                      <p:to>
                                        <p:strVal val="visible"/>
                                      </p:to>
                                    </p:set>
                                    <p:anim calcmode="lin" valueType="num">
                                      <p:cBhvr>
                                        <p:cTn id="16" dur="1000" fill="hold"/>
                                        <p:tgtEl>
                                          <p:spTgt spid="152579"/>
                                        </p:tgtEl>
                                        <p:attrNameLst>
                                          <p:attrName>ppt_w</p:attrName>
                                        </p:attrNameLst>
                                      </p:cBhvr>
                                      <p:tavLst>
                                        <p:tav tm="0">
                                          <p:val>
                                            <p:strVal val="#ppt_w*0.70"/>
                                          </p:val>
                                        </p:tav>
                                        <p:tav tm="100000">
                                          <p:val>
                                            <p:strVal val="#ppt_w"/>
                                          </p:val>
                                        </p:tav>
                                      </p:tavLst>
                                    </p:anim>
                                    <p:anim calcmode="lin" valueType="num">
                                      <p:cBhvr>
                                        <p:cTn id="17" dur="1000" fill="hold"/>
                                        <p:tgtEl>
                                          <p:spTgt spid="152579"/>
                                        </p:tgtEl>
                                        <p:attrNameLst>
                                          <p:attrName>ppt_h</p:attrName>
                                        </p:attrNameLst>
                                      </p:cBhvr>
                                      <p:tavLst>
                                        <p:tav tm="0">
                                          <p:val>
                                            <p:strVal val="#ppt_h"/>
                                          </p:val>
                                        </p:tav>
                                        <p:tav tm="100000">
                                          <p:val>
                                            <p:strVal val="#ppt_h"/>
                                          </p:val>
                                        </p:tav>
                                      </p:tavLst>
                                    </p:anim>
                                    <p:animEffect transition="in" filter="fade">
                                      <p:cBhvr>
                                        <p:cTn id="18" dur="1000"/>
                                        <p:tgtEl>
                                          <p:spTgt spid="152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80</a:t>
            </a:fld>
            <a:endParaRPr lang="en-US" altLang="id-ID"/>
          </a:p>
        </p:txBody>
      </p:sp>
      <p:sp>
        <p:nvSpPr>
          <p:cNvPr id="6" name="Rectangle 5"/>
          <p:cNvSpPr/>
          <p:nvPr/>
        </p:nvSpPr>
        <p:spPr>
          <a:xfrm>
            <a:off x="304800" y="228600"/>
            <a:ext cx="6629400" cy="400110"/>
          </a:xfrm>
          <a:prstGeom prst="rect">
            <a:avLst/>
          </a:prstGeom>
        </p:spPr>
        <p:txBody>
          <a:bodyPr wrap="square">
            <a:spAutoFit/>
          </a:bodyPr>
          <a:lstStyle/>
          <a:p>
            <a:pPr algn="just">
              <a:spcAft>
                <a:spcPts val="0"/>
              </a:spcAft>
            </a:pPr>
            <a:r>
              <a:rPr lang="en-US" b="1" cap="all" dirty="0">
                <a:latin typeface="Tempus Sans ITC" panose="04020404030D07020202" pitchFamily="82" charset="0"/>
                <a:ea typeface="Times New Roman" panose="02020603050405020304" pitchFamily="18" charset="0"/>
              </a:rPr>
              <a:t>4. 4. 1 </a:t>
            </a:r>
            <a:r>
              <a:rPr lang="en-US" b="1" cap="all" dirty="0" err="1">
                <a:latin typeface="Tempus Sans ITC" panose="04020404030D07020202" pitchFamily="82" charset="0"/>
                <a:ea typeface="Times New Roman" panose="02020603050405020304" pitchFamily="18" charset="0"/>
              </a:rPr>
              <a:t>Unjuk</a:t>
            </a:r>
            <a:r>
              <a:rPr lang="en-US" b="1" cap="all" dirty="0">
                <a:latin typeface="Tempus Sans ITC" panose="04020404030D07020202" pitchFamily="82" charset="0"/>
                <a:ea typeface="Times New Roman" panose="02020603050405020304" pitchFamily="18" charset="0"/>
              </a:rPr>
              <a:t> </a:t>
            </a:r>
            <a:r>
              <a:rPr lang="en-US" b="1" cap="all" dirty="0" err="1">
                <a:latin typeface="Tempus Sans ITC" panose="04020404030D07020202" pitchFamily="82" charset="0"/>
                <a:ea typeface="Times New Roman" panose="02020603050405020304" pitchFamily="18" charset="0"/>
              </a:rPr>
              <a:t>Kerja</a:t>
            </a:r>
            <a:r>
              <a:rPr lang="en-US" b="1" cap="all" dirty="0">
                <a:latin typeface="Tempus Sans ITC" panose="04020404030D07020202" pitchFamily="82" charset="0"/>
                <a:ea typeface="Times New Roman" panose="02020603050405020304" pitchFamily="18" charset="0"/>
              </a:rPr>
              <a:t> </a:t>
            </a:r>
            <a:r>
              <a:rPr lang="en-US" b="1" cap="all" dirty="0" err="1">
                <a:latin typeface="Tempus Sans ITC" panose="04020404030D07020202" pitchFamily="82" charset="0"/>
                <a:ea typeface="Times New Roman" panose="02020603050405020304" pitchFamily="18" charset="0"/>
              </a:rPr>
              <a:t>Berdasarkan</a:t>
            </a:r>
            <a:r>
              <a:rPr lang="en-US" b="1" cap="all" dirty="0">
                <a:latin typeface="Tempus Sans ITC" panose="04020404030D07020202" pitchFamily="82" charset="0"/>
                <a:ea typeface="Times New Roman" panose="02020603050405020304" pitchFamily="18" charset="0"/>
              </a:rPr>
              <a:t> </a:t>
            </a:r>
            <a:r>
              <a:rPr lang="en-US" b="1" cap="all" dirty="0" err="1">
                <a:latin typeface="Tempus Sans ITC" panose="04020404030D07020202" pitchFamily="82" charset="0"/>
                <a:ea typeface="Times New Roman" panose="02020603050405020304" pitchFamily="18" charset="0"/>
              </a:rPr>
              <a:t>Analisis</a:t>
            </a:r>
            <a:r>
              <a:rPr lang="en-US" b="1" cap="all" dirty="0">
                <a:latin typeface="Tempus Sans ITC" panose="04020404030D07020202" pitchFamily="82" charset="0"/>
                <a:ea typeface="Times New Roman" panose="02020603050405020304" pitchFamily="18" charset="0"/>
              </a:rPr>
              <a:t> </a:t>
            </a:r>
            <a:r>
              <a:rPr lang="en-US" b="1" cap="all" dirty="0" err="1">
                <a:latin typeface="Tempus Sans ITC" panose="04020404030D07020202" pitchFamily="82" charset="0"/>
                <a:ea typeface="Times New Roman" panose="02020603050405020304" pitchFamily="18" charset="0"/>
              </a:rPr>
              <a:t>Klasik</a:t>
            </a:r>
            <a:endParaRPr lang="en-US" b="1" cap="all"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533400" y="762000"/>
            <a:ext cx="6096000" cy="400110"/>
          </a:xfrm>
          <a:prstGeom prst="rect">
            <a:avLst/>
          </a:prstGeom>
        </p:spPr>
        <p:txBody>
          <a:bodyPr wrap="square">
            <a:spAutoFit/>
          </a:bodyPr>
          <a:lstStyle/>
          <a:p>
            <a:r>
              <a:rPr lang="en-US" dirty="0">
                <a:latin typeface="Tempus Sans ITC" panose="04020404030D07020202" pitchFamily="82" charset="0"/>
                <a:ea typeface="Times New Roman" panose="02020603050405020304" pitchFamily="18" charset="0"/>
                <a:cs typeface="Times New Roman" panose="02020603050405020304" pitchFamily="18" charset="0"/>
              </a:rPr>
              <a:t>Formula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klasik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dari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suatu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Transformator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adalah</a:t>
            </a:r>
            <a:r>
              <a:rPr lang="en-US" dirty="0">
                <a:latin typeface="Tempus Sans ITC" panose="04020404030D07020202" pitchFamily="82" charset="0"/>
                <a:ea typeface="Times New Roman" panose="02020603050405020304" pitchFamily="18" charset="0"/>
                <a:cs typeface="Times New Roman" panose="02020603050405020304" pitchFamily="18" charset="0"/>
              </a:rPr>
              <a:t>:</a:t>
            </a:r>
            <a:endParaRPr lang="en-US" dirty="0"/>
          </a:p>
        </p:txBody>
      </p:sp>
      <p:graphicFrame>
        <p:nvGraphicFramePr>
          <p:cNvPr id="9" name="Object 8"/>
          <p:cNvGraphicFramePr>
            <a:graphicFrameLocks noChangeAspect="1"/>
          </p:cNvGraphicFramePr>
          <p:nvPr>
            <p:extLst/>
          </p:nvPr>
        </p:nvGraphicFramePr>
        <p:xfrm>
          <a:off x="1122302" y="1371600"/>
          <a:ext cx="5522338" cy="679450"/>
        </p:xfrm>
        <a:graphic>
          <a:graphicData uri="http://schemas.openxmlformats.org/presentationml/2006/ole">
            <mc:AlternateContent xmlns:mc="http://schemas.openxmlformats.org/markup-compatibility/2006">
              <mc:Choice xmlns:v="urn:schemas-microsoft-com:vml" Requires="v">
                <p:oleObj spid="_x0000_s30723" name="Equation" r:id="rId3" imgW="2425700" imgH="292100" progId="Equation.3">
                  <p:embed/>
                </p:oleObj>
              </mc:Choice>
              <mc:Fallback>
                <p:oleObj name="Equation" r:id="rId3" imgW="2425700" imgH="292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2302" y="1371600"/>
                        <a:ext cx="5522338" cy="679450"/>
                      </a:xfrm>
                      <a:prstGeom prst="rect">
                        <a:avLst/>
                      </a:prstGeom>
                      <a:noFill/>
                    </p:spPr>
                  </p:pic>
                </p:oleObj>
              </mc:Fallback>
            </mc:AlternateContent>
          </a:graphicData>
        </a:graphic>
      </p:graphicFrame>
      <p:sp>
        <p:nvSpPr>
          <p:cNvPr id="10" name="Rectangle 9"/>
          <p:cNvSpPr/>
          <p:nvPr/>
        </p:nvSpPr>
        <p:spPr>
          <a:xfrm>
            <a:off x="609600" y="2260540"/>
            <a:ext cx="8229600" cy="1015663"/>
          </a:xfrm>
          <a:prstGeom prst="rect">
            <a:avLst/>
          </a:prstGeom>
        </p:spPr>
        <p:txBody>
          <a:bodyPr wrap="square">
            <a:spAutoFit/>
          </a:bodyPr>
          <a:lstStyle/>
          <a:p>
            <a:r>
              <a:rPr lang="en-US" dirty="0">
                <a:latin typeface="Tempus Sans ITC" panose="04020404030D07020202" pitchFamily="82" charset="0"/>
                <a:ea typeface="Times New Roman" panose="02020603050405020304" pitchFamily="18" charset="0"/>
                <a:cs typeface="Times New Roman" panose="02020603050405020304" pitchFamily="18" charset="0"/>
              </a:rPr>
              <a:t>Beban yang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terhubung</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dirty="0">
                <a:latin typeface="Tempus Sans ITC" panose="04020404030D07020202" pitchFamily="82" charset="0"/>
                <a:ea typeface="Times New Roman" panose="02020603050405020304" pitchFamily="18" charset="0"/>
                <a:cs typeface="Times New Roman" panose="02020603050405020304" pitchFamily="18" charset="0"/>
              </a:rPr>
              <a:t> CT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terdiri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dari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tahanan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sekunder</a:t>
            </a:r>
            <a:r>
              <a:rPr lang="en-US" dirty="0">
                <a:latin typeface="Tempus Sans ITC" panose="04020404030D07020202" pitchFamily="82" charset="0"/>
                <a:ea typeface="Times New Roman" panose="02020603050405020304" pitchFamily="18" charset="0"/>
                <a:cs typeface="Times New Roman" panose="02020603050405020304" pitchFamily="18" charset="0"/>
              </a:rPr>
              <a:t> CT, R</a:t>
            </a:r>
            <a:r>
              <a:rPr lang="en-US" baseline="-25000" dirty="0">
                <a:latin typeface="Tempus Sans ITC" panose="04020404030D07020202" pitchFamily="82" charset="0"/>
                <a:ea typeface="Times New Roman" panose="02020603050405020304" pitchFamily="18" charset="0"/>
                <a:cs typeface="Times New Roman" panose="02020603050405020304" pitchFamily="18" charset="0"/>
              </a:rPr>
              <a:t>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impedansi</a:t>
            </a:r>
            <a:r>
              <a:rPr lang="en-US" dirty="0">
                <a:latin typeface="Tempus Sans ITC" panose="04020404030D07020202" pitchFamily="82" charset="0"/>
                <a:ea typeface="Times New Roman" panose="02020603050405020304" pitchFamily="18" charset="0"/>
                <a:cs typeface="Times New Roman" panose="02020603050405020304" pitchFamily="18" charset="0"/>
              </a:rPr>
              <a:t> leading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Z</a:t>
            </a:r>
            <a:r>
              <a:rPr lang="en-US" baseline="-25000" dirty="0" err="1">
                <a:latin typeface="Tempus Sans ITC" panose="04020404030D07020202" pitchFamily="82" charset="0"/>
                <a:ea typeface="Times New Roman" panose="02020603050405020304" pitchFamily="18" charset="0"/>
                <a:cs typeface="Times New Roman" panose="02020603050405020304" pitchFamily="18" charset="0"/>
              </a:rPr>
              <a:t>ld</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peralatan</a:t>
            </a:r>
            <a:r>
              <a:rPr lang="en-US" dirty="0">
                <a:latin typeface="Tempus Sans ITC" panose="04020404030D07020202" pitchFamily="82" charset="0"/>
                <a:ea typeface="Times New Roman" panose="02020603050405020304" pitchFamily="18" charset="0"/>
                <a:cs typeface="Times New Roman" panose="02020603050405020304" pitchFamily="18" charset="0"/>
              </a:rPr>
              <a:t> lain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sebagainya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Z</a:t>
            </a:r>
            <a:r>
              <a:rPr lang="en-US" baseline="-25000" dirty="0" err="1">
                <a:latin typeface="Tempus Sans ITC" panose="04020404030D07020202" pitchFamily="82" charset="0"/>
                <a:ea typeface="Times New Roman" panose="02020603050405020304" pitchFamily="18" charset="0"/>
                <a:cs typeface="Times New Roman" panose="02020603050405020304" pitchFamily="18" charset="0"/>
              </a:rPr>
              <a:t>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Tegangan</a:t>
            </a:r>
            <a:r>
              <a:rPr lang="en-US" dirty="0">
                <a:latin typeface="Tempus Sans ITC" panose="04020404030D07020202" pitchFamily="82" charset="0"/>
                <a:ea typeface="Times New Roman" panose="02020603050405020304" pitchFamily="18" charset="0"/>
                <a:cs typeface="Times New Roman" panose="02020603050405020304" pitchFamily="18" charset="0"/>
              </a:rPr>
              <a:t> yang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diperlukan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beban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adalah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endParaRPr lang="en-US" dirty="0"/>
          </a:p>
        </p:txBody>
      </p:sp>
      <p:sp>
        <p:nvSpPr>
          <p:cNvPr id="11" name="Rectangle 10"/>
          <p:cNvSpPr/>
          <p:nvPr/>
        </p:nvSpPr>
        <p:spPr>
          <a:xfrm>
            <a:off x="1219200" y="3485693"/>
            <a:ext cx="4953000" cy="400110"/>
          </a:xfrm>
          <a:prstGeom prst="rect">
            <a:avLst/>
          </a:prstGeom>
        </p:spPr>
        <p:txBody>
          <a:bodyPr wrap="square">
            <a:spAutoFit/>
          </a:bodyPr>
          <a:lstStyle/>
          <a:p>
            <a:pPr algn="just">
              <a:spcAft>
                <a:spcPts val="0"/>
              </a:spcAft>
            </a:pPr>
            <a:r>
              <a:rPr lang="en-US" cap="all" dirty="0" err="1">
                <a:latin typeface="Tempus Sans ITC" panose="04020404030D07020202" pitchFamily="82" charset="0"/>
                <a:ea typeface="Times New Roman" panose="02020603050405020304" pitchFamily="18" charset="0"/>
              </a:rPr>
              <a:t>V</a:t>
            </a:r>
            <a:r>
              <a:rPr lang="en-US" cap="all" baseline="-25000" dirty="0" err="1">
                <a:latin typeface="Tempus Sans ITC" panose="04020404030D07020202" pitchFamily="82" charset="0"/>
                <a:ea typeface="Times New Roman" panose="02020603050405020304" pitchFamily="18" charset="0"/>
              </a:rPr>
              <a:t>ef</a:t>
            </a:r>
            <a:r>
              <a:rPr lang="en-US" cap="all" dirty="0">
                <a:latin typeface="Tempus Sans ITC" panose="04020404030D07020202" pitchFamily="82" charset="0"/>
                <a:ea typeface="Times New Roman" panose="02020603050405020304" pitchFamily="18" charset="0"/>
              </a:rPr>
              <a:t> = I</a:t>
            </a:r>
            <a:r>
              <a:rPr lang="en-US" cap="all" baseline="-25000" dirty="0">
                <a:latin typeface="Tempus Sans ITC" panose="04020404030D07020202" pitchFamily="82" charset="0"/>
                <a:ea typeface="Times New Roman" panose="02020603050405020304" pitchFamily="18" charset="0"/>
              </a:rPr>
              <a:t>S</a:t>
            </a:r>
            <a:r>
              <a:rPr lang="en-US" cap="all" dirty="0">
                <a:latin typeface="Tempus Sans ITC" panose="04020404030D07020202" pitchFamily="82" charset="0"/>
                <a:ea typeface="Times New Roman" panose="02020603050405020304" pitchFamily="18" charset="0"/>
              </a:rPr>
              <a:t> (R</a:t>
            </a:r>
            <a:r>
              <a:rPr lang="en-US" cap="all" baseline="-25000" dirty="0">
                <a:latin typeface="Tempus Sans ITC" panose="04020404030D07020202" pitchFamily="82" charset="0"/>
                <a:ea typeface="Times New Roman" panose="02020603050405020304" pitchFamily="18" charset="0"/>
              </a:rPr>
              <a:t>S</a:t>
            </a:r>
            <a:r>
              <a:rPr lang="en-US" cap="all" dirty="0">
                <a:latin typeface="Tempus Sans ITC" panose="04020404030D07020202" pitchFamily="82" charset="0"/>
                <a:ea typeface="Times New Roman" panose="02020603050405020304" pitchFamily="18" charset="0"/>
              </a:rPr>
              <a:t> + Z</a:t>
            </a:r>
            <a:r>
              <a:rPr lang="en-US" cap="all" baseline="-25000" dirty="0">
                <a:latin typeface="Tempus Sans ITC" panose="04020404030D07020202" pitchFamily="82" charset="0"/>
                <a:ea typeface="Times New Roman" panose="02020603050405020304" pitchFamily="18" charset="0"/>
              </a:rPr>
              <a:t>1d</a:t>
            </a:r>
            <a:r>
              <a:rPr lang="en-US" cap="all" dirty="0">
                <a:latin typeface="Tempus Sans ITC" panose="04020404030D07020202" pitchFamily="82" charset="0"/>
                <a:ea typeface="Times New Roman" panose="02020603050405020304" pitchFamily="18" charset="0"/>
              </a:rPr>
              <a:t> + </a:t>
            </a:r>
            <a:r>
              <a:rPr lang="en-US" cap="all" dirty="0" err="1">
                <a:latin typeface="Tempus Sans ITC" panose="04020404030D07020202" pitchFamily="82" charset="0"/>
                <a:ea typeface="Times New Roman" panose="02020603050405020304" pitchFamily="18" charset="0"/>
              </a:rPr>
              <a:t>Z</a:t>
            </a:r>
            <a:r>
              <a:rPr lang="en-US" cap="all" baseline="-25000" dirty="0" err="1">
                <a:latin typeface="Tempus Sans ITC" panose="04020404030D07020202" pitchFamily="82" charset="0"/>
                <a:ea typeface="Times New Roman" panose="02020603050405020304" pitchFamily="18" charset="0"/>
              </a:rPr>
              <a:t>r</a:t>
            </a:r>
            <a:r>
              <a:rPr lang="en-US" cap="all" dirty="0">
                <a:latin typeface="Tempus Sans ITC" panose="04020404030D07020202" pitchFamily="82" charset="0"/>
                <a:ea typeface="Times New Roman" panose="02020603050405020304" pitchFamily="18" charset="0"/>
              </a:rPr>
              <a:t>)		V</a:t>
            </a:r>
            <a:endParaRPr lang="en-US" b="1" cap="all"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731202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81</a:t>
            </a:fld>
            <a:endParaRPr lang="en-US" altLang="id-ID"/>
          </a:p>
        </p:txBody>
      </p:sp>
      <p:sp>
        <p:nvSpPr>
          <p:cNvPr id="2" name="Rectangle 1"/>
          <p:cNvSpPr/>
          <p:nvPr/>
        </p:nvSpPr>
        <p:spPr>
          <a:xfrm>
            <a:off x="228600" y="304800"/>
            <a:ext cx="8229600" cy="400110"/>
          </a:xfrm>
          <a:prstGeom prst="rect">
            <a:avLst/>
          </a:prstGeom>
        </p:spPr>
        <p:txBody>
          <a:bodyPr wrap="square">
            <a:spAutoFit/>
          </a:bodyPr>
          <a:lstStyle/>
          <a:p>
            <a:pPr algn="just">
              <a:spcAft>
                <a:spcPts val="0"/>
              </a:spcAft>
              <a:tabLst>
                <a:tab pos="540385" algn="l"/>
              </a:tabLst>
            </a:pPr>
            <a:r>
              <a:rPr lang="en-US" b="1" cap="all" dirty="0">
                <a:latin typeface="Tempus Sans ITC" panose="04020404030D07020202" pitchFamily="82" charset="0"/>
                <a:ea typeface="Times New Roman" panose="02020603050405020304" pitchFamily="18" charset="0"/>
              </a:rPr>
              <a:t>4. 4. 2	</a:t>
            </a:r>
            <a:r>
              <a:rPr lang="en-US" b="1" cap="all" dirty="0" err="1">
                <a:latin typeface="Tempus Sans ITC" panose="04020404030D07020202" pitchFamily="82" charset="0"/>
                <a:ea typeface="Times New Roman" panose="02020603050405020304" pitchFamily="18" charset="0"/>
              </a:rPr>
              <a:t>Unjuk</a:t>
            </a:r>
            <a:r>
              <a:rPr lang="en-US" b="1" cap="all" dirty="0">
                <a:latin typeface="Tempus Sans ITC" panose="04020404030D07020202" pitchFamily="82" charset="0"/>
                <a:ea typeface="Times New Roman" panose="02020603050405020304" pitchFamily="18" charset="0"/>
              </a:rPr>
              <a:t> </a:t>
            </a:r>
            <a:r>
              <a:rPr lang="en-US" b="1" cap="all" dirty="0" err="1">
                <a:latin typeface="Tempus Sans ITC" panose="04020404030D07020202" pitchFamily="82" charset="0"/>
                <a:ea typeface="Times New Roman" panose="02020603050405020304" pitchFamily="18" charset="0"/>
              </a:rPr>
              <a:t>Kerja</a:t>
            </a:r>
            <a:r>
              <a:rPr lang="en-US" b="1" cap="all" dirty="0">
                <a:latin typeface="Tempus Sans ITC" panose="04020404030D07020202" pitchFamily="82" charset="0"/>
                <a:ea typeface="Times New Roman" panose="02020603050405020304" pitchFamily="18" charset="0"/>
              </a:rPr>
              <a:t> </a:t>
            </a:r>
            <a:r>
              <a:rPr lang="en-US" b="1" cap="all" dirty="0" err="1">
                <a:latin typeface="Tempus Sans ITC" panose="04020404030D07020202" pitchFamily="82" charset="0"/>
                <a:ea typeface="Times New Roman" panose="02020603050405020304" pitchFamily="18" charset="0"/>
              </a:rPr>
              <a:t>Berdasarkan</a:t>
            </a:r>
            <a:r>
              <a:rPr lang="en-US" b="1" cap="all" dirty="0">
                <a:latin typeface="Tempus Sans ITC" panose="04020404030D07020202" pitchFamily="82" charset="0"/>
                <a:ea typeface="Times New Roman" panose="02020603050405020304" pitchFamily="18" charset="0"/>
              </a:rPr>
              <a:t> </a:t>
            </a:r>
            <a:r>
              <a:rPr lang="en-US" b="1" cap="all" dirty="0" err="1">
                <a:latin typeface="Tempus Sans ITC" panose="04020404030D07020202" pitchFamily="82" charset="0"/>
                <a:ea typeface="Times New Roman" panose="02020603050405020304" pitchFamily="18" charset="0"/>
              </a:rPr>
              <a:t>Kurva</a:t>
            </a:r>
            <a:r>
              <a:rPr lang="en-US" b="1" cap="all" dirty="0">
                <a:latin typeface="Tempus Sans ITC" panose="04020404030D07020202" pitchFamily="82" charset="0"/>
                <a:ea typeface="Times New Roman" panose="02020603050405020304" pitchFamily="18" charset="0"/>
              </a:rPr>
              <a:t> </a:t>
            </a:r>
            <a:r>
              <a:rPr lang="en-US" b="1" cap="all" dirty="0" err="1">
                <a:latin typeface="Tempus Sans ITC" panose="04020404030D07020202" pitchFamily="82" charset="0"/>
                <a:ea typeface="Times New Roman" panose="02020603050405020304" pitchFamily="18" charset="0"/>
              </a:rPr>
              <a:t>Karakteristik</a:t>
            </a:r>
            <a:r>
              <a:rPr lang="en-US" b="1" cap="all" dirty="0">
                <a:latin typeface="Tempus Sans ITC" panose="04020404030D07020202" pitchFamily="82" charset="0"/>
                <a:ea typeface="Times New Roman" panose="02020603050405020304" pitchFamily="18" charset="0"/>
              </a:rPr>
              <a:t> CT</a:t>
            </a:r>
            <a:endParaRPr lang="en-US" b="1" cap="all" dirty="0">
              <a:effectLst/>
              <a:latin typeface="Times New Roman" panose="02020603050405020304" pitchFamily="18" charset="0"/>
              <a:ea typeface="Times New Roman" panose="02020603050405020304" pitchFamily="18" charset="0"/>
            </a:endParaRPr>
          </a:p>
        </p:txBody>
      </p:sp>
      <p:sp>
        <p:nvSpPr>
          <p:cNvPr id="3" name="Rectangle 2"/>
          <p:cNvSpPr>
            <a:spLocks noChangeArrowheads="1"/>
          </p:cNvSpPr>
          <p:nvPr/>
        </p:nvSpPr>
        <p:spPr bwMode="auto">
          <a:xfrm>
            <a:off x="1676400" y="609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304"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02504"/>
            <a:ext cx="5105400" cy="50963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481135" y="5698124"/>
            <a:ext cx="587693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d-ID" altLang="en-US" sz="1600" b="0" i="0" u="none" strike="noStrike" cap="none" normalizeH="0" baseline="0" dirty="0" smtClean="0">
                <a:ln>
                  <a:noFill/>
                </a:ln>
                <a:solidFill>
                  <a:schemeClr val="tx1"/>
                </a:solidFill>
                <a:effectLst/>
                <a:latin typeface="Tempus Sans ITC" panose="04020404030D07020202" pitchFamily="82" charset="0"/>
                <a:ea typeface="Times New Roman" panose="02020603050405020304" pitchFamily="18" charset="0"/>
              </a:rPr>
              <a:t>GAMBAR 4-7 : TIPIKAL KURVA RATIO ARUS LEBIH CT KLAS T</a:t>
            </a:r>
            <a:endParaRPr kumimoji="0" lang="id-ID" altLang="en-US"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650571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82</a:t>
            </a:fld>
            <a:endParaRPr lang="en-US" altLang="id-ID"/>
          </a:p>
        </p:txBody>
      </p:sp>
      <p:sp>
        <p:nvSpPr>
          <p:cNvPr id="2" name="Rectangle 1"/>
          <p:cNvSpPr/>
          <p:nvPr/>
        </p:nvSpPr>
        <p:spPr>
          <a:xfrm>
            <a:off x="304800" y="228600"/>
            <a:ext cx="7391400" cy="400110"/>
          </a:xfrm>
          <a:prstGeom prst="rect">
            <a:avLst/>
          </a:prstGeom>
        </p:spPr>
        <p:txBody>
          <a:bodyPr wrap="square">
            <a:spAutoFit/>
          </a:bodyPr>
          <a:lstStyle/>
          <a:p>
            <a:pPr algn="just">
              <a:spcAft>
                <a:spcPts val="0"/>
              </a:spcAft>
              <a:tabLst>
                <a:tab pos="540385" algn="l"/>
              </a:tabLst>
            </a:pPr>
            <a:r>
              <a:rPr lang="en-US" b="1" dirty="0">
                <a:latin typeface="Tempus Sans ITC" panose="04020404030D07020202" pitchFamily="82" charset="0"/>
                <a:ea typeface="Times New Roman" panose="02020603050405020304" pitchFamily="18" charset="0"/>
              </a:rPr>
              <a:t>4. 4. 3  </a:t>
            </a:r>
            <a:r>
              <a:rPr lang="en-US" b="1" dirty="0" err="1">
                <a:latin typeface="Tempus Sans ITC" panose="04020404030D07020202" pitchFamily="82" charset="0"/>
                <a:ea typeface="Times New Roman" panose="02020603050405020304" pitchFamily="18" charset="0"/>
              </a:rPr>
              <a:t>Unjuk</a:t>
            </a:r>
            <a:r>
              <a:rPr lang="en-US" b="1" dirty="0">
                <a:latin typeface="Tempus Sans ITC" panose="04020404030D07020202" pitchFamily="82" charset="0"/>
                <a:ea typeface="Times New Roman" panose="02020603050405020304" pitchFamily="18" charset="0"/>
              </a:rPr>
              <a:t> </a:t>
            </a:r>
            <a:r>
              <a:rPr lang="en-US" b="1" dirty="0" err="1">
                <a:latin typeface="Tempus Sans ITC" panose="04020404030D07020202" pitchFamily="82" charset="0"/>
                <a:ea typeface="Times New Roman" panose="02020603050405020304" pitchFamily="18" charset="0"/>
              </a:rPr>
              <a:t>Kerja</a:t>
            </a:r>
            <a:r>
              <a:rPr lang="en-US" b="1" dirty="0">
                <a:latin typeface="Tempus Sans ITC" panose="04020404030D07020202" pitchFamily="82" charset="0"/>
                <a:ea typeface="Times New Roman" panose="02020603050405020304" pitchFamily="18" charset="0"/>
              </a:rPr>
              <a:t> </a:t>
            </a:r>
            <a:r>
              <a:rPr lang="en-US" b="1" dirty="0" err="1">
                <a:latin typeface="Tempus Sans ITC" panose="04020404030D07020202" pitchFamily="82" charset="0"/>
                <a:ea typeface="Times New Roman" panose="02020603050405020304" pitchFamily="18" charset="0"/>
              </a:rPr>
              <a:t>Berdasarkan</a:t>
            </a:r>
            <a:r>
              <a:rPr lang="en-US" b="1" dirty="0">
                <a:latin typeface="Tempus Sans ITC" panose="04020404030D07020202" pitchFamily="82" charset="0"/>
                <a:ea typeface="Times New Roman" panose="02020603050405020304" pitchFamily="18" charset="0"/>
              </a:rPr>
              <a:t> </a:t>
            </a:r>
            <a:r>
              <a:rPr lang="en-US" b="1" dirty="0" err="1">
                <a:latin typeface="Tempus Sans ITC" panose="04020404030D07020202" pitchFamily="82" charset="0"/>
                <a:ea typeface="Times New Roman" panose="02020603050405020304" pitchFamily="18" charset="0"/>
              </a:rPr>
              <a:t>Klas</a:t>
            </a:r>
            <a:r>
              <a:rPr lang="en-US" b="1" dirty="0">
                <a:latin typeface="Tempus Sans ITC" panose="04020404030D07020202" pitchFamily="82" charset="0"/>
                <a:ea typeface="Times New Roman" panose="02020603050405020304" pitchFamily="18" charset="0"/>
              </a:rPr>
              <a:t> </a:t>
            </a:r>
            <a:r>
              <a:rPr lang="en-US" b="1" dirty="0" err="1">
                <a:latin typeface="Tempus Sans ITC" panose="04020404030D07020202" pitchFamily="82" charset="0"/>
                <a:ea typeface="Times New Roman" panose="02020603050405020304" pitchFamily="18" charset="0"/>
              </a:rPr>
              <a:t>Standar</a:t>
            </a:r>
            <a:r>
              <a:rPr lang="en-US" b="1" dirty="0">
                <a:latin typeface="Tempus Sans ITC" panose="04020404030D07020202" pitchFamily="82" charset="0"/>
                <a:ea typeface="Times New Roman" panose="02020603050405020304" pitchFamily="18" charset="0"/>
              </a:rPr>
              <a:t> </a:t>
            </a:r>
            <a:r>
              <a:rPr lang="en-US" b="1" dirty="0" err="1">
                <a:latin typeface="Tempus Sans ITC" panose="04020404030D07020202" pitchFamily="82" charset="0"/>
                <a:ea typeface="Times New Roman" panose="02020603050405020304" pitchFamily="18" charset="0"/>
              </a:rPr>
              <a:t>Akurasi</a:t>
            </a:r>
            <a:r>
              <a:rPr lang="en-US" b="1" dirty="0">
                <a:latin typeface="Tempus Sans ITC" panose="04020404030D07020202" pitchFamily="82" charset="0"/>
                <a:ea typeface="Times New Roman" panose="02020603050405020304" pitchFamily="18" charset="0"/>
              </a:rPr>
              <a:t> ANSI/IEEE</a:t>
            </a:r>
            <a:endParaRPr lang="en-US" dirty="0">
              <a:effectLst/>
              <a:latin typeface="Times New Roman" panose="02020603050405020304" pitchFamily="18" charset="0"/>
              <a:ea typeface="Times New Roman" panose="02020603050405020304" pitchFamily="18" charset="0"/>
            </a:endParaRPr>
          </a:p>
        </p:txBody>
      </p:sp>
      <p:pic>
        <p:nvPicPr>
          <p:cNvPr id="6" name="Picture 5" descr="12"/>
          <p:cNvPicPr/>
          <p:nvPr/>
        </p:nvPicPr>
        <p:blipFill>
          <a:blip r:embed="rId2">
            <a:extLst>
              <a:ext uri="{28A0092B-C50C-407E-A947-70E740481C1C}">
                <a14:useLocalDpi xmlns:a14="http://schemas.microsoft.com/office/drawing/2010/main" val="0"/>
              </a:ext>
            </a:extLst>
          </a:blip>
          <a:srcRect/>
          <a:stretch>
            <a:fillRect/>
          </a:stretch>
        </p:blipFill>
        <p:spPr bwMode="auto">
          <a:xfrm>
            <a:off x="914400" y="700247"/>
            <a:ext cx="6324600" cy="4781490"/>
          </a:xfrm>
          <a:prstGeom prst="rect">
            <a:avLst/>
          </a:prstGeom>
          <a:noFill/>
          <a:ln>
            <a:noFill/>
          </a:ln>
        </p:spPr>
      </p:pic>
      <p:sp>
        <p:nvSpPr>
          <p:cNvPr id="3" name="Rectangle 2"/>
          <p:cNvSpPr/>
          <p:nvPr/>
        </p:nvSpPr>
        <p:spPr>
          <a:xfrm>
            <a:off x="838200" y="5638800"/>
            <a:ext cx="7086600" cy="338554"/>
          </a:xfrm>
          <a:prstGeom prst="rect">
            <a:avLst/>
          </a:prstGeom>
        </p:spPr>
        <p:txBody>
          <a:bodyPr wrap="square">
            <a:spAutoFit/>
          </a:bodyPr>
          <a:lstStyle/>
          <a:p>
            <a:pPr algn="ctr"/>
            <a:r>
              <a:rPr lang="en-US" sz="1600" b="1" cap="all" dirty="0" err="1">
                <a:latin typeface="Tempus Sans ITC" panose="04020404030D07020202" pitchFamily="82" charset="0"/>
                <a:ea typeface="Times New Roman" panose="02020603050405020304" pitchFamily="18" charset="0"/>
                <a:cs typeface="Times New Roman" panose="02020603050405020304" pitchFamily="18" charset="0"/>
              </a:rPr>
              <a:t>Gambar</a:t>
            </a:r>
            <a:r>
              <a:rPr lang="en-US" sz="1600" b="1" cap="all" dirty="0">
                <a:latin typeface="Tempus Sans ITC" panose="04020404030D07020202" pitchFamily="82" charset="0"/>
                <a:ea typeface="Times New Roman" panose="02020603050405020304" pitchFamily="18" charset="0"/>
                <a:cs typeface="Times New Roman" panose="02020603050405020304" pitchFamily="18" charset="0"/>
              </a:rPr>
              <a:t> 4-8 : </a:t>
            </a:r>
            <a:r>
              <a:rPr lang="en-US" sz="1600" b="1" cap="all" dirty="0" err="1">
                <a:latin typeface="Tempus Sans ITC" panose="04020404030D07020202" pitchFamily="82" charset="0"/>
                <a:ea typeface="Times New Roman" panose="02020603050405020304" pitchFamily="18" charset="0"/>
                <a:cs typeface="Times New Roman" panose="02020603050405020304" pitchFamily="18" charset="0"/>
              </a:rPr>
              <a:t>Tipikal</a:t>
            </a:r>
            <a:r>
              <a:rPr lang="en-US" sz="1600" b="1" cap="all" dirty="0">
                <a:latin typeface="Tempus Sans ITC" panose="04020404030D07020202" pitchFamily="82" charset="0"/>
                <a:ea typeface="Times New Roman" panose="02020603050405020304" pitchFamily="18" charset="0"/>
                <a:cs typeface="Times New Roman" panose="02020603050405020304" pitchFamily="18" charset="0"/>
              </a:rPr>
              <a:t> </a:t>
            </a:r>
            <a:r>
              <a:rPr lang="en-US" sz="1600" b="1" cap="all" dirty="0" err="1">
                <a:latin typeface="Tempus Sans ITC" panose="04020404030D07020202" pitchFamily="82" charset="0"/>
                <a:ea typeface="Times New Roman" panose="02020603050405020304" pitchFamily="18" charset="0"/>
                <a:cs typeface="Times New Roman" panose="02020603050405020304" pitchFamily="18" charset="0"/>
              </a:rPr>
              <a:t>kurva</a:t>
            </a:r>
            <a:r>
              <a:rPr lang="en-US" sz="1600" b="1" cap="all" dirty="0">
                <a:latin typeface="Tempus Sans ITC" panose="04020404030D07020202" pitchFamily="82" charset="0"/>
                <a:ea typeface="Times New Roman" panose="02020603050405020304" pitchFamily="18" charset="0"/>
                <a:cs typeface="Times New Roman" panose="02020603050405020304" pitchFamily="18" charset="0"/>
              </a:rPr>
              <a:t> </a:t>
            </a:r>
            <a:r>
              <a:rPr lang="en-US" sz="1600" b="1" cap="all" dirty="0" err="1">
                <a:latin typeface="Tempus Sans ITC" panose="04020404030D07020202" pitchFamily="82" charset="0"/>
                <a:ea typeface="Times New Roman" panose="02020603050405020304" pitchFamily="18" charset="0"/>
                <a:cs typeface="Times New Roman" panose="02020603050405020304" pitchFamily="18" charset="0"/>
              </a:rPr>
              <a:t>eksitasi</a:t>
            </a:r>
            <a:r>
              <a:rPr lang="en-US" sz="1600" b="1" cap="all" dirty="0">
                <a:latin typeface="Tempus Sans ITC" panose="04020404030D07020202" pitchFamily="82" charset="0"/>
                <a:ea typeface="Times New Roman" panose="02020603050405020304" pitchFamily="18" charset="0"/>
                <a:cs typeface="Times New Roman" panose="02020603050405020304" pitchFamily="18" charset="0"/>
              </a:rPr>
              <a:t> CT </a:t>
            </a:r>
            <a:r>
              <a:rPr lang="en-US" sz="1600" b="1" cap="all" dirty="0" err="1">
                <a:latin typeface="Tempus Sans ITC" panose="04020404030D07020202" pitchFamily="82" charset="0"/>
                <a:ea typeface="Times New Roman" panose="02020603050405020304" pitchFamily="18" charset="0"/>
                <a:cs typeface="Times New Roman" panose="02020603050405020304" pitchFamily="18" charset="0"/>
              </a:rPr>
              <a:t>Klas</a:t>
            </a:r>
            <a:r>
              <a:rPr lang="en-US" sz="1600" b="1" cap="all" dirty="0">
                <a:latin typeface="Tempus Sans ITC" panose="04020404030D07020202" pitchFamily="82" charset="0"/>
                <a:ea typeface="Times New Roman" panose="02020603050405020304" pitchFamily="18" charset="0"/>
                <a:cs typeface="Times New Roman" panose="02020603050405020304" pitchFamily="18" charset="0"/>
              </a:rPr>
              <a:t> C </a:t>
            </a:r>
            <a:r>
              <a:rPr lang="en-US" sz="1600" b="1" cap="all" dirty="0" err="1">
                <a:latin typeface="Tempus Sans ITC" panose="04020404030D07020202" pitchFamily="82" charset="0"/>
                <a:ea typeface="Times New Roman" panose="02020603050405020304" pitchFamily="18" charset="0"/>
                <a:cs typeface="Times New Roman" panose="02020603050405020304" pitchFamily="18" charset="0"/>
              </a:rPr>
              <a:t>Multiratio</a:t>
            </a:r>
            <a:endParaRPr lang="en-US" sz="1600" dirty="0"/>
          </a:p>
        </p:txBody>
      </p:sp>
    </p:spTree>
    <p:extLst>
      <p:ext uri="{BB962C8B-B14F-4D97-AF65-F5344CB8AC3E}">
        <p14:creationId xmlns:p14="http://schemas.microsoft.com/office/powerpoint/2010/main" val="6301932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83</a:t>
            </a:fld>
            <a:endParaRPr lang="en-US" altLang="id-ID"/>
          </a:p>
        </p:txBody>
      </p:sp>
      <p:sp>
        <p:nvSpPr>
          <p:cNvPr id="2" name="Rectangle 1"/>
          <p:cNvSpPr/>
          <p:nvPr/>
        </p:nvSpPr>
        <p:spPr>
          <a:xfrm>
            <a:off x="304800" y="228600"/>
            <a:ext cx="5943600" cy="400110"/>
          </a:xfrm>
          <a:prstGeom prst="rect">
            <a:avLst/>
          </a:prstGeom>
        </p:spPr>
        <p:txBody>
          <a:bodyPr wrap="square">
            <a:spAutoFit/>
          </a:bodyPr>
          <a:lstStyle/>
          <a:p>
            <a:pPr algn="just">
              <a:spcAft>
                <a:spcPts val="0"/>
              </a:spcAft>
            </a:pPr>
            <a:r>
              <a:rPr lang="id-ID" b="1" cap="all" dirty="0">
                <a:latin typeface="Tempus Sans ITC" panose="04020404030D07020202" pitchFamily="82" charset="0"/>
                <a:ea typeface="Times New Roman" panose="02020603050405020304" pitchFamily="18" charset="0"/>
              </a:rPr>
              <a:t>4. 5  BURDEN SEKUNDER SELAMA GANGGUAN</a:t>
            </a:r>
            <a:endParaRPr lang="en-US" b="1" cap="all" dirty="0">
              <a:effectLst/>
              <a:latin typeface="Times New Roman" panose="02020603050405020304" pitchFamily="18" charset="0"/>
              <a:ea typeface="Times New Roman" panose="02020603050405020304" pitchFamily="18" charset="0"/>
            </a:endParaRPr>
          </a:p>
        </p:txBody>
      </p:sp>
      <p:pic>
        <p:nvPicPr>
          <p:cNvPr id="6" name="Picture 5" descr="13"/>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62000"/>
            <a:ext cx="6019800" cy="5257800"/>
          </a:xfrm>
          <a:prstGeom prst="rect">
            <a:avLst/>
          </a:prstGeom>
          <a:noFill/>
          <a:ln>
            <a:noFill/>
          </a:ln>
        </p:spPr>
      </p:pic>
      <p:sp>
        <p:nvSpPr>
          <p:cNvPr id="3" name="Rectangle 2"/>
          <p:cNvSpPr/>
          <p:nvPr/>
        </p:nvSpPr>
        <p:spPr>
          <a:xfrm>
            <a:off x="1828800" y="6041990"/>
            <a:ext cx="5867400" cy="307777"/>
          </a:xfrm>
          <a:prstGeom prst="rect">
            <a:avLst/>
          </a:prstGeom>
        </p:spPr>
        <p:txBody>
          <a:bodyPr wrap="square">
            <a:spAutoFit/>
          </a:bodyPr>
          <a:lstStyle/>
          <a:p>
            <a:r>
              <a:rPr lang="id-ID" sz="1400" dirty="0">
                <a:latin typeface="Tempus Sans ITC" panose="04020404030D07020202" pitchFamily="82" charset="0"/>
                <a:ea typeface="Times New Roman" panose="02020603050405020304" pitchFamily="18" charset="0"/>
                <a:cs typeface="Times New Roman" panose="02020603050405020304" pitchFamily="18" charset="0"/>
              </a:rPr>
              <a:t>Gambar 4-9: Burden pada CT untuk beberapa tipe hubungan dan gangguan</a:t>
            </a:r>
            <a:endParaRPr lang="en-US" sz="1400" dirty="0"/>
          </a:p>
        </p:txBody>
      </p:sp>
    </p:spTree>
    <p:extLst>
      <p:ext uri="{BB962C8B-B14F-4D97-AF65-F5344CB8AC3E}">
        <p14:creationId xmlns:p14="http://schemas.microsoft.com/office/powerpoint/2010/main" val="8784027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84</a:t>
            </a:fld>
            <a:endParaRPr lang="en-US" altLang="id-ID"/>
          </a:p>
        </p:txBody>
      </p:sp>
      <p:sp>
        <p:nvSpPr>
          <p:cNvPr id="2" name="Rectangle 1"/>
          <p:cNvSpPr/>
          <p:nvPr/>
        </p:nvSpPr>
        <p:spPr>
          <a:xfrm>
            <a:off x="228600" y="152400"/>
            <a:ext cx="8686800" cy="400110"/>
          </a:xfrm>
          <a:prstGeom prst="rect">
            <a:avLst/>
          </a:prstGeom>
        </p:spPr>
        <p:txBody>
          <a:bodyPr wrap="square">
            <a:spAutoFit/>
          </a:bodyPr>
          <a:lstStyle/>
          <a:p>
            <a:pPr algn="just">
              <a:spcAft>
                <a:spcPts val="0"/>
              </a:spcAft>
              <a:tabLst>
                <a:tab pos="450215" algn="l"/>
              </a:tabLst>
            </a:pPr>
            <a:r>
              <a:rPr lang="fi-FI" b="1" cap="all" dirty="0">
                <a:latin typeface="Tempus Sans ITC" panose="04020404030D07020202" pitchFamily="82" charset="0"/>
                <a:ea typeface="Times New Roman" panose="02020603050405020304" pitchFamily="18" charset="0"/>
              </a:rPr>
              <a:t>4. 6   RINGKASAN EVALUASI UNJUK KERJA CT PADA KEADAAN TUNAK</a:t>
            </a:r>
            <a:endParaRPr lang="en-US"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533400" y="685800"/>
            <a:ext cx="8382000" cy="1015663"/>
          </a:xfrm>
          <a:prstGeom prst="rect">
            <a:avLst/>
          </a:prstGeom>
        </p:spPr>
        <p:txBody>
          <a:bodyPr wrap="square">
            <a:spAutoFit/>
          </a:bodyPr>
          <a:lstStyle/>
          <a:p>
            <a:r>
              <a:rPr lang="fi-FI" dirty="0">
                <a:latin typeface="Tempus Sans ITC" panose="04020404030D07020202" pitchFamily="82" charset="0"/>
                <a:ea typeface="Times New Roman" panose="02020603050405020304" pitchFamily="18" charset="0"/>
                <a:cs typeface="Times New Roman" panose="02020603050405020304" pitchFamily="18" charset="0"/>
              </a:rPr>
              <a:t>Pertama dengan asumsi arus eksitasi diabaikan dan tentukan arus sekunder maksimum dari persamaan 5-2 untuk gangguan maksimum dimana proteksi diharapkan bekerja. Tentukanlah burden total yang terhubung ke CTs.</a:t>
            </a:r>
            <a:endParaRPr lang="en-US" dirty="0"/>
          </a:p>
        </p:txBody>
      </p:sp>
      <p:sp>
        <p:nvSpPr>
          <p:cNvPr id="6" name="Rectangle 5"/>
          <p:cNvSpPr/>
          <p:nvPr/>
        </p:nvSpPr>
        <p:spPr>
          <a:xfrm>
            <a:off x="571500" y="1828336"/>
            <a:ext cx="8305800" cy="1938992"/>
          </a:xfrm>
          <a:prstGeom prst="rect">
            <a:avLst/>
          </a:prstGeom>
        </p:spPr>
        <p:txBody>
          <a:bodyPr wrap="square">
            <a:spAutoFit/>
          </a:bodyPr>
          <a:lstStyle/>
          <a:p>
            <a:r>
              <a:rPr lang="fi-FI" dirty="0">
                <a:latin typeface="Tempus Sans ITC" panose="04020404030D07020202" pitchFamily="82" charset="0"/>
                <a:ea typeface="Times New Roman" panose="02020603050405020304" pitchFamily="18" charset="0"/>
                <a:cs typeface="Times New Roman" panose="02020603050405020304" pitchFamily="18" charset="0"/>
              </a:rPr>
              <a:t>Jika estimasi unjuk kerja dilakukan menggunakan standar ANSI, hitung tegangan maksimum yang dibutuhkan CT berdasarkan persamaan 5-5, dan bandingkan hasilnya dengan rating CT sesungguhnya. Agar lebih teliti, tentukan dengan menggunakan CTs tipe T, tentukan unjuk kerja dari arus primer maksimum dan burden berdasarkan kurva seperti yang diperlihatkan dalam Gambar 4-7 yang didapat dari pabrikasi CTs.</a:t>
            </a:r>
            <a:endParaRPr lang="en-US" dirty="0"/>
          </a:p>
        </p:txBody>
      </p:sp>
      <p:sp>
        <p:nvSpPr>
          <p:cNvPr id="7" name="Rectangle 6"/>
          <p:cNvSpPr/>
          <p:nvPr/>
        </p:nvSpPr>
        <p:spPr>
          <a:xfrm>
            <a:off x="588344" y="3894201"/>
            <a:ext cx="8288956" cy="2246769"/>
          </a:xfrm>
          <a:prstGeom prst="rect">
            <a:avLst/>
          </a:prstGeom>
        </p:spPr>
        <p:txBody>
          <a:bodyPr wrap="square">
            <a:spAutoFit/>
          </a:bodyPr>
          <a:lstStyle/>
          <a:p>
            <a:r>
              <a:rPr lang="en-US" dirty="0" err="1">
                <a:latin typeface="Tempus Sans ITC" panose="04020404030D07020202" pitchFamily="82" charset="0"/>
                <a:ea typeface="Times New Roman" panose="02020603050405020304" pitchFamily="18" charset="0"/>
                <a:cs typeface="Times New Roman" panose="02020603050405020304" pitchFamily="18" charset="0"/>
              </a:rPr>
              <a:t>Beberapa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seperti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lebih-waktu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elektromekanik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cenderung</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jenuh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tinggi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jadi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impedansi</a:t>
            </a:r>
            <a:r>
              <a:rPr lang="en-US" dirty="0">
                <a:latin typeface="Tempus Sans ITC" panose="04020404030D07020202" pitchFamily="82" charset="0"/>
                <a:ea typeface="Times New Roman" panose="02020603050405020304" pitchFamily="18" charset="0"/>
                <a:cs typeface="Times New Roman" panose="02020603050405020304" pitchFamily="18" charset="0"/>
              </a:rPr>
              <a:t> internal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menurun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menjadi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lebih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resistiv</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jenis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ini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pabrik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menyediakan</a:t>
            </a:r>
            <a:r>
              <a:rPr lang="en-US" dirty="0">
                <a:latin typeface="Tempus Sans ITC" panose="04020404030D07020202" pitchFamily="82" charset="0"/>
                <a:ea typeface="Times New Roman" panose="02020603050405020304" pitchFamily="18" charset="0"/>
                <a:cs typeface="Times New Roman" panose="02020603050405020304" pitchFamily="18" charset="0"/>
              </a:rPr>
              <a:t> data burden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beberapa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tingkatan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Sebagai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contoh</a:t>
            </a:r>
            <a:r>
              <a:rPr lang="en-US" dirty="0">
                <a:latin typeface="Tempus Sans ITC" panose="04020404030D07020202" pitchFamily="82" charset="0"/>
                <a:ea typeface="Times New Roman" panose="02020603050405020304" pitchFamily="18" charset="0"/>
                <a:cs typeface="Times New Roman" panose="02020603050405020304" pitchFamily="18" charset="0"/>
              </a:rPr>
              <a:t> :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jenis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sensitivitas</a:t>
            </a:r>
            <a:r>
              <a:rPr lang="en-US" dirty="0">
                <a:latin typeface="Tempus Sans ITC" panose="04020404030D07020202" pitchFamily="82" charset="0"/>
                <a:ea typeface="Times New Roman" panose="02020603050405020304" pitchFamily="18" charset="0"/>
                <a:cs typeface="Times New Roman" panose="02020603050405020304" pitchFamily="18" charset="0"/>
              </a:rPr>
              <a:t> 0,5 A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memiliki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impedansi</a:t>
            </a:r>
            <a:r>
              <a:rPr lang="en-US" dirty="0">
                <a:latin typeface="Tempus Sans ITC" panose="04020404030D07020202" pitchFamily="82" charset="0"/>
                <a:ea typeface="Times New Roman" panose="02020603050405020304" pitchFamily="18" charset="0"/>
                <a:cs typeface="Times New Roman" panose="02020603050405020304" pitchFamily="18" charset="0"/>
              </a:rPr>
              <a:t> 9,5</a:t>
            </a:r>
            <a:r>
              <a:rPr lang="en-US" dirty="0">
                <a:latin typeface="Tempus Sans ITC" panose="04020404030D07020202" pitchFamily="82" charset="0"/>
                <a:ea typeface="Times New Roman" panose="02020603050405020304" pitchFamily="18" charset="0"/>
                <a:cs typeface="Times New Roman" panose="02020603050405020304" pitchFamily="18" charset="0"/>
                <a:sym typeface="Symbol" panose="05050102010706020507" pitchFamily="18" charset="2"/>
              </a:rPr>
              <a: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dirty="0">
                <a:latin typeface="Tempus Sans ITC" panose="04020404030D07020202" pitchFamily="82" charset="0"/>
                <a:ea typeface="Times New Roman" panose="02020603050405020304" pitchFamily="18" charset="0"/>
                <a:cs typeface="Times New Roman" panose="02020603050405020304" pitchFamily="18" charset="0"/>
              </a:rPr>
              <a:t> 0,5 A; 9,3 </a:t>
            </a:r>
            <a:r>
              <a:rPr lang="en-US" dirty="0">
                <a:latin typeface="Tempus Sans ITC" panose="04020404030D07020202" pitchFamily="82" charset="0"/>
                <a:ea typeface="Times New Roman" panose="02020603050405020304" pitchFamily="18" charset="0"/>
                <a:cs typeface="Times New Roman" panose="02020603050405020304" pitchFamily="18" charset="0"/>
                <a:sym typeface="Symbol" panose="05050102010706020507" pitchFamily="18" charset="2"/>
              </a:rPr>
              <a: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dirty="0">
                <a:latin typeface="Tempus Sans ITC" panose="04020404030D07020202" pitchFamily="82" charset="0"/>
                <a:ea typeface="Times New Roman" panose="02020603050405020304" pitchFamily="18" charset="0"/>
                <a:cs typeface="Times New Roman" panose="02020603050405020304" pitchFamily="18" charset="0"/>
              </a:rPr>
              <a:t> 1,5 A; 5,3 </a:t>
            </a:r>
            <a:r>
              <a:rPr lang="en-US" dirty="0">
                <a:latin typeface="Tempus Sans ITC" panose="04020404030D07020202" pitchFamily="82" charset="0"/>
                <a:ea typeface="Times New Roman" panose="02020603050405020304" pitchFamily="18" charset="0"/>
                <a:cs typeface="Times New Roman" panose="02020603050405020304" pitchFamily="18" charset="0"/>
                <a:sym typeface="Symbol" panose="05050102010706020507" pitchFamily="18" charset="2"/>
              </a:rPr>
              <a: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dirty="0">
                <a:latin typeface="Tempus Sans ITC" panose="04020404030D07020202" pitchFamily="82" charset="0"/>
                <a:ea typeface="Times New Roman" panose="02020603050405020304" pitchFamily="18" charset="0"/>
                <a:cs typeface="Times New Roman" panose="02020603050405020304" pitchFamily="18" charset="0"/>
              </a:rPr>
              <a:t> 5 A ;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3,5 </a:t>
            </a:r>
            <a:r>
              <a:rPr lang="en-US" dirty="0">
                <a:latin typeface="Tempus Sans ITC" panose="04020404030D07020202" pitchFamily="82" charset="0"/>
                <a:ea typeface="Times New Roman" panose="02020603050405020304" pitchFamily="18" charset="0"/>
                <a:cs typeface="Times New Roman" panose="02020603050405020304" pitchFamily="18" charset="0"/>
                <a:sym typeface="Symbol" panose="05050102010706020507" pitchFamily="18" charset="2"/>
              </a:rPr>
              <a:t></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dirty="0">
                <a:latin typeface="Tempus Sans ITC" panose="04020404030D07020202" pitchFamily="82" charset="0"/>
                <a:ea typeface="Times New Roman" panose="02020603050405020304" pitchFamily="18" charset="0"/>
                <a:cs typeface="Times New Roman" panose="02020603050405020304" pitchFamily="18" charset="0"/>
              </a:rPr>
              <a:t> 10 A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n-US" dirty="0">
                <a:latin typeface="Tempus Sans ITC" panose="04020404030D07020202" pitchFamily="82" charset="0"/>
                <a:ea typeface="Times New Roman" panose="02020603050405020304" pitchFamily="18" charset="0"/>
                <a:cs typeface="Times New Roman" panose="02020603050405020304" pitchFamily="18" charset="0"/>
              </a:rPr>
              <a:t> 20 TAP).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Penyusutan</a:t>
            </a:r>
            <a:r>
              <a:rPr lang="en-US" dirty="0">
                <a:latin typeface="Tempus Sans ITC" panose="04020404030D07020202" pitchFamily="82" charset="0"/>
                <a:ea typeface="Times New Roman" panose="02020603050405020304" pitchFamily="18" charset="0"/>
                <a:cs typeface="Times New Roman" panose="02020603050405020304" pitchFamily="18" charset="0"/>
              </a:rPr>
              <a:t> burden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membantu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unjuk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kerja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sebuah</a:t>
            </a:r>
            <a:r>
              <a:rPr lang="en-US" dirty="0">
                <a:latin typeface="Tempus Sans ITC" panose="04020404030D07020202" pitchFamily="82" charset="0"/>
                <a:ea typeface="Times New Roman" panose="02020603050405020304" pitchFamily="18" charset="0"/>
                <a:cs typeface="Times New Roman" panose="02020603050405020304" pitchFamily="18" charset="0"/>
              </a:rPr>
              <a:t> CT.</a:t>
            </a:r>
            <a:endParaRPr lang="en-US" dirty="0"/>
          </a:p>
        </p:txBody>
      </p:sp>
    </p:spTree>
    <p:extLst>
      <p:ext uri="{BB962C8B-B14F-4D97-AF65-F5344CB8AC3E}">
        <p14:creationId xmlns:p14="http://schemas.microsoft.com/office/powerpoint/2010/main" val="18308822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85</a:t>
            </a:fld>
            <a:endParaRPr lang="en-US" altLang="id-ID"/>
          </a:p>
        </p:txBody>
      </p:sp>
      <p:sp>
        <p:nvSpPr>
          <p:cNvPr id="2" name="Rectangle 1"/>
          <p:cNvSpPr/>
          <p:nvPr/>
        </p:nvSpPr>
        <p:spPr>
          <a:xfrm>
            <a:off x="76200" y="228600"/>
            <a:ext cx="8610600" cy="400110"/>
          </a:xfrm>
          <a:prstGeom prst="rect">
            <a:avLst/>
          </a:prstGeom>
        </p:spPr>
        <p:txBody>
          <a:bodyPr wrap="square">
            <a:spAutoFit/>
          </a:bodyPr>
          <a:lstStyle/>
          <a:p>
            <a:pPr marL="179705" algn="just">
              <a:spcAft>
                <a:spcPts val="0"/>
              </a:spcAft>
            </a:pPr>
            <a:r>
              <a:rPr lang="en-US" b="1" cap="all" dirty="0">
                <a:latin typeface="Tempus Sans ITC" panose="04020404030D07020202" pitchFamily="82" charset="0"/>
                <a:ea typeface="Times New Roman" panose="02020603050405020304" pitchFamily="18" charset="0"/>
              </a:rPr>
              <a:t>4. 7  CONTOH UNJUK KERJA CT PADA KEADAAN TUNAK</a:t>
            </a:r>
            <a:endParaRPr lang="en-US" b="1" cap="all" dirty="0">
              <a:effectLst/>
              <a:latin typeface="Times New Roman" panose="02020603050405020304" pitchFamily="18" charset="0"/>
              <a:ea typeface="Times New Roman" panose="02020603050405020304" pitchFamily="18" charset="0"/>
            </a:endParaRPr>
          </a:p>
        </p:txBody>
      </p:sp>
      <p:pic>
        <p:nvPicPr>
          <p:cNvPr id="6" name="Picture 5" descr="14"/>
          <p:cNvPicPr/>
          <p:nvPr/>
        </p:nvPicPr>
        <p:blipFill>
          <a:blip r:embed="rId2">
            <a:extLst>
              <a:ext uri="{28A0092B-C50C-407E-A947-70E740481C1C}">
                <a14:useLocalDpi xmlns:a14="http://schemas.microsoft.com/office/drawing/2010/main" val="0"/>
              </a:ext>
            </a:extLst>
          </a:blip>
          <a:srcRect/>
          <a:stretch>
            <a:fillRect/>
          </a:stretch>
        </p:blipFill>
        <p:spPr bwMode="auto">
          <a:xfrm>
            <a:off x="838200" y="628710"/>
            <a:ext cx="7315200" cy="5616515"/>
          </a:xfrm>
          <a:prstGeom prst="rect">
            <a:avLst/>
          </a:prstGeom>
          <a:noFill/>
          <a:ln>
            <a:noFill/>
          </a:ln>
        </p:spPr>
      </p:pic>
    </p:spTree>
    <p:extLst>
      <p:ext uri="{BB962C8B-B14F-4D97-AF65-F5344CB8AC3E}">
        <p14:creationId xmlns:p14="http://schemas.microsoft.com/office/powerpoint/2010/main" val="17441984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86</a:t>
            </a:fld>
            <a:endParaRPr lang="en-US" altLang="id-ID"/>
          </a:p>
        </p:txBody>
      </p:sp>
      <p:sp>
        <p:nvSpPr>
          <p:cNvPr id="2" name="Rectangle 1"/>
          <p:cNvSpPr/>
          <p:nvPr/>
        </p:nvSpPr>
        <p:spPr>
          <a:xfrm>
            <a:off x="76200" y="304800"/>
            <a:ext cx="6705600" cy="400110"/>
          </a:xfrm>
          <a:prstGeom prst="rect">
            <a:avLst/>
          </a:prstGeom>
        </p:spPr>
        <p:txBody>
          <a:bodyPr wrap="square">
            <a:spAutoFit/>
          </a:bodyPr>
          <a:lstStyle/>
          <a:p>
            <a:pPr marL="179705" algn="just">
              <a:spcAft>
                <a:spcPts val="0"/>
              </a:spcAft>
            </a:pPr>
            <a:r>
              <a:rPr lang="id-ID" b="1" cap="all" dirty="0">
                <a:latin typeface="Tempus Sans ITC" panose="04020404030D07020202" pitchFamily="82" charset="0"/>
                <a:ea typeface="Times New Roman" panose="02020603050405020304" pitchFamily="18" charset="0"/>
              </a:rPr>
              <a:t>4. 13   CT BANTU PADA RANGKAIAN SEKUNDER CT</a:t>
            </a:r>
            <a:endParaRPr lang="id-ID"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784761" y="704910"/>
            <a:ext cx="6858000" cy="400110"/>
          </a:xfrm>
          <a:prstGeom prst="rect">
            <a:avLst/>
          </a:prstGeom>
        </p:spPr>
        <p:txBody>
          <a:bodyPr wrap="square">
            <a:spAutoFit/>
          </a:bodyPr>
          <a:lstStyle/>
          <a:p>
            <a:pPr marL="179705" algn="just">
              <a:spcAft>
                <a:spcPts val="0"/>
              </a:spcAft>
            </a:pPr>
            <a:r>
              <a:rPr lang="id-ID" dirty="0" smtClean="0">
                <a:latin typeface="Tempus Sans ITC" panose="04020404030D07020202" pitchFamily="82" charset="0"/>
                <a:ea typeface="Times New Roman" panose="02020603050405020304" pitchFamily="18" charset="0"/>
              </a:rPr>
              <a:t>Transformator arus bantu kadangkala dibutuhkan untuk:</a:t>
            </a:r>
            <a:endParaRPr lang="id-ID" b="1" dirty="0" smtClean="0">
              <a:latin typeface="Times New Roman" panose="02020603050405020304" pitchFamily="18" charset="0"/>
              <a:ea typeface="Times New Roman" panose="02020603050405020304" pitchFamily="18" charset="0"/>
            </a:endParaRPr>
          </a:p>
        </p:txBody>
      </p:sp>
      <p:sp>
        <p:nvSpPr>
          <p:cNvPr id="6" name="Rectangle 5"/>
          <p:cNvSpPr/>
          <p:nvPr/>
        </p:nvSpPr>
        <p:spPr>
          <a:xfrm>
            <a:off x="990600" y="1150972"/>
            <a:ext cx="6019800" cy="400110"/>
          </a:xfrm>
          <a:prstGeom prst="rect">
            <a:avLst/>
          </a:prstGeom>
        </p:spPr>
        <p:txBody>
          <a:bodyPr wrap="square">
            <a:spAutoFit/>
          </a:bodyPr>
          <a:lstStyle/>
          <a:p>
            <a:pPr marL="342900" lvl="0" indent="-342900" algn="just">
              <a:spcAft>
                <a:spcPts val="0"/>
              </a:spcAft>
              <a:buFont typeface="Symbol" panose="05050102010706020507" pitchFamily="18" charset="2"/>
              <a:buChar char=""/>
              <a:tabLst>
                <a:tab pos="457200" algn="l"/>
              </a:tabLst>
            </a:pPr>
            <a:r>
              <a:rPr lang="id-ID" dirty="0">
                <a:latin typeface="Tempus Sans ITC" panose="04020404030D07020202" pitchFamily="82" charset="0"/>
                <a:ea typeface="Times New Roman" panose="02020603050405020304" pitchFamily="18" charset="0"/>
              </a:rPr>
              <a:t>Ratio yang berbeda dari CT yang telah ada</a:t>
            </a:r>
            <a:r>
              <a:rPr lang="id-ID" dirty="0" smtClean="0">
                <a:latin typeface="Tempus Sans ITC" panose="04020404030D07020202" pitchFamily="82" charset="0"/>
                <a:ea typeface="Times New Roman" panose="02020603050405020304" pitchFamily="18" charset="0"/>
              </a:rPr>
              <a:t>.</a:t>
            </a:r>
            <a:endParaRPr lang="id-ID" b="1" dirty="0">
              <a:latin typeface="Times New Roman" panose="02020603050405020304" pitchFamily="18" charset="0"/>
              <a:ea typeface="Times New Roman" panose="02020603050405020304" pitchFamily="18" charset="0"/>
            </a:endParaRPr>
          </a:p>
        </p:txBody>
      </p:sp>
      <p:sp>
        <p:nvSpPr>
          <p:cNvPr id="7" name="Rectangle 6"/>
          <p:cNvSpPr/>
          <p:nvPr/>
        </p:nvSpPr>
        <p:spPr>
          <a:xfrm>
            <a:off x="990600" y="1597034"/>
            <a:ext cx="4572000" cy="400110"/>
          </a:xfrm>
          <a:prstGeom prst="rect">
            <a:avLst/>
          </a:prstGeom>
        </p:spPr>
        <p:txBody>
          <a:bodyPr>
            <a:spAutoFit/>
          </a:bodyPr>
          <a:lstStyle/>
          <a:p>
            <a:pPr marL="342900" lvl="0" indent="-342900" algn="just">
              <a:spcAft>
                <a:spcPts val="0"/>
              </a:spcAft>
              <a:buFont typeface="Symbol" panose="05050102010706020507" pitchFamily="18" charset="2"/>
              <a:buChar char=""/>
              <a:tabLst>
                <a:tab pos="457200" algn="l"/>
              </a:tabLst>
            </a:pPr>
            <a:r>
              <a:rPr lang="es-ES_tradnl" dirty="0" smtClean="0">
                <a:latin typeface="Tempus Sans ITC" panose="04020404030D07020202" pitchFamily="82" charset="0"/>
                <a:ea typeface="Times New Roman" panose="02020603050405020304" pitchFamily="18" charset="0"/>
              </a:rPr>
              <a:t>Dan </a:t>
            </a:r>
            <a:r>
              <a:rPr lang="es-ES_tradnl" dirty="0" err="1">
                <a:latin typeface="Tempus Sans ITC" panose="04020404030D07020202" pitchFamily="82" charset="0"/>
                <a:ea typeface="Times New Roman" panose="02020603050405020304" pitchFamily="18" charset="0"/>
              </a:rPr>
              <a:t>atau</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pergesaran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fasa</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arus</a:t>
            </a:r>
            <a:r>
              <a:rPr lang="es-ES_tradnl" dirty="0" smtClean="0">
                <a:latin typeface="Tempus Sans ITC" panose="04020404030D07020202" pitchFamily="82" charset="0"/>
                <a:ea typeface="Times New Roman" panose="02020603050405020304" pitchFamily="18" charset="0"/>
              </a:rPr>
              <a:t>.</a:t>
            </a:r>
            <a:endParaRPr lang="id-ID" b="1" dirty="0">
              <a:latin typeface="Times New Roman" panose="02020603050405020304" pitchFamily="18" charset="0"/>
              <a:ea typeface="Times New Roman" panose="02020603050405020304" pitchFamily="18" charset="0"/>
            </a:endParaRPr>
          </a:p>
        </p:txBody>
      </p:sp>
      <p:sp>
        <p:nvSpPr>
          <p:cNvPr id="8" name="Rectangle 7"/>
          <p:cNvSpPr/>
          <p:nvPr/>
        </p:nvSpPr>
        <p:spPr>
          <a:xfrm>
            <a:off x="990600" y="2009019"/>
            <a:ext cx="2416046" cy="400110"/>
          </a:xfrm>
          <a:prstGeom prst="rect">
            <a:avLst/>
          </a:prstGeom>
        </p:spPr>
        <p:txBody>
          <a:bodyPr wrap="none">
            <a:spAutoFit/>
          </a:bodyPr>
          <a:lstStyle/>
          <a:p>
            <a:pPr marL="342900" lvl="0" indent="-342900" algn="just">
              <a:spcAft>
                <a:spcPts val="0"/>
              </a:spcAft>
              <a:buFont typeface="Symbol" panose="05050102010706020507" pitchFamily="18" charset="2"/>
              <a:buChar char=""/>
              <a:tabLst>
                <a:tab pos="457200" algn="l"/>
              </a:tabLst>
            </a:pPr>
            <a:r>
              <a:rPr lang="es-ES_tradnl"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Isolasi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rangkaian</a:t>
            </a:r>
            <a:r>
              <a:rPr lang="en-US" dirty="0">
                <a:latin typeface="Tempus Sans ITC" panose="04020404030D07020202" pitchFamily="82" charset="0"/>
                <a:ea typeface="Times New Roman" panose="02020603050405020304" pitchFamily="18" charset="0"/>
              </a:rPr>
              <a:t>.</a:t>
            </a:r>
            <a:endParaRPr lang="id-ID" b="1" dirty="0">
              <a:latin typeface="Times New Roman" panose="02020603050405020304" pitchFamily="18" charset="0"/>
              <a:ea typeface="Times New Roman" panose="02020603050405020304" pitchFamily="18" charset="0"/>
            </a:endParaRPr>
          </a:p>
        </p:txBody>
      </p:sp>
      <p:pic>
        <p:nvPicPr>
          <p:cNvPr id="4098" name="Picture 2" descr="Untitled-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9716" y="2675010"/>
            <a:ext cx="3982483" cy="225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6754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87</a:t>
            </a:fld>
            <a:endParaRPr lang="en-US" altLang="id-ID"/>
          </a:p>
        </p:txBody>
      </p:sp>
      <p:sp>
        <p:nvSpPr>
          <p:cNvPr id="2" name="Rectangle 1"/>
          <p:cNvSpPr/>
          <p:nvPr/>
        </p:nvSpPr>
        <p:spPr>
          <a:xfrm>
            <a:off x="152400" y="304800"/>
            <a:ext cx="8686800" cy="400110"/>
          </a:xfrm>
          <a:prstGeom prst="rect">
            <a:avLst/>
          </a:prstGeom>
        </p:spPr>
        <p:txBody>
          <a:bodyPr wrap="square">
            <a:spAutoFit/>
          </a:bodyPr>
          <a:lstStyle/>
          <a:p>
            <a:pPr marL="179705" algn="just">
              <a:spcAft>
                <a:spcPts val="0"/>
              </a:spcAft>
              <a:tabLst>
                <a:tab pos="450215" algn="l"/>
              </a:tabLst>
            </a:pPr>
            <a:r>
              <a:rPr lang="en-US" b="1" cap="all" dirty="0">
                <a:latin typeface="Tempus Sans ITC" panose="04020404030D07020202" pitchFamily="82" charset="0"/>
                <a:ea typeface="Times New Roman" panose="02020603050405020304" pitchFamily="18" charset="0"/>
              </a:rPr>
              <a:t>4.14	APLIKASI TRANSFORMATOR TEGANGAN DALAM PROTEKSI</a:t>
            </a:r>
            <a:endParaRPr lang="id-ID"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1066800" y="740413"/>
            <a:ext cx="8077200" cy="1015663"/>
          </a:xfrm>
          <a:prstGeom prst="rect">
            <a:avLst/>
          </a:prstGeom>
        </p:spPr>
        <p:txBody>
          <a:bodyPr wrap="square">
            <a:spAutoFit/>
          </a:bodyPr>
          <a:lstStyle/>
          <a:p>
            <a:r>
              <a:rPr lang="en-US" dirty="0" err="1">
                <a:latin typeface="Tempus Sans ITC" panose="04020404030D07020202" pitchFamily="82" charset="0"/>
                <a:ea typeface="Times New Roman" panose="02020603050405020304" pitchFamily="18" charset="0"/>
                <a:cs typeface="Times New Roman" panose="02020603050405020304" pitchFamily="18" charset="0"/>
              </a:rPr>
              <a:t>Trannsformator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tegangan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mempunyai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gulungan</a:t>
            </a:r>
            <a:r>
              <a:rPr lang="en-US" dirty="0">
                <a:latin typeface="Tempus Sans ITC" panose="04020404030D07020202" pitchFamily="82" charset="0"/>
                <a:ea typeface="Times New Roman" panose="02020603050405020304" pitchFamily="18" charset="0"/>
                <a:cs typeface="Times New Roman" panose="02020603050405020304" pitchFamily="18" charset="0"/>
              </a:rPr>
              <a:t> primer yang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terhubung</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langsung</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ke</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sistem</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tenaga</a:t>
            </a:r>
            <a:r>
              <a:rPr lang="en-US" dirty="0">
                <a:latin typeface="Tempus Sans ITC" panose="04020404030D07020202" pitchFamily="82" charset="0"/>
                <a:ea typeface="Times New Roman" panose="02020603050405020304" pitchFamily="18" charset="0"/>
                <a:cs typeface="Times New Roman" panose="02020603050405020304" pitchFamily="18" charset="0"/>
              </a:rPr>
              <a:t>  ( VTs)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atau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menyebrang</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ke</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bagian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kapasitor</a:t>
            </a:r>
            <a:r>
              <a:rPr lang="en-US" dirty="0">
                <a:latin typeface="Tempus Sans ITC" panose="04020404030D07020202" pitchFamily="82" charset="0"/>
                <a:ea typeface="Times New Roman" panose="02020603050405020304" pitchFamily="18" charset="0"/>
                <a:cs typeface="Times New Roman" panose="02020603050405020304" pitchFamily="18" charset="0"/>
              </a:rPr>
              <a:t> yang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terhubung</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antara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fasa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ground ( CCVTs)</a:t>
            </a:r>
            <a:endParaRPr lang="id-ID" dirty="0"/>
          </a:p>
        </p:txBody>
      </p:sp>
      <p:pic>
        <p:nvPicPr>
          <p:cNvPr id="5122" name="Picture 2" descr="Untitled-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821" y="1897766"/>
            <a:ext cx="7175971" cy="3512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769327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231822"/>
            <a:ext cx="750777" cy="1593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674872" rIns="674872" bIns="674872" numCol="1" anchor="ctr" anchorCtr="0" compatLnSpc="1">
            <a:prstTxWarp prst="textNoShape">
              <a:avLst/>
            </a:prstTxWarp>
            <a:spAutoFit/>
          </a:bodyPr>
          <a:lstStyle/>
          <a:p>
            <a:endParaRPr lang="id-ID" sz="1500"/>
          </a:p>
        </p:txBody>
      </p:sp>
      <p:pic>
        <p:nvPicPr>
          <p:cNvPr id="2052" name="Picture 4" descr="KIF_1664"/>
          <p:cNvPicPr>
            <a:picLocks noChangeAspect="1" noChangeArrowheads="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194619" y="773842"/>
            <a:ext cx="8591035" cy="498363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528252" y="1591401"/>
            <a:ext cx="8200400" cy="2331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1549400" algn="l"/>
              </a:tabLst>
              <a:defRPr>
                <a:solidFill>
                  <a:schemeClr val="tx1"/>
                </a:solidFill>
                <a:latin typeface="Arial" panose="020B0604020202020204" pitchFamily="34" charset="0"/>
              </a:defRPr>
            </a:lvl1pPr>
            <a:lvl2pPr eaLnBrk="0" fontAlgn="base" hangingPunct="0">
              <a:spcBef>
                <a:spcPct val="0"/>
              </a:spcBef>
              <a:spcAft>
                <a:spcPct val="0"/>
              </a:spcAft>
              <a:tabLst>
                <a:tab pos="1549400" algn="l"/>
              </a:tabLst>
              <a:defRPr>
                <a:solidFill>
                  <a:schemeClr val="tx1"/>
                </a:solidFill>
                <a:latin typeface="Arial" panose="020B0604020202020204" pitchFamily="34" charset="0"/>
              </a:defRPr>
            </a:lvl2pPr>
            <a:lvl3pPr eaLnBrk="0" fontAlgn="base" hangingPunct="0">
              <a:spcBef>
                <a:spcPct val="0"/>
              </a:spcBef>
              <a:spcAft>
                <a:spcPct val="0"/>
              </a:spcAft>
              <a:tabLst>
                <a:tab pos="1549400" algn="l"/>
              </a:tabLst>
              <a:defRPr>
                <a:solidFill>
                  <a:schemeClr val="tx1"/>
                </a:solidFill>
                <a:latin typeface="Arial" panose="020B0604020202020204" pitchFamily="34" charset="0"/>
              </a:defRPr>
            </a:lvl3pPr>
            <a:lvl4pPr eaLnBrk="0" fontAlgn="base" hangingPunct="0">
              <a:spcBef>
                <a:spcPct val="0"/>
              </a:spcBef>
              <a:spcAft>
                <a:spcPct val="0"/>
              </a:spcAft>
              <a:tabLst>
                <a:tab pos="1549400" algn="l"/>
              </a:tabLst>
              <a:defRPr>
                <a:solidFill>
                  <a:schemeClr val="tx1"/>
                </a:solidFill>
                <a:latin typeface="Arial" panose="020B0604020202020204" pitchFamily="34" charset="0"/>
              </a:defRPr>
            </a:lvl4pPr>
            <a:lvl5pPr eaLnBrk="0" fontAlgn="base" hangingPunct="0">
              <a:spcBef>
                <a:spcPct val="0"/>
              </a:spcBef>
              <a:spcAft>
                <a:spcPct val="0"/>
              </a:spcAft>
              <a:tabLst>
                <a:tab pos="1549400" algn="l"/>
              </a:tabLst>
              <a:defRPr>
                <a:solidFill>
                  <a:schemeClr val="tx1"/>
                </a:solidFill>
                <a:latin typeface="Arial" panose="020B0604020202020204" pitchFamily="34" charset="0"/>
              </a:defRPr>
            </a:lvl5pPr>
            <a:lvl6pPr eaLnBrk="0" fontAlgn="base" hangingPunct="0">
              <a:spcBef>
                <a:spcPct val="0"/>
              </a:spcBef>
              <a:spcAft>
                <a:spcPct val="0"/>
              </a:spcAft>
              <a:tabLst>
                <a:tab pos="1549400" algn="l"/>
              </a:tabLst>
              <a:defRPr>
                <a:solidFill>
                  <a:schemeClr val="tx1"/>
                </a:solidFill>
                <a:latin typeface="Arial" panose="020B0604020202020204" pitchFamily="34" charset="0"/>
              </a:defRPr>
            </a:lvl6pPr>
            <a:lvl7pPr eaLnBrk="0" fontAlgn="base" hangingPunct="0">
              <a:spcBef>
                <a:spcPct val="0"/>
              </a:spcBef>
              <a:spcAft>
                <a:spcPct val="0"/>
              </a:spcAft>
              <a:tabLst>
                <a:tab pos="1549400" algn="l"/>
              </a:tabLst>
              <a:defRPr>
                <a:solidFill>
                  <a:schemeClr val="tx1"/>
                </a:solidFill>
                <a:latin typeface="Arial" panose="020B0604020202020204" pitchFamily="34" charset="0"/>
              </a:defRPr>
            </a:lvl7pPr>
            <a:lvl8pPr eaLnBrk="0" fontAlgn="base" hangingPunct="0">
              <a:spcBef>
                <a:spcPct val="0"/>
              </a:spcBef>
              <a:spcAft>
                <a:spcPct val="0"/>
              </a:spcAft>
              <a:tabLst>
                <a:tab pos="1549400" algn="l"/>
              </a:tabLst>
              <a:defRPr>
                <a:solidFill>
                  <a:schemeClr val="tx1"/>
                </a:solidFill>
                <a:latin typeface="Arial" panose="020B0604020202020204" pitchFamily="34" charset="0"/>
              </a:defRPr>
            </a:lvl8pPr>
            <a:lvl9pPr eaLnBrk="0" fontAlgn="base" hangingPunct="0">
              <a:spcBef>
                <a:spcPct val="0"/>
              </a:spcBef>
              <a:spcAft>
                <a:spcPct val="0"/>
              </a:spcAft>
              <a:tabLst>
                <a:tab pos="1549400" algn="l"/>
              </a:tabLst>
              <a:defRPr>
                <a:solidFill>
                  <a:schemeClr val="tx1"/>
                </a:solidFill>
                <a:latin typeface="Arial" panose="020B0604020202020204" pitchFamily="34" charset="0"/>
              </a:defRPr>
            </a:lvl9pPr>
          </a:lstStyle>
          <a:p>
            <a:pPr defTabSz="685800">
              <a:tabLst>
                <a:tab pos="1162050" algn="l"/>
              </a:tabLst>
            </a:pPr>
            <a:r>
              <a:rPr lang="id-ID" altLang="id-ID" sz="7200" b="1" dirty="0">
                <a:solidFill>
                  <a:srgbClr val="800080"/>
                </a:solidFill>
                <a:latin typeface="Bradley Hand ITC" panose="03070402050302030203" pitchFamily="66" charset="0"/>
                <a:ea typeface="Times New Roman" panose="02020603050405020304" pitchFamily="18" charset="0"/>
              </a:rPr>
              <a:t>RE</a:t>
            </a:r>
            <a:r>
              <a:rPr lang="id-ID" altLang="id-ID" sz="7200" b="1" dirty="0">
                <a:solidFill>
                  <a:srgbClr val="FF6600"/>
                </a:solidFill>
                <a:latin typeface="Bradley Hand ITC" panose="03070402050302030203" pitchFamily="66" charset="0"/>
                <a:ea typeface="Times New Roman" panose="02020603050405020304" pitchFamily="18" charset="0"/>
              </a:rPr>
              <a:t>LE</a:t>
            </a:r>
            <a:r>
              <a:rPr lang="id-ID" altLang="id-ID" sz="7200" b="1" dirty="0">
                <a:latin typeface="Bradley Hand ITC" panose="03070402050302030203" pitchFamily="66" charset="0"/>
                <a:ea typeface="Times New Roman" panose="02020603050405020304" pitchFamily="18" charset="0"/>
              </a:rPr>
              <a:t> P</a:t>
            </a:r>
            <a:r>
              <a:rPr lang="id-ID" altLang="id-ID" sz="7200" b="1" dirty="0">
                <a:solidFill>
                  <a:srgbClr val="FF00FF"/>
                </a:solidFill>
                <a:latin typeface="Bradley Hand ITC" panose="03070402050302030203" pitchFamily="66" charset="0"/>
                <a:ea typeface="Times New Roman" panose="02020603050405020304" pitchFamily="18" charset="0"/>
              </a:rPr>
              <a:t>RO</a:t>
            </a:r>
            <a:r>
              <a:rPr lang="id-ID" altLang="id-ID" sz="7200" b="1" dirty="0">
                <a:solidFill>
                  <a:srgbClr val="333399"/>
                </a:solidFill>
                <a:latin typeface="Bradley Hand ITC" panose="03070402050302030203" pitchFamily="66" charset="0"/>
                <a:ea typeface="Times New Roman" panose="02020603050405020304" pitchFamily="18" charset="0"/>
              </a:rPr>
              <a:t>TE</a:t>
            </a:r>
            <a:r>
              <a:rPr lang="id-ID" altLang="id-ID" sz="7200" b="1" dirty="0">
                <a:solidFill>
                  <a:srgbClr val="0000FF"/>
                </a:solidFill>
                <a:latin typeface="Bradley Hand ITC" panose="03070402050302030203" pitchFamily="66" charset="0"/>
                <a:ea typeface="Times New Roman" panose="02020603050405020304" pitchFamily="18" charset="0"/>
              </a:rPr>
              <a:t>KS</a:t>
            </a:r>
            <a:r>
              <a:rPr lang="id-ID" altLang="id-ID" sz="7200" b="1" dirty="0">
                <a:latin typeface="Bradley Hand ITC" panose="03070402050302030203" pitchFamily="66" charset="0"/>
                <a:ea typeface="Times New Roman" panose="02020603050405020304" pitchFamily="18" charset="0"/>
              </a:rPr>
              <a:t>I</a:t>
            </a:r>
            <a:endParaRPr lang="id-ID" altLang="id-ID" sz="2100" dirty="0"/>
          </a:p>
          <a:p>
            <a:pPr defTabSz="685800">
              <a:tabLst>
                <a:tab pos="1162050" algn="l"/>
              </a:tabLst>
            </a:pPr>
            <a:r>
              <a:rPr lang="id-ID" altLang="id-ID" sz="3000" b="1" i="1" dirty="0">
                <a:solidFill>
                  <a:srgbClr val="0000FF"/>
                </a:solidFill>
                <a:latin typeface="Bradley Hand ITC" panose="03070402050302030203" pitchFamily="66" charset="0"/>
                <a:ea typeface="Times New Roman" panose="02020603050405020304" pitchFamily="18" charset="0"/>
              </a:rPr>
              <a:t>PRINSIP DAN APLIKASI</a:t>
            </a:r>
            <a:endParaRPr lang="id-ID" altLang="id-ID" sz="1500" dirty="0"/>
          </a:p>
          <a:p>
            <a:pPr defTabSz="685800">
              <a:tabLst>
                <a:tab pos="1162050" algn="l"/>
              </a:tabLst>
            </a:pPr>
            <a:r>
              <a:rPr lang="id-ID" altLang="id-ID" sz="1500" b="1" dirty="0">
                <a:latin typeface="Matura MT Script Capitals" panose="03020802060602070202" pitchFamily="66" charset="0"/>
                <a:ea typeface="Times New Roman" panose="02020603050405020304" pitchFamily="18" charset="0"/>
              </a:rPr>
              <a:t>	</a:t>
            </a:r>
            <a:endParaRPr lang="id-ID" altLang="id-ID" sz="900" dirty="0"/>
          </a:p>
          <a:p>
            <a:pPr defTabSz="685800">
              <a:tabLst>
                <a:tab pos="1162050" algn="l"/>
              </a:tabLst>
            </a:pPr>
            <a:r>
              <a:rPr lang="id-ID" altLang="id-ID" sz="1650" b="1" i="1" dirty="0">
                <a:solidFill>
                  <a:srgbClr val="0000FF"/>
                </a:solidFill>
                <a:latin typeface="Bradley Hand ITC" panose="03070402050302030203" pitchFamily="66" charset="0"/>
                <a:ea typeface="Times New Roman" panose="02020603050405020304" pitchFamily="18" charset="0"/>
                <a:cs typeface="Times New Roman" panose="02020603050405020304" pitchFamily="18" charset="0"/>
              </a:rPr>
              <a:t/>
            </a:r>
            <a:br>
              <a:rPr lang="id-ID" altLang="id-ID" sz="1650" b="1" i="1" dirty="0">
                <a:solidFill>
                  <a:srgbClr val="0000FF"/>
                </a:solidFill>
                <a:latin typeface="Bradley Hand ITC" panose="03070402050302030203" pitchFamily="66" charset="0"/>
                <a:ea typeface="Times New Roman" panose="02020603050405020304" pitchFamily="18" charset="0"/>
                <a:cs typeface="Times New Roman" panose="02020603050405020304" pitchFamily="18" charset="0"/>
              </a:rPr>
            </a:br>
            <a:endParaRPr lang="id-ID" altLang="id-ID" sz="1350" dirty="0"/>
          </a:p>
        </p:txBody>
      </p:sp>
      <p:sp>
        <p:nvSpPr>
          <p:cNvPr id="9" name="Rectangle 8"/>
          <p:cNvSpPr/>
          <p:nvPr/>
        </p:nvSpPr>
        <p:spPr>
          <a:xfrm>
            <a:off x="2895600" y="5757477"/>
            <a:ext cx="2882520" cy="369332"/>
          </a:xfrm>
          <a:prstGeom prst="rect">
            <a:avLst/>
          </a:prstGeom>
        </p:spPr>
        <p:txBody>
          <a:bodyPr wrap="none">
            <a:spAutoFit/>
          </a:bodyPr>
          <a:lstStyle/>
          <a:p>
            <a:pPr eaLnBrk="0" hangingPunct="0">
              <a:tabLst>
                <a:tab pos="1162050" algn="l"/>
              </a:tabLst>
            </a:pPr>
            <a:r>
              <a:rPr lang="id-ID" altLang="id-ID" sz="1800" b="1" i="1" dirty="0">
                <a:solidFill>
                  <a:srgbClr val="FF0000"/>
                </a:solidFill>
                <a:latin typeface="Bradley Hand ITC" panose="03070402050302030203" pitchFamily="66" charset="0"/>
                <a:ea typeface="Times New Roman" panose="02020603050405020304" pitchFamily="18" charset="0"/>
              </a:rPr>
              <a:t>HENDRA MARTA YUDHA</a:t>
            </a:r>
            <a:endParaRPr lang="id-ID" altLang="id-ID" sz="900" dirty="0"/>
          </a:p>
        </p:txBody>
      </p:sp>
      <p:sp>
        <p:nvSpPr>
          <p:cNvPr id="3" name="Date Placeholder 2"/>
          <p:cNvSpPr>
            <a:spLocks noGrp="1"/>
          </p:cNvSpPr>
          <p:nvPr>
            <p:ph type="dt" sz="half" idx="10"/>
          </p:nvPr>
        </p:nvSpPr>
        <p:spPr/>
        <p:txBody>
          <a:bodyPr/>
          <a:lstStyle/>
          <a:p>
            <a:fld id="{AA979DDF-A59B-44BC-B64D-9FF8C03BDF29}" type="datetime1">
              <a:rPr lang="en-US" altLang="id-ID" smtClean="0"/>
              <a:t>5/15/2017</a:t>
            </a:fld>
            <a:endParaRPr lang="en-US" altLang="id-ID"/>
          </a:p>
        </p:txBody>
      </p:sp>
      <p:sp>
        <p:nvSpPr>
          <p:cNvPr id="2" name="Slide Number Placeholder 1"/>
          <p:cNvSpPr>
            <a:spLocks noGrp="1"/>
          </p:cNvSpPr>
          <p:nvPr>
            <p:ph type="sldNum" sz="quarter" idx="12"/>
          </p:nvPr>
        </p:nvSpPr>
        <p:spPr/>
        <p:txBody>
          <a:bodyPr/>
          <a:lstStyle/>
          <a:p>
            <a:fld id="{B66C6673-D28C-4D6C-89DB-5AF224FB7E85}" type="slidenum">
              <a:rPr lang="en-US" altLang="id-ID" smtClean="0"/>
              <a:pPr/>
              <a:t>88</a:t>
            </a:fld>
            <a:endParaRPr lang="en-US" altLang="id-ID"/>
          </a:p>
        </p:txBody>
      </p:sp>
    </p:spTree>
    <p:extLst>
      <p:ext uri="{BB962C8B-B14F-4D97-AF65-F5344CB8AC3E}">
        <p14:creationId xmlns:p14="http://schemas.microsoft.com/office/powerpoint/2010/main" val="352534608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89</a:t>
            </a:fld>
            <a:endParaRPr lang="en-US" altLang="id-ID"/>
          </a:p>
        </p:txBody>
      </p:sp>
      <p:sp>
        <p:nvSpPr>
          <p:cNvPr id="2" name="Rectangle 1"/>
          <p:cNvSpPr/>
          <p:nvPr/>
        </p:nvSpPr>
        <p:spPr>
          <a:xfrm>
            <a:off x="304800" y="381000"/>
            <a:ext cx="3135794" cy="400110"/>
          </a:xfrm>
          <a:prstGeom prst="rect">
            <a:avLst/>
          </a:prstGeom>
        </p:spPr>
        <p:txBody>
          <a:bodyPr wrap="none">
            <a:spAutoFit/>
          </a:bodyPr>
          <a:lstStyle/>
          <a:p>
            <a:pPr algn="ctr">
              <a:spcAft>
                <a:spcPts val="0"/>
              </a:spcAft>
            </a:pPr>
            <a:r>
              <a:rPr lang="id-ID" b="1" cap="all" dirty="0">
                <a:latin typeface="Tempus Sans ITC" panose="04020404030D07020202" pitchFamily="82" charset="0"/>
                <a:ea typeface="Times New Roman" panose="02020603050405020304" pitchFamily="18" charset="0"/>
              </a:rPr>
              <a:t>DASAR-DASAR PROTEKSI</a:t>
            </a:r>
            <a:endParaRPr lang="id-ID" sz="1800"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323603" y="781110"/>
            <a:ext cx="2626040" cy="400110"/>
          </a:xfrm>
          <a:prstGeom prst="rect">
            <a:avLst/>
          </a:prstGeom>
        </p:spPr>
        <p:txBody>
          <a:bodyPr wrap="none">
            <a:spAutoFit/>
          </a:bodyPr>
          <a:lstStyle/>
          <a:p>
            <a:pPr>
              <a:spcAft>
                <a:spcPts val="0"/>
              </a:spcAft>
            </a:pPr>
            <a:r>
              <a:rPr lang="id-ID" b="1" cap="all" dirty="0">
                <a:latin typeface="Tempus Sans ITC" panose="04020404030D07020202" pitchFamily="82" charset="0"/>
                <a:ea typeface="Times New Roman" panose="02020603050405020304" pitchFamily="18" charset="0"/>
              </a:rPr>
              <a:t>5. 1  PENDAHULUAN</a:t>
            </a:r>
            <a:endParaRPr lang="id-ID" b="1" cap="all"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762000" y="1088956"/>
            <a:ext cx="8305800" cy="707886"/>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Teknik proteksi terbaik saat ini dan untuk lebih dari lima puluh tahun lalu yang dikenal adalah proteksi diferensial. </a:t>
            </a:r>
            <a:endParaRPr lang="id-ID" dirty="0"/>
          </a:p>
        </p:txBody>
      </p:sp>
      <p:sp>
        <p:nvSpPr>
          <p:cNvPr id="7" name="Rectangle 6"/>
          <p:cNvSpPr/>
          <p:nvPr/>
        </p:nvSpPr>
        <p:spPr>
          <a:xfrm>
            <a:off x="762000" y="1844020"/>
            <a:ext cx="8305800" cy="707886"/>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Pada proteksi diferensial besaran elektrik yang masuk dan keluar dari daerah proteksi atau areal proteksi dibandingkan melalui transformator arus (CT). </a:t>
            </a:r>
            <a:endParaRPr lang="id-ID" dirty="0"/>
          </a:p>
        </p:txBody>
      </p:sp>
      <p:sp>
        <p:nvSpPr>
          <p:cNvPr id="8" name="Rectangle 7"/>
          <p:cNvSpPr/>
          <p:nvPr/>
        </p:nvSpPr>
        <p:spPr>
          <a:xfrm>
            <a:off x="762000" y="2709208"/>
            <a:ext cx="8382000" cy="707886"/>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Apabila selisih antara kedua besaran pada semua sirkit sama dengan nol, artinya tidak ada gangguan atau diasumsikan tidak terjadi masalah. </a:t>
            </a:r>
            <a:endParaRPr lang="id-ID" dirty="0"/>
          </a:p>
        </p:txBody>
      </p:sp>
      <p:sp>
        <p:nvSpPr>
          <p:cNvPr id="9" name="Rectangle 8"/>
          <p:cNvSpPr/>
          <p:nvPr/>
        </p:nvSpPr>
        <p:spPr>
          <a:xfrm>
            <a:off x="791688" y="3501588"/>
            <a:ext cx="8352312" cy="707886"/>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Bila, selisihnya tidak nol, artinya terdapat masalah dan perbedaan arus dapat mengoperasikan rele-rele yang bersangkutan. </a:t>
            </a:r>
            <a:endParaRPr lang="id-ID" dirty="0"/>
          </a:p>
        </p:txBody>
      </p:sp>
      <p:sp>
        <p:nvSpPr>
          <p:cNvPr id="10" name="Rectangle 9"/>
          <p:cNvSpPr/>
          <p:nvPr/>
        </p:nvSpPr>
        <p:spPr>
          <a:xfrm>
            <a:off x="791688" y="4259976"/>
            <a:ext cx="8352312" cy="707886"/>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Secara umum, gangguan internal dapat menghasilkan arus operasi yang berarti, meskipun gangguan yang terjadi adalah gangguan ringan.</a:t>
            </a:r>
            <a:endParaRPr lang="id-ID" dirty="0"/>
          </a:p>
        </p:txBody>
      </p:sp>
      <p:sp>
        <p:nvSpPr>
          <p:cNvPr id="11" name="Rectangle 10"/>
          <p:cNvSpPr/>
          <p:nvPr/>
        </p:nvSpPr>
        <p:spPr>
          <a:xfrm>
            <a:off x="791688" y="5005467"/>
            <a:ext cx="8352312" cy="1015663"/>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Proteksi diferensial dapat dipakai pada hampir semua bagian sistem tenaga, seperti : generator, motor-motor, bus, transformator, line, kapasitor, reaktor dan kadang kala kombinasi dari komponen tersebut.</a:t>
            </a:r>
            <a:endParaRPr lang="id-ID" dirty="0"/>
          </a:p>
        </p:txBody>
      </p:sp>
    </p:spTree>
    <p:extLst>
      <p:ext uri="{BB962C8B-B14F-4D97-AF65-F5344CB8AC3E}">
        <p14:creationId xmlns:p14="http://schemas.microsoft.com/office/powerpoint/2010/main" val="4129014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C80E9C-1277-4AE5-A2A6-EFF43CD8789C}" type="datetime1">
              <a:rPr lang="en-US" altLang="id-ID" smtClean="0"/>
              <a:t>5/15/2017</a:t>
            </a:fld>
            <a:endParaRPr lang="en-US" altLang="id-ID"/>
          </a:p>
        </p:txBody>
      </p:sp>
      <p:sp>
        <p:nvSpPr>
          <p:cNvPr id="5" name="Slide Number Placeholder 5"/>
          <p:cNvSpPr>
            <a:spLocks noGrp="1"/>
          </p:cNvSpPr>
          <p:nvPr>
            <p:ph type="sldNum" sz="quarter" idx="12"/>
          </p:nvPr>
        </p:nvSpPr>
        <p:spPr/>
        <p:txBody>
          <a:bodyPr/>
          <a:lstStyle/>
          <a:p>
            <a:fld id="{8223CC8A-311A-4898-BFD9-28DD1ADDF41F}" type="slidenum">
              <a:rPr lang="en-US" altLang="id-ID"/>
              <a:pPr/>
              <a:t>9</a:t>
            </a:fld>
            <a:endParaRPr lang="en-US" altLang="id-ID"/>
          </a:p>
        </p:txBody>
      </p:sp>
      <p:sp>
        <p:nvSpPr>
          <p:cNvPr id="151554" name="Rectangle 2"/>
          <p:cNvSpPr>
            <a:spLocks noChangeArrowheads="1"/>
          </p:cNvSpPr>
          <p:nvPr/>
        </p:nvSpPr>
        <p:spPr bwMode="auto">
          <a:xfrm>
            <a:off x="228600" y="152400"/>
            <a:ext cx="85772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sv-SE" altLang="id-ID"/>
              <a:t>Tipikal rele proteksi, kendali dan saklar instrumentasi pada Gardu sistem tenaga modern</a:t>
            </a:r>
            <a:r>
              <a:rPr lang="en-US" altLang="id-ID" b="1"/>
              <a:t> </a:t>
            </a:r>
          </a:p>
        </p:txBody>
      </p:sp>
      <p:pic>
        <p:nvPicPr>
          <p:cNvPr id="151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03313"/>
            <a:ext cx="7620000" cy="491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51554"/>
                                        </p:tgtEl>
                                        <p:attrNameLst>
                                          <p:attrName>style.visibility</p:attrName>
                                        </p:attrNameLst>
                                      </p:cBhvr>
                                      <p:to>
                                        <p:strVal val="visible"/>
                                      </p:to>
                                    </p:set>
                                    <p:animEffect transition="in" filter="wedge">
                                      <p:cBhvr>
                                        <p:cTn id="7" dur="2000"/>
                                        <p:tgtEl>
                                          <p:spTgt spid="151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8" fill="hold" nodeType="clickEffect">
                                  <p:stCondLst>
                                    <p:cond delay="0"/>
                                  </p:stCondLst>
                                  <p:childTnLst>
                                    <p:set>
                                      <p:cBhvr>
                                        <p:cTn id="11" dur="1" fill="hold">
                                          <p:stCondLst>
                                            <p:cond delay="0"/>
                                          </p:stCondLst>
                                        </p:cTn>
                                        <p:tgtEl>
                                          <p:spTgt spid="151555"/>
                                        </p:tgtEl>
                                        <p:attrNameLst>
                                          <p:attrName>style.visibility</p:attrName>
                                        </p:attrNameLst>
                                      </p:cBhvr>
                                      <p:to>
                                        <p:strVal val="visible"/>
                                      </p:to>
                                    </p:set>
                                    <p:animEffect transition="in" filter="wheel(8)">
                                      <p:cBhvr>
                                        <p:cTn id="12" dur="2000"/>
                                        <p:tgtEl>
                                          <p:spTgt spid="151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4"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90</a:t>
            </a:fld>
            <a:endParaRPr lang="en-US" altLang="id-ID"/>
          </a:p>
        </p:txBody>
      </p:sp>
      <p:sp>
        <p:nvSpPr>
          <p:cNvPr id="2" name="Rectangle 1"/>
          <p:cNvSpPr/>
          <p:nvPr/>
        </p:nvSpPr>
        <p:spPr>
          <a:xfrm>
            <a:off x="304800" y="228600"/>
            <a:ext cx="3222357" cy="400110"/>
          </a:xfrm>
          <a:prstGeom prst="rect">
            <a:avLst/>
          </a:prstGeom>
        </p:spPr>
        <p:txBody>
          <a:bodyPr wrap="none">
            <a:spAutoFit/>
          </a:bodyPr>
          <a:lstStyle/>
          <a:p>
            <a:pPr>
              <a:spcAft>
                <a:spcPts val="0"/>
              </a:spcAft>
            </a:pPr>
            <a:r>
              <a:rPr lang="id-ID" b="1" cap="all" dirty="0">
                <a:latin typeface="Tempus Sans ITC" panose="04020404030D07020202" pitchFamily="82" charset="0"/>
                <a:ea typeface="Times New Roman" panose="02020603050405020304" pitchFamily="18" charset="0"/>
              </a:rPr>
              <a:t>5. 2  PRINSIP DIFERENSIAL</a:t>
            </a:r>
            <a:endParaRPr lang="id-ID"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838200" y="661248"/>
            <a:ext cx="8305800" cy="1015663"/>
          </a:xfrm>
          <a:prstGeom prst="rect">
            <a:avLst/>
          </a:prstGeom>
        </p:spPr>
        <p:txBody>
          <a:bodyPr wrap="square">
            <a:spAutoFit/>
          </a:bodyPr>
          <a:lstStyle/>
          <a:p>
            <a:r>
              <a:rPr lang="id-ID" dirty="0">
                <a:latin typeface="Tempus Sans ITC" panose="04020404030D07020202" pitchFamily="82" charset="0"/>
                <a:ea typeface="Times New Roman" panose="02020603050405020304" pitchFamily="18" charset="0"/>
                <a:cs typeface="Times New Roman" panose="02020603050405020304" pitchFamily="18" charset="0"/>
              </a:rPr>
              <a:t>Teknik dasar dari proteksi diferensial diperlihatkan dalam Gambar 5-1 dan guna penyederhanaan hanya dua sirkit dari daerah proteksi yang diperlihatkan dalam gambar.</a:t>
            </a:r>
            <a:endParaRPr lang="id-ID" dirty="0"/>
          </a:p>
        </p:txBody>
      </p:sp>
      <p:pic>
        <p:nvPicPr>
          <p:cNvPr id="7" name="Picture 6" descr="32"/>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651000"/>
            <a:ext cx="4648200" cy="4902200"/>
          </a:xfrm>
          <a:prstGeom prst="rect">
            <a:avLst/>
          </a:prstGeom>
          <a:noFill/>
          <a:ln>
            <a:noFill/>
          </a:ln>
        </p:spPr>
      </p:pic>
    </p:spTree>
    <p:extLst>
      <p:ext uri="{BB962C8B-B14F-4D97-AF65-F5344CB8AC3E}">
        <p14:creationId xmlns:p14="http://schemas.microsoft.com/office/powerpoint/2010/main" val="23781813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91</a:t>
            </a:fld>
            <a:endParaRPr lang="en-US" altLang="id-ID"/>
          </a:p>
        </p:txBody>
      </p:sp>
      <p:sp>
        <p:nvSpPr>
          <p:cNvPr id="2" name="Rectangle 1"/>
          <p:cNvSpPr/>
          <p:nvPr/>
        </p:nvSpPr>
        <p:spPr>
          <a:xfrm>
            <a:off x="304800" y="381000"/>
            <a:ext cx="8686800" cy="1015663"/>
          </a:xfrm>
          <a:prstGeom prst="rect">
            <a:avLst/>
          </a:prstGeom>
        </p:spPr>
        <p:txBody>
          <a:bodyPr wrap="square">
            <a:spAutoFit/>
          </a:bodyPr>
          <a:lstStyle/>
          <a:p>
            <a:r>
              <a:rPr lang="en-US"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memperoleh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sensitivitas</a:t>
            </a:r>
            <a:r>
              <a:rPr lang="en-US" dirty="0">
                <a:latin typeface="Tempus Sans ITC" panose="04020404030D07020202" pitchFamily="82" charset="0"/>
                <a:ea typeface="Times New Roman" panose="02020603050405020304" pitchFamily="18" charset="0"/>
                <a:cs typeface="Times New Roman" panose="02020603050405020304" pitchFamily="18" charset="0"/>
              </a:rPr>
              <a:t> yang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tinggi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terhadap</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adanya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gangguan</a:t>
            </a:r>
            <a:r>
              <a:rPr lang="en-US" dirty="0">
                <a:latin typeface="Tempus Sans ITC" panose="04020404030D07020202" pitchFamily="82" charset="0"/>
                <a:ea typeface="Times New Roman" panose="02020603050405020304" pitchFamily="18" charset="0"/>
                <a:cs typeface="Times New Roman" panose="02020603050405020304" pitchFamily="18" charset="0"/>
              </a:rPr>
              <a:t> internal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ringan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sekuritas</a:t>
            </a:r>
            <a:r>
              <a:rPr lang="en-US" dirty="0">
                <a:latin typeface="Tempus Sans ITC" panose="04020404030D07020202" pitchFamily="82" charset="0"/>
                <a:ea typeface="Times New Roman" panose="02020603050405020304" pitchFamily="18" charset="0"/>
                <a:cs typeface="Times New Roman" panose="02020603050405020304" pitchFamily="18" charset="0"/>
              </a:rPr>
              <a:t> yang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tinggi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terhadap</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gangguan-gangguan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eksternal</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maka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kebanyakan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digunakan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diferensial</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tipe</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persentase</a:t>
            </a:r>
            <a:r>
              <a:rPr lang="en-US" dirty="0">
                <a:latin typeface="Tempus Sans ITC" panose="04020404030D07020202" pitchFamily="82" charset="0"/>
                <a:ea typeface="Times New Roman" panose="02020603050405020304" pitchFamily="18" charset="0"/>
                <a:cs typeface="Times New Roman" panose="02020603050405020304" pitchFamily="18" charset="0"/>
              </a:rPr>
              <a:t>.</a:t>
            </a:r>
            <a:endParaRPr lang="id-ID" dirty="0"/>
          </a:p>
        </p:txBody>
      </p:sp>
      <p:sp>
        <p:nvSpPr>
          <p:cNvPr id="3" name="Rectangle 2"/>
          <p:cNvSpPr/>
          <p:nvPr/>
        </p:nvSpPr>
        <p:spPr>
          <a:xfrm>
            <a:off x="533400" y="3657600"/>
            <a:ext cx="8610600" cy="1015663"/>
          </a:xfrm>
          <a:prstGeom prst="rect">
            <a:avLst/>
          </a:prstGeom>
        </p:spPr>
        <p:txBody>
          <a:bodyPr wrap="square">
            <a:spAutoFit/>
          </a:bodyPr>
          <a:lstStyle/>
          <a:p>
            <a:r>
              <a:rPr lang="nb-NO" dirty="0">
                <a:latin typeface="Tempus Sans ITC" panose="04020404030D07020202" pitchFamily="82" charset="0"/>
                <a:ea typeface="Times New Roman" panose="02020603050405020304" pitchFamily="18" charset="0"/>
                <a:cs typeface="Times New Roman" panose="02020603050405020304" pitchFamily="18" charset="0"/>
              </a:rPr>
              <a:t>Untuk rele diferensial persentase 50%, arus gangguan ekesternal 10 A membutuhkan selisih atau arus operasi sebesar 5A atau lebih agar rele dapat beroperasi. Untuk tipe 10%, diperlukan selisih atau arus operasi sebesar 1A</a:t>
            </a:r>
            <a:endParaRPr lang="id-ID" dirty="0"/>
          </a:p>
        </p:txBody>
      </p:sp>
      <p:sp>
        <p:nvSpPr>
          <p:cNvPr id="6" name="Rectangle 5"/>
          <p:cNvSpPr/>
          <p:nvPr/>
        </p:nvSpPr>
        <p:spPr>
          <a:xfrm>
            <a:off x="520534" y="4792016"/>
            <a:ext cx="8623465" cy="1015663"/>
          </a:xfrm>
          <a:prstGeom prst="rect">
            <a:avLst/>
          </a:prstGeom>
        </p:spPr>
        <p:txBody>
          <a:bodyPr wrap="square">
            <a:spAutoFit/>
          </a:bodyPr>
          <a:lstStyle/>
          <a:p>
            <a:r>
              <a:rPr lang="nb-NO" dirty="0">
                <a:latin typeface="Tempus Sans ITC" panose="04020404030D07020202" pitchFamily="82" charset="0"/>
                <a:ea typeface="Times New Roman" panose="02020603050405020304" pitchFamily="18" charset="0"/>
                <a:cs typeface="Times New Roman" panose="02020603050405020304" pitchFamily="18" charset="0"/>
              </a:rPr>
              <a:t>Rele tipe persentase variabel tidak memiliki Tap persentase. Pada arus yang rendah, persentase rendah pada tingkatan ini unjuk kerja CT berada pada tingkat terbaik. </a:t>
            </a:r>
            <a:endParaRPr lang="id-ID" dirty="0"/>
          </a:p>
        </p:txBody>
      </p:sp>
      <p:pic>
        <p:nvPicPr>
          <p:cNvPr id="8" name="Picture 7" descr="31"/>
          <p:cNvPicPr/>
          <p:nvPr/>
        </p:nvPicPr>
        <p:blipFill>
          <a:blip r:embed="rId2">
            <a:extLst>
              <a:ext uri="{28A0092B-C50C-407E-A947-70E740481C1C}">
                <a14:useLocalDpi xmlns:a14="http://schemas.microsoft.com/office/drawing/2010/main" val="0"/>
              </a:ext>
            </a:extLst>
          </a:blip>
          <a:srcRect/>
          <a:stretch>
            <a:fillRect/>
          </a:stretch>
        </p:blipFill>
        <p:spPr bwMode="auto">
          <a:xfrm>
            <a:off x="840322" y="1436989"/>
            <a:ext cx="7465478" cy="2101858"/>
          </a:xfrm>
          <a:prstGeom prst="rect">
            <a:avLst/>
          </a:prstGeom>
          <a:noFill/>
          <a:ln>
            <a:noFill/>
          </a:ln>
        </p:spPr>
      </p:pic>
    </p:spTree>
    <p:extLst>
      <p:ext uri="{BB962C8B-B14F-4D97-AF65-F5344CB8AC3E}">
        <p14:creationId xmlns:p14="http://schemas.microsoft.com/office/powerpoint/2010/main" val="83557633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92</a:t>
            </a:fld>
            <a:endParaRPr lang="en-US" altLang="id-ID"/>
          </a:p>
        </p:txBody>
      </p:sp>
      <p:sp>
        <p:nvSpPr>
          <p:cNvPr id="2" name="Rectangle 1"/>
          <p:cNvSpPr/>
          <p:nvPr/>
        </p:nvSpPr>
        <p:spPr>
          <a:xfrm>
            <a:off x="457200" y="304800"/>
            <a:ext cx="8686800" cy="1631216"/>
          </a:xfrm>
          <a:prstGeom prst="rect">
            <a:avLst/>
          </a:prstGeom>
        </p:spPr>
        <p:txBody>
          <a:bodyPr wrap="square">
            <a:spAutoFit/>
          </a:bodyPr>
          <a:lstStyle/>
          <a:p>
            <a:r>
              <a:rPr lang="nb-NO" dirty="0">
                <a:latin typeface="Tempus Sans ITC" panose="04020404030D07020202" pitchFamily="82" charset="0"/>
                <a:ea typeface="Times New Roman" panose="02020603050405020304" pitchFamily="18" charset="0"/>
                <a:cs typeface="Times New Roman" panose="02020603050405020304" pitchFamily="18" charset="0"/>
              </a:rPr>
              <a:t>Perlu untuk dikenali bahwa karakteristik seperti yang diperlihatkan dalam Gambar 5-3 digunakan hanya untuk gangguan eksternal atau aliran arus langsung. Rele diferensial sangat sensitif terhadapa gangguan internal dimana arus-arus pada kumparan penahan dalam arah berlawanan atau salah satu arus Nol</a:t>
            </a:r>
            <a:endParaRPr lang="id-ID" dirty="0"/>
          </a:p>
        </p:txBody>
      </p:sp>
      <p:sp>
        <p:nvSpPr>
          <p:cNvPr id="3" name="Rectangle 2"/>
          <p:cNvSpPr/>
          <p:nvPr/>
        </p:nvSpPr>
        <p:spPr>
          <a:xfrm>
            <a:off x="571500" y="5441216"/>
            <a:ext cx="8458200" cy="707886"/>
          </a:xfrm>
          <a:prstGeom prst="rect">
            <a:avLst/>
          </a:prstGeom>
        </p:spPr>
        <p:txBody>
          <a:bodyPr wrap="square">
            <a:spAutoFit/>
          </a:bodyPr>
          <a:lstStyle/>
          <a:p>
            <a:r>
              <a:rPr lang="nb-NO" dirty="0">
                <a:latin typeface="Tempus Sans ITC" panose="04020404030D07020202" pitchFamily="82" charset="0"/>
                <a:ea typeface="Times New Roman" panose="02020603050405020304" pitchFamily="18" charset="0"/>
                <a:cs typeface="Times New Roman" panose="02020603050405020304" pitchFamily="18" charset="0"/>
              </a:rPr>
              <a:t>Seperti dapat dilihat, prinsip diferensial membandingkan keluaran-keluaran dari CTs pada semua sirkit yang menuju atau meninggalkan daerah proteksi. </a:t>
            </a:r>
            <a:endParaRPr lang="id-ID" dirty="0"/>
          </a:p>
        </p:txBody>
      </p:sp>
      <p:pic>
        <p:nvPicPr>
          <p:cNvPr id="7" name="Picture 6" descr="30"/>
          <p:cNvPicPr/>
          <p:nvPr/>
        </p:nvPicPr>
        <p:blipFill>
          <a:blip r:embed="rId2">
            <a:extLst>
              <a:ext uri="{28A0092B-C50C-407E-A947-70E740481C1C}">
                <a14:useLocalDpi xmlns:a14="http://schemas.microsoft.com/office/drawing/2010/main" val="0"/>
              </a:ext>
            </a:extLst>
          </a:blip>
          <a:srcRect/>
          <a:stretch>
            <a:fillRect/>
          </a:stretch>
        </p:blipFill>
        <p:spPr bwMode="auto">
          <a:xfrm>
            <a:off x="771524" y="2015294"/>
            <a:ext cx="7762875" cy="3166305"/>
          </a:xfrm>
          <a:prstGeom prst="rect">
            <a:avLst/>
          </a:prstGeom>
          <a:noFill/>
          <a:ln>
            <a:noFill/>
          </a:ln>
        </p:spPr>
      </p:pic>
    </p:spTree>
    <p:extLst>
      <p:ext uri="{BB962C8B-B14F-4D97-AF65-F5344CB8AC3E}">
        <p14:creationId xmlns:p14="http://schemas.microsoft.com/office/powerpoint/2010/main" val="352263846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93</a:t>
            </a:fld>
            <a:endParaRPr lang="en-US" altLang="id-ID"/>
          </a:p>
        </p:txBody>
      </p:sp>
      <p:sp>
        <p:nvSpPr>
          <p:cNvPr id="2" name="Rectangle 1"/>
          <p:cNvSpPr/>
          <p:nvPr/>
        </p:nvSpPr>
        <p:spPr>
          <a:xfrm>
            <a:off x="304800" y="304800"/>
            <a:ext cx="6400800" cy="400110"/>
          </a:xfrm>
          <a:prstGeom prst="rect">
            <a:avLst/>
          </a:prstGeom>
        </p:spPr>
        <p:txBody>
          <a:bodyPr wrap="square">
            <a:spAutoFit/>
          </a:bodyPr>
          <a:lstStyle/>
          <a:p>
            <a:pPr>
              <a:spcAft>
                <a:spcPts val="0"/>
              </a:spcAft>
            </a:pPr>
            <a:r>
              <a:rPr lang="es-ES_tradnl" b="1" cap="all" dirty="0">
                <a:latin typeface="Tempus Sans ITC" panose="04020404030D07020202" pitchFamily="82" charset="0"/>
                <a:ea typeface="Times New Roman" panose="02020603050405020304" pitchFamily="18" charset="0"/>
              </a:rPr>
              <a:t>5. 3  MASALAH DASAR SISTEM  PROTEKSI</a:t>
            </a:r>
            <a:endParaRPr lang="id-ID"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838200" y="704910"/>
            <a:ext cx="8305800" cy="1015663"/>
          </a:xfrm>
          <a:prstGeom prst="rect">
            <a:avLst/>
          </a:prstGeom>
        </p:spPr>
        <p:txBody>
          <a:bodyPr wrap="square">
            <a:spAutoFit/>
          </a:bodyPr>
          <a:lstStyle/>
          <a:p>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Bagaimana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dan dimana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prinsip</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diferensial</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tidak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dapat</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dipergunakan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atau</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kurang</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praktis</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bila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digunakan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masalah</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proteksi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ini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diperlihatkan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dalam</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Gambar 5-4. </a:t>
            </a:r>
            <a:endParaRPr lang="id-ID" dirty="0"/>
          </a:p>
        </p:txBody>
      </p:sp>
      <p:sp>
        <p:nvSpPr>
          <p:cNvPr id="6" name="Rectangle 5"/>
          <p:cNvSpPr/>
          <p:nvPr/>
        </p:nvSpPr>
        <p:spPr>
          <a:xfrm>
            <a:off x="838200" y="5137427"/>
            <a:ext cx="8305800" cy="1015663"/>
          </a:xfrm>
          <a:prstGeom prst="rect">
            <a:avLst/>
          </a:prstGeom>
        </p:spPr>
        <p:txBody>
          <a:bodyPr wrap="square">
            <a:spAutoFit/>
          </a:bodyPr>
          <a:lstStyle/>
          <a:p>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Rele-rele</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pada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stasiun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G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melindungi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line GH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harus</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beroperasi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cepat</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semua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gangguan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yang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terjadi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didaerah</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antara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kedua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terminal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jaringan</a:t>
            </a:r>
            <a:endParaRPr lang="id-ID" dirty="0"/>
          </a:p>
        </p:txBody>
      </p:sp>
      <p:pic>
        <p:nvPicPr>
          <p:cNvPr id="8" name="Picture 7" descr="5a"/>
          <p:cNvPicPr/>
          <p:nvPr/>
        </p:nvPicPr>
        <p:blipFill>
          <a:blip r:embed="rId2">
            <a:extLst>
              <a:ext uri="{28A0092B-C50C-407E-A947-70E740481C1C}">
                <a14:useLocalDpi xmlns:a14="http://schemas.microsoft.com/office/drawing/2010/main" val="0"/>
              </a:ext>
            </a:extLst>
          </a:blip>
          <a:srcRect/>
          <a:stretch>
            <a:fillRect/>
          </a:stretch>
        </p:blipFill>
        <p:spPr bwMode="auto">
          <a:xfrm>
            <a:off x="990600" y="1720572"/>
            <a:ext cx="7391400" cy="3003827"/>
          </a:xfrm>
          <a:prstGeom prst="rect">
            <a:avLst/>
          </a:prstGeom>
          <a:noFill/>
          <a:ln>
            <a:noFill/>
          </a:ln>
        </p:spPr>
      </p:pic>
    </p:spTree>
    <p:extLst>
      <p:ext uri="{BB962C8B-B14F-4D97-AF65-F5344CB8AC3E}">
        <p14:creationId xmlns:p14="http://schemas.microsoft.com/office/powerpoint/2010/main" val="378929474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94</a:t>
            </a:fld>
            <a:endParaRPr lang="en-US" altLang="id-ID"/>
          </a:p>
        </p:txBody>
      </p:sp>
      <p:sp>
        <p:nvSpPr>
          <p:cNvPr id="2" name="Rectangle 1"/>
          <p:cNvSpPr/>
          <p:nvPr/>
        </p:nvSpPr>
        <p:spPr>
          <a:xfrm>
            <a:off x="457200" y="381000"/>
            <a:ext cx="8229600" cy="707886"/>
          </a:xfrm>
          <a:prstGeom prst="rect">
            <a:avLst/>
          </a:prstGeom>
        </p:spPr>
        <p:txBody>
          <a:bodyPr wrap="square">
            <a:spAutoFit/>
          </a:bodyPr>
          <a:lstStyle/>
          <a:p>
            <a:pPr algn="just">
              <a:spcAft>
                <a:spcPts val="0"/>
              </a:spcAft>
            </a:pPr>
            <a:r>
              <a:rPr lang="es-ES_tradnl" dirty="0" err="1" smtClean="0">
                <a:latin typeface="Tempus Sans ITC" panose="04020404030D07020202" pitchFamily="82" charset="0"/>
                <a:ea typeface="Times New Roman" panose="02020603050405020304" pitchFamily="18" charset="0"/>
              </a:rPr>
              <a:t>Daerah</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ini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adalah</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daerah</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proteksi</a:t>
            </a:r>
            <a:r>
              <a:rPr lang="es-ES_tradnl" dirty="0" smtClean="0">
                <a:latin typeface="Tempus Sans ITC" panose="04020404030D07020202" pitchFamily="82" charset="0"/>
                <a:ea typeface="Times New Roman" panose="02020603050405020304" pitchFamily="18" charset="0"/>
              </a:rPr>
              <a:t> primer </a:t>
            </a:r>
            <a:r>
              <a:rPr lang="es-ES_tradnl" dirty="0" err="1" smtClean="0">
                <a:latin typeface="Tempus Sans ITC" panose="04020404030D07020202" pitchFamily="82" charset="0"/>
                <a:ea typeface="Times New Roman" panose="02020603050405020304" pitchFamily="18" charset="0"/>
              </a:rPr>
              <a:t>dari</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rele-rele</a:t>
            </a:r>
            <a:r>
              <a:rPr lang="es-ES_tradnl" dirty="0" smtClean="0">
                <a:latin typeface="Tempus Sans ITC" panose="04020404030D07020202" pitchFamily="82" charset="0"/>
                <a:ea typeface="Times New Roman" panose="02020603050405020304" pitchFamily="18" charset="0"/>
              </a:rPr>
              <a:t> pada G dan sama </a:t>
            </a:r>
            <a:r>
              <a:rPr lang="es-ES_tradnl" dirty="0" err="1" smtClean="0">
                <a:latin typeface="Tempus Sans ITC" panose="04020404030D07020202" pitchFamily="82" charset="0"/>
                <a:ea typeface="Times New Roman" panose="02020603050405020304" pitchFamily="18" charset="0"/>
              </a:rPr>
              <a:t>halnya</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dengan</a:t>
            </a:r>
            <a:r>
              <a:rPr lang="es-ES_tradnl" dirty="0" smtClean="0">
                <a:latin typeface="Tempus Sans ITC" panose="04020404030D07020202" pitchFamily="82" charset="0"/>
                <a:ea typeface="Times New Roman" panose="02020603050405020304" pitchFamily="18" charset="0"/>
              </a:rPr>
              <a:t> </a:t>
            </a:r>
            <a:r>
              <a:rPr lang="es-ES_tradnl" dirty="0" err="1" smtClean="0">
                <a:latin typeface="Tempus Sans ITC" panose="04020404030D07020202" pitchFamily="82" charset="0"/>
                <a:ea typeface="Times New Roman" panose="02020603050405020304" pitchFamily="18" charset="0"/>
              </a:rPr>
              <a:t>rele-rele</a:t>
            </a:r>
            <a:r>
              <a:rPr lang="es-ES_tradnl" dirty="0" smtClean="0">
                <a:latin typeface="Tempus Sans ITC" panose="04020404030D07020202" pitchFamily="82" charset="0"/>
                <a:ea typeface="Times New Roman" panose="02020603050405020304" pitchFamily="18" charset="0"/>
              </a:rPr>
              <a:t> di H. </a:t>
            </a:r>
            <a:endParaRPr lang="id-ID" b="1"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457200" y="1143000"/>
            <a:ext cx="8686800" cy="1015663"/>
          </a:xfrm>
          <a:prstGeom prst="rect">
            <a:avLst/>
          </a:prstGeom>
        </p:spPr>
        <p:txBody>
          <a:bodyPr wrap="square">
            <a:spAutoFit/>
          </a:bodyPr>
          <a:lstStyle/>
          <a:p>
            <a:pPr algn="just">
              <a:spcAft>
                <a:spcPts val="0"/>
              </a:spcAft>
            </a:pPr>
            <a:r>
              <a:rPr lang="es-ES_tradnl" dirty="0" err="1">
                <a:latin typeface="Tempus Sans ITC" panose="04020404030D07020202" pitchFamily="82" charset="0"/>
                <a:ea typeface="Times New Roman" panose="02020603050405020304" pitchFamily="18" charset="0"/>
              </a:rPr>
              <a:t>Gangguan</a:t>
            </a:r>
            <a:r>
              <a:rPr lang="es-ES_tradnl" dirty="0">
                <a:latin typeface="Tempus Sans ITC" panose="04020404030D07020202" pitchFamily="82" charset="0"/>
                <a:ea typeface="Times New Roman" panose="02020603050405020304" pitchFamily="18" charset="0"/>
              </a:rPr>
              <a:t> F</a:t>
            </a:r>
            <a:r>
              <a:rPr lang="es-ES_tradnl" baseline="-25000" dirty="0">
                <a:latin typeface="Tempus Sans ITC" panose="04020404030D07020202" pitchFamily="82" charset="0"/>
                <a:ea typeface="Times New Roman" panose="02020603050405020304" pitchFamily="18" charset="0"/>
              </a:rPr>
              <a:t>1</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adalah</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gangguan</a:t>
            </a:r>
            <a:r>
              <a:rPr lang="es-ES_tradnl" dirty="0">
                <a:latin typeface="Tempus Sans ITC" panose="04020404030D07020202" pitchFamily="82" charset="0"/>
                <a:ea typeface="Times New Roman" panose="02020603050405020304" pitchFamily="18" charset="0"/>
              </a:rPr>
              <a:t> yang </a:t>
            </a:r>
            <a:r>
              <a:rPr lang="es-ES_tradnl" dirty="0" err="1">
                <a:latin typeface="Tempus Sans ITC" panose="04020404030D07020202" pitchFamily="82" charset="0"/>
                <a:ea typeface="Times New Roman" panose="02020603050405020304" pitchFamily="18" charset="0"/>
              </a:rPr>
              <a:t>berada</a:t>
            </a:r>
            <a:r>
              <a:rPr lang="es-ES_tradnl" dirty="0">
                <a:latin typeface="Tempus Sans ITC" panose="04020404030D07020202" pitchFamily="82" charset="0"/>
                <a:ea typeface="Times New Roman" panose="02020603050405020304" pitchFamily="18" charset="0"/>
              </a:rPr>
              <a:t> di </a:t>
            </a:r>
            <a:r>
              <a:rPr lang="es-ES_tradnl" dirty="0" err="1">
                <a:latin typeface="Tempus Sans ITC" panose="04020404030D07020202" pitchFamily="82" charset="0"/>
                <a:ea typeface="Times New Roman" panose="02020603050405020304" pitchFamily="18" charset="0"/>
              </a:rPr>
              <a:t>daerah</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utama</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tetapi</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gangguan</a:t>
            </a:r>
            <a:r>
              <a:rPr lang="es-ES_tradnl" dirty="0">
                <a:latin typeface="Tempus Sans ITC" panose="04020404030D07020202" pitchFamily="82" charset="0"/>
                <a:ea typeface="Times New Roman" panose="02020603050405020304" pitchFamily="18" charset="0"/>
              </a:rPr>
              <a:t> F dan F</a:t>
            </a:r>
            <a:r>
              <a:rPr lang="es-ES_tradnl" baseline="-25000" dirty="0">
                <a:latin typeface="Tempus Sans ITC" panose="04020404030D07020202" pitchFamily="82" charset="0"/>
                <a:ea typeface="Times New Roman" panose="02020603050405020304" pitchFamily="18" charset="0"/>
              </a:rPr>
              <a:t>2</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adalah</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gangguan-gangguan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eksternal</a:t>
            </a:r>
            <a:r>
              <a:rPr lang="es-ES_tradnl" dirty="0">
                <a:latin typeface="Tempus Sans ITC" panose="04020404030D07020202" pitchFamily="82" charset="0"/>
                <a:ea typeface="Times New Roman" panose="02020603050405020304" pitchFamily="18" charset="0"/>
              </a:rPr>
              <a:t> dan </a:t>
            </a:r>
            <a:r>
              <a:rPr lang="es-ES_tradnl" dirty="0" err="1">
                <a:latin typeface="Tempus Sans ITC" panose="04020404030D07020202" pitchFamily="82" charset="0"/>
                <a:ea typeface="Times New Roman" panose="02020603050405020304" pitchFamily="18" charset="0"/>
              </a:rPr>
              <a:t>harus</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dihilangkan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oleh</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operasi</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rele-rele</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lain</a:t>
            </a:r>
            <a:r>
              <a:rPr lang="es-ES_tradnl" dirty="0">
                <a:latin typeface="Tempus Sans ITC" panose="04020404030D07020202" pitchFamily="82" charset="0"/>
                <a:ea typeface="Times New Roman" panose="02020603050405020304" pitchFamily="18" charset="0"/>
              </a:rPr>
              <a:t>. </a:t>
            </a:r>
            <a:endParaRPr lang="id-ID" b="1" dirty="0">
              <a:latin typeface="Times New Roman" panose="02020603050405020304" pitchFamily="18" charset="0"/>
              <a:ea typeface="Times New Roman" panose="02020603050405020304" pitchFamily="18" charset="0"/>
            </a:endParaRPr>
          </a:p>
        </p:txBody>
      </p:sp>
      <p:sp>
        <p:nvSpPr>
          <p:cNvPr id="6" name="Rectangle 5"/>
          <p:cNvSpPr/>
          <p:nvPr/>
        </p:nvSpPr>
        <p:spPr>
          <a:xfrm>
            <a:off x="457200" y="2214756"/>
            <a:ext cx="8686800" cy="1015663"/>
          </a:xfrm>
          <a:prstGeom prst="rect">
            <a:avLst/>
          </a:prstGeom>
        </p:spPr>
        <p:txBody>
          <a:bodyPr wrap="square">
            <a:spAutoFit/>
          </a:bodyPr>
          <a:lstStyle/>
          <a:p>
            <a:pPr algn="just">
              <a:spcAft>
                <a:spcPts val="0"/>
              </a:spcAft>
            </a:pPr>
            <a:r>
              <a:rPr lang="es-ES_tradnl" dirty="0" err="1">
                <a:latin typeface="Tempus Sans ITC" panose="04020404030D07020202" pitchFamily="82" charset="0"/>
                <a:ea typeface="Times New Roman" panose="02020603050405020304" pitchFamily="18" charset="0"/>
              </a:rPr>
              <a:t>Namun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demikian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untuk</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rele</a:t>
            </a:r>
            <a:r>
              <a:rPr lang="es-ES_tradnl" dirty="0">
                <a:latin typeface="Tempus Sans ITC" panose="04020404030D07020202" pitchFamily="82" charset="0"/>
                <a:ea typeface="Times New Roman" panose="02020603050405020304" pitchFamily="18" charset="0"/>
              </a:rPr>
              <a:t> di G, </a:t>
            </a:r>
            <a:r>
              <a:rPr lang="es-ES_tradnl" dirty="0" err="1">
                <a:latin typeface="Tempus Sans ITC" panose="04020404030D07020202" pitchFamily="82" charset="0"/>
                <a:ea typeface="Times New Roman" panose="02020603050405020304" pitchFamily="18" charset="0"/>
              </a:rPr>
              <a:t>arus-arus</a:t>
            </a:r>
            <a:r>
              <a:rPr lang="es-ES_tradnl" dirty="0">
                <a:latin typeface="Tempus Sans ITC" panose="04020404030D07020202" pitchFamily="82" charset="0"/>
                <a:ea typeface="Times New Roman" panose="02020603050405020304" pitchFamily="18" charset="0"/>
              </a:rPr>
              <a:t> yang </a:t>
            </a:r>
            <a:r>
              <a:rPr lang="es-ES_tradnl" dirty="0" err="1">
                <a:latin typeface="Tempus Sans ITC" panose="04020404030D07020202" pitchFamily="82" charset="0"/>
                <a:ea typeface="Times New Roman" panose="02020603050405020304" pitchFamily="18" charset="0"/>
              </a:rPr>
              <a:t>dirasakan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oleh</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rele</a:t>
            </a:r>
            <a:r>
              <a:rPr lang="es-ES_tradnl" dirty="0">
                <a:latin typeface="Tempus Sans ITC" panose="04020404030D07020202" pitchFamily="82" charset="0"/>
                <a:ea typeface="Times New Roman" panose="02020603050405020304" pitchFamily="18" charset="0"/>
              </a:rPr>
              <a:t> sama </a:t>
            </a:r>
            <a:r>
              <a:rPr lang="es-ES_tradnl" dirty="0" err="1">
                <a:latin typeface="Tempus Sans ITC" panose="04020404030D07020202" pitchFamily="82" charset="0"/>
                <a:ea typeface="Times New Roman" panose="02020603050405020304" pitchFamily="18" charset="0"/>
              </a:rPr>
              <a:t>karena</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jarak</a:t>
            </a:r>
            <a:r>
              <a:rPr lang="es-ES_tradnl" dirty="0">
                <a:latin typeface="Tempus Sans ITC" panose="04020404030D07020202" pitchFamily="82" charset="0"/>
                <a:ea typeface="Times New Roman" panose="02020603050405020304" pitchFamily="18" charset="0"/>
              </a:rPr>
              <a:t> antara </a:t>
            </a:r>
            <a:r>
              <a:rPr lang="es-ES_tradnl" dirty="0" err="1">
                <a:latin typeface="Tempus Sans ITC" panose="04020404030D07020202" pitchFamily="82" charset="0"/>
                <a:ea typeface="Times New Roman" panose="02020603050405020304" pitchFamily="18" charset="0"/>
              </a:rPr>
              <a:t>ketiga</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gangguan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relatif</a:t>
            </a:r>
            <a:r>
              <a:rPr lang="es-ES_tradnl" dirty="0">
                <a:latin typeface="Tempus Sans ITC" panose="04020404030D07020202" pitchFamily="82" charset="0"/>
                <a:ea typeface="Times New Roman" panose="02020603050405020304" pitchFamily="18" charset="0"/>
              </a:rPr>
              <a:t> sama dan </a:t>
            </a:r>
            <a:r>
              <a:rPr lang="es-ES_tradnl" dirty="0" err="1">
                <a:latin typeface="Tempus Sans ITC" panose="04020404030D07020202" pitchFamily="82" charset="0"/>
                <a:ea typeface="Times New Roman" panose="02020603050405020304" pitchFamily="18" charset="0"/>
              </a:rPr>
              <a:t>berdekatan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sehingga</a:t>
            </a:r>
            <a:r>
              <a:rPr lang="es-ES_tradnl" dirty="0">
                <a:latin typeface="Tempus Sans ITC" panose="04020404030D07020202" pitchFamily="82" charset="0"/>
                <a:ea typeface="Times New Roman" panose="02020603050405020304" pitchFamily="18" charset="0"/>
              </a:rPr>
              <a:t> I</a:t>
            </a:r>
            <a:r>
              <a:rPr lang="es-ES_tradnl" baseline="-25000" dirty="0">
                <a:latin typeface="Tempus Sans ITC" panose="04020404030D07020202" pitchFamily="82" charset="0"/>
                <a:ea typeface="Times New Roman" panose="02020603050405020304" pitchFamily="18" charset="0"/>
              </a:rPr>
              <a:t>F</a:t>
            </a:r>
            <a:r>
              <a:rPr lang="es-ES_tradnl" dirty="0">
                <a:latin typeface="Tempus Sans ITC" panose="04020404030D07020202" pitchFamily="82" charset="0"/>
                <a:ea typeface="Times New Roman" panose="02020603050405020304" pitchFamily="18" charset="0"/>
              </a:rPr>
              <a:t> = I</a:t>
            </a:r>
            <a:r>
              <a:rPr lang="es-ES_tradnl" baseline="-25000" dirty="0">
                <a:latin typeface="Tempus Sans ITC" panose="04020404030D07020202" pitchFamily="82" charset="0"/>
                <a:ea typeface="Times New Roman" panose="02020603050405020304" pitchFamily="18" charset="0"/>
              </a:rPr>
              <a:t>F1</a:t>
            </a:r>
            <a:r>
              <a:rPr lang="es-ES_tradnl" dirty="0">
                <a:latin typeface="Tempus Sans ITC" panose="04020404030D07020202" pitchFamily="82" charset="0"/>
                <a:ea typeface="Times New Roman" panose="02020603050405020304" pitchFamily="18" charset="0"/>
              </a:rPr>
              <a:t> = I</a:t>
            </a:r>
            <a:r>
              <a:rPr lang="es-ES_tradnl" baseline="-25000" dirty="0">
                <a:latin typeface="Tempus Sans ITC" panose="04020404030D07020202" pitchFamily="82" charset="0"/>
                <a:ea typeface="Times New Roman" panose="02020603050405020304" pitchFamily="18" charset="0"/>
              </a:rPr>
              <a:t>F2</a:t>
            </a:r>
            <a:r>
              <a:rPr lang="es-ES_tradnl" dirty="0">
                <a:latin typeface="Tempus Sans ITC" panose="04020404030D07020202" pitchFamily="82" charset="0"/>
                <a:ea typeface="Times New Roman" panose="02020603050405020304" pitchFamily="18" charset="0"/>
              </a:rPr>
              <a:t>. </a:t>
            </a:r>
            <a:endParaRPr lang="id-ID" b="1" dirty="0">
              <a:latin typeface="Times New Roman" panose="02020603050405020304" pitchFamily="18" charset="0"/>
              <a:ea typeface="Times New Roman" panose="02020603050405020304" pitchFamily="18" charset="0"/>
            </a:endParaRPr>
          </a:p>
        </p:txBody>
      </p:sp>
      <p:sp>
        <p:nvSpPr>
          <p:cNvPr id="7" name="Rectangle 6"/>
          <p:cNvSpPr/>
          <p:nvPr/>
        </p:nvSpPr>
        <p:spPr>
          <a:xfrm>
            <a:off x="457200" y="3429000"/>
            <a:ext cx="8534400" cy="1323439"/>
          </a:xfrm>
          <a:prstGeom prst="rect">
            <a:avLst/>
          </a:prstGeom>
        </p:spPr>
        <p:txBody>
          <a:bodyPr wrap="square">
            <a:spAutoFit/>
          </a:bodyPr>
          <a:lstStyle/>
          <a:p>
            <a:pPr algn="just">
              <a:spcAft>
                <a:spcPts val="0"/>
              </a:spcAft>
            </a:pPr>
            <a:r>
              <a:rPr lang="es-ES_tradnl" dirty="0" err="1">
                <a:latin typeface="Tempus Sans ITC" panose="04020404030D07020202" pitchFamily="82" charset="0"/>
                <a:ea typeface="Times New Roman" panose="02020603050405020304" pitchFamily="18" charset="0"/>
              </a:rPr>
              <a:t>Oleh</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karena</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rele-rele</a:t>
            </a:r>
            <a:r>
              <a:rPr lang="es-ES_tradnl" dirty="0">
                <a:latin typeface="Tempus Sans ITC" panose="04020404030D07020202" pitchFamily="82" charset="0"/>
                <a:ea typeface="Times New Roman" panose="02020603050405020304" pitchFamily="18" charset="0"/>
              </a:rPr>
              <a:t> di G </a:t>
            </a:r>
            <a:r>
              <a:rPr lang="es-ES_tradnl" dirty="0" err="1">
                <a:latin typeface="Tempus Sans ITC" panose="04020404030D07020202" pitchFamily="82" charset="0"/>
                <a:ea typeface="Times New Roman" panose="02020603050405020304" pitchFamily="18" charset="0"/>
              </a:rPr>
              <a:t>tidak</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dapat</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menentukan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magnitude</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arus</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tegangan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apakah</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gangguan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tersebut</a:t>
            </a:r>
            <a:r>
              <a:rPr lang="es-ES_tradnl" dirty="0">
                <a:latin typeface="Tempus Sans ITC" panose="04020404030D07020202" pitchFamily="82" charset="0"/>
                <a:ea typeface="Times New Roman" panose="02020603050405020304" pitchFamily="18" charset="0"/>
              </a:rPr>
              <a:t> F</a:t>
            </a:r>
            <a:r>
              <a:rPr lang="es-ES_tradnl" baseline="-25000" dirty="0">
                <a:latin typeface="Tempus Sans ITC" panose="04020404030D07020202" pitchFamily="82" charset="0"/>
                <a:ea typeface="Times New Roman" panose="02020603050405020304" pitchFamily="18" charset="0"/>
              </a:rPr>
              <a:t>1</a:t>
            </a:r>
            <a:r>
              <a:rPr lang="es-ES_tradnl" dirty="0">
                <a:latin typeface="Tempus Sans ITC" panose="04020404030D07020202" pitchFamily="82" charset="0"/>
                <a:ea typeface="Times New Roman" panose="02020603050405020304" pitchFamily="18" charset="0"/>
              </a:rPr>
              <a:t>, dimana </a:t>
            </a:r>
            <a:r>
              <a:rPr lang="es-ES_tradnl" dirty="0" err="1">
                <a:latin typeface="Tempus Sans ITC" panose="04020404030D07020202" pitchFamily="82" charset="0"/>
                <a:ea typeface="Times New Roman" panose="02020603050405020304" pitchFamily="18" charset="0"/>
              </a:rPr>
              <a:t>rele-rele</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tersebut</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harus</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beroperasi</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dengan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cepat</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atau</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gangguan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tersebut</a:t>
            </a:r>
            <a:r>
              <a:rPr lang="es-ES_tradnl" dirty="0">
                <a:latin typeface="Tempus Sans ITC" panose="04020404030D07020202" pitchFamily="82" charset="0"/>
                <a:ea typeface="Times New Roman" panose="02020603050405020304" pitchFamily="18" charset="0"/>
              </a:rPr>
              <a:t> F </a:t>
            </a:r>
            <a:r>
              <a:rPr lang="es-ES_tradnl" dirty="0" err="1">
                <a:latin typeface="Tempus Sans ITC" panose="04020404030D07020202" pitchFamily="82" charset="0"/>
                <a:ea typeface="Times New Roman" panose="02020603050405020304" pitchFamily="18" charset="0"/>
              </a:rPr>
              <a:t>maupun</a:t>
            </a:r>
            <a:r>
              <a:rPr lang="es-ES_tradnl" dirty="0">
                <a:latin typeface="Tempus Sans ITC" panose="04020404030D07020202" pitchFamily="82" charset="0"/>
                <a:ea typeface="Times New Roman" panose="02020603050405020304" pitchFamily="18" charset="0"/>
              </a:rPr>
              <a:t> F</a:t>
            </a:r>
            <a:r>
              <a:rPr lang="es-ES_tradnl" baseline="-25000" dirty="0">
                <a:latin typeface="Tempus Sans ITC" panose="04020404030D07020202" pitchFamily="82" charset="0"/>
                <a:ea typeface="Times New Roman" panose="02020603050405020304" pitchFamily="18" charset="0"/>
              </a:rPr>
              <a:t>2</a:t>
            </a:r>
            <a:r>
              <a:rPr lang="es-ES_tradnl" dirty="0">
                <a:latin typeface="Tempus Sans ITC" panose="04020404030D07020202" pitchFamily="82" charset="0"/>
                <a:ea typeface="Times New Roman" panose="02020603050405020304" pitchFamily="18" charset="0"/>
              </a:rPr>
              <a:t>, dimana </a:t>
            </a:r>
            <a:r>
              <a:rPr lang="es-ES_tradnl" dirty="0" err="1">
                <a:latin typeface="Tempus Sans ITC" panose="04020404030D07020202" pitchFamily="82" charset="0"/>
                <a:ea typeface="Times New Roman" panose="02020603050405020304" pitchFamily="18" charset="0"/>
              </a:rPr>
              <a:t>operasi</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rele-rele</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harus</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ditunda</a:t>
            </a:r>
            <a:r>
              <a:rPr lang="es-ES_tradnl" dirty="0">
                <a:latin typeface="Tempus Sans ITC" panose="04020404030D07020202" pitchFamily="82" charset="0"/>
                <a:ea typeface="Times New Roman" panose="02020603050405020304" pitchFamily="18" charset="0"/>
              </a:rPr>
              <a:t>. </a:t>
            </a:r>
            <a:endParaRPr lang="id-ID" b="1" dirty="0">
              <a:latin typeface="Times New Roman" panose="02020603050405020304" pitchFamily="18" charset="0"/>
              <a:ea typeface="Times New Roman" panose="02020603050405020304" pitchFamily="18" charset="0"/>
            </a:endParaRPr>
          </a:p>
        </p:txBody>
      </p:sp>
      <p:sp>
        <p:nvSpPr>
          <p:cNvPr id="8" name="Rectangle 7"/>
          <p:cNvSpPr/>
          <p:nvPr/>
        </p:nvSpPr>
        <p:spPr>
          <a:xfrm>
            <a:off x="457200" y="4933207"/>
            <a:ext cx="8686800" cy="707886"/>
          </a:xfrm>
          <a:prstGeom prst="rect">
            <a:avLst/>
          </a:prstGeom>
        </p:spPr>
        <p:txBody>
          <a:bodyPr wrap="square">
            <a:spAutoFit/>
          </a:bodyPr>
          <a:lstStyle/>
          <a:p>
            <a:pPr algn="just">
              <a:spcAft>
                <a:spcPts val="0"/>
              </a:spcAft>
            </a:pPr>
            <a:r>
              <a:rPr lang="es-ES_tradnl" dirty="0" err="1">
                <a:latin typeface="Tempus Sans ITC" panose="04020404030D07020202" pitchFamily="82" charset="0"/>
                <a:ea typeface="Times New Roman" panose="02020603050405020304" pitchFamily="18" charset="0"/>
              </a:rPr>
              <a:t>Masalahnya</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sekarang</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adalah</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bagaiman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membedakan</a:t>
            </a:r>
            <a:r>
              <a:rPr lang="es-ES_tradnl" dirty="0">
                <a:latin typeface="Tempus Sans ITC" panose="04020404030D07020202" pitchFamily="82" charset="0"/>
                <a:ea typeface="Times New Roman" panose="02020603050405020304" pitchFamily="18" charset="0"/>
              </a:rPr>
              <a:t> antara </a:t>
            </a:r>
            <a:r>
              <a:rPr lang="es-ES_tradnl" dirty="0" err="1">
                <a:latin typeface="Tempus Sans ITC" panose="04020404030D07020202" pitchFamily="82" charset="0"/>
                <a:ea typeface="Times New Roman" panose="02020603050405020304" pitchFamily="18" charset="0"/>
              </a:rPr>
              <a:t>gangguan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internal</a:t>
            </a:r>
            <a:r>
              <a:rPr lang="es-ES_tradnl" dirty="0">
                <a:latin typeface="Tempus Sans ITC" panose="04020404030D07020202" pitchFamily="82" charset="0"/>
                <a:ea typeface="Times New Roman" panose="02020603050405020304" pitchFamily="18" charset="0"/>
              </a:rPr>
              <a:t> F</a:t>
            </a:r>
            <a:r>
              <a:rPr lang="es-ES_tradnl" baseline="-25000" dirty="0">
                <a:latin typeface="Tempus Sans ITC" panose="04020404030D07020202" pitchFamily="82" charset="0"/>
                <a:ea typeface="Times New Roman" panose="02020603050405020304" pitchFamily="18" charset="0"/>
              </a:rPr>
              <a:t>1</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terhadap</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gangguan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eksternal</a:t>
            </a:r>
            <a:r>
              <a:rPr lang="es-ES_tradnl" dirty="0">
                <a:latin typeface="Tempus Sans ITC" panose="04020404030D07020202" pitchFamily="82" charset="0"/>
                <a:ea typeface="Times New Roman" panose="02020603050405020304" pitchFamily="18" charset="0"/>
              </a:rPr>
              <a:t> F dan F</a:t>
            </a:r>
            <a:r>
              <a:rPr lang="es-ES_tradnl" baseline="-25000" dirty="0">
                <a:latin typeface="Tempus Sans ITC" panose="04020404030D07020202" pitchFamily="82" charset="0"/>
                <a:ea typeface="Times New Roman" panose="02020603050405020304" pitchFamily="18" charset="0"/>
              </a:rPr>
              <a:t>2</a:t>
            </a:r>
            <a:r>
              <a:rPr lang="es-ES_tradnl" dirty="0">
                <a:latin typeface="Tempus Sans ITC" panose="04020404030D07020202" pitchFamily="82" charset="0"/>
                <a:ea typeface="Times New Roman" panose="02020603050405020304" pitchFamily="18" charset="0"/>
              </a:rPr>
              <a:t>. </a:t>
            </a:r>
            <a:endParaRPr lang="id-ID"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13971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95</a:t>
            </a:fld>
            <a:endParaRPr lang="en-US" altLang="id-ID"/>
          </a:p>
        </p:txBody>
      </p:sp>
      <p:sp>
        <p:nvSpPr>
          <p:cNvPr id="2" name="Rectangle 1"/>
          <p:cNvSpPr/>
          <p:nvPr/>
        </p:nvSpPr>
        <p:spPr>
          <a:xfrm>
            <a:off x="609600" y="228600"/>
            <a:ext cx="8382000" cy="707886"/>
          </a:xfrm>
          <a:prstGeom prst="rect">
            <a:avLst/>
          </a:prstGeom>
        </p:spPr>
        <p:txBody>
          <a:bodyPr wrap="square">
            <a:spAutoFit/>
          </a:bodyPr>
          <a:lstStyle/>
          <a:p>
            <a:pPr algn="just">
              <a:spcAft>
                <a:spcPts val="0"/>
              </a:spcAft>
            </a:pPr>
            <a:r>
              <a:rPr lang="es-ES_tradnl" dirty="0">
                <a:latin typeface="Tempus Sans ITC" panose="04020404030D07020202" pitchFamily="82" charset="0"/>
                <a:ea typeface="Times New Roman" panose="02020603050405020304" pitchFamily="18" charset="0"/>
              </a:rPr>
              <a:t>Ada </a:t>
            </a:r>
            <a:r>
              <a:rPr lang="es-ES_tradnl" dirty="0" err="1">
                <a:latin typeface="Tempus Sans ITC" panose="04020404030D07020202" pitchFamily="82" charset="0"/>
                <a:ea typeface="Times New Roman" panose="02020603050405020304" pitchFamily="18" charset="0"/>
              </a:rPr>
              <a:t>dua</a:t>
            </a:r>
            <a:r>
              <a:rPr lang="es-ES_tradnl" dirty="0">
                <a:latin typeface="Tempus Sans ITC" panose="04020404030D07020202" pitchFamily="82" charset="0"/>
                <a:ea typeface="Times New Roman" panose="02020603050405020304" pitchFamily="18" charset="0"/>
              </a:rPr>
              <a:t> cara </a:t>
            </a:r>
            <a:r>
              <a:rPr lang="es-ES_tradnl" dirty="0" err="1">
                <a:latin typeface="Tempus Sans ITC" panose="04020404030D07020202" pitchFamily="82" charset="0"/>
                <a:ea typeface="Times New Roman" panose="02020603050405020304" pitchFamily="18" charset="0"/>
              </a:rPr>
              <a:t>penyelesaian</a:t>
            </a:r>
            <a:r>
              <a:rPr lang="es-ES_tradnl" dirty="0">
                <a:latin typeface="Tempus Sans ITC" panose="04020404030D07020202" pitchFamily="82" charset="0"/>
                <a:ea typeface="Times New Roman" panose="02020603050405020304" pitchFamily="18" charset="0"/>
              </a:rPr>
              <a:t> yang </a:t>
            </a:r>
            <a:r>
              <a:rPr lang="es-ES_tradnl" dirty="0" err="1">
                <a:latin typeface="Tempus Sans ITC" panose="04020404030D07020202" pitchFamily="82" charset="0"/>
                <a:ea typeface="Times New Roman" panose="02020603050405020304" pitchFamily="18" charset="0"/>
              </a:rPr>
              <a:t>dapat</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digunakan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yaitu</a:t>
            </a:r>
            <a:r>
              <a:rPr lang="es-ES_tradnl" dirty="0">
                <a:latin typeface="Tempus Sans ITC" panose="04020404030D07020202" pitchFamily="82" charset="0"/>
                <a:ea typeface="Times New Roman" panose="02020603050405020304" pitchFamily="18" charset="0"/>
              </a:rPr>
              <a:t>: 1). </a:t>
            </a:r>
            <a:r>
              <a:rPr lang="es-ES_tradnl" dirty="0" err="1">
                <a:latin typeface="Tempus Sans ITC" panose="04020404030D07020202" pitchFamily="82" charset="0"/>
                <a:ea typeface="Times New Roman" panose="02020603050405020304" pitchFamily="18" charset="0"/>
              </a:rPr>
              <a:t>Penyelesaian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dengan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waktu</a:t>
            </a:r>
            <a:r>
              <a:rPr lang="es-ES_tradnl" dirty="0">
                <a:latin typeface="Tempus Sans ITC" panose="04020404030D07020202" pitchFamily="82" charset="0"/>
                <a:ea typeface="Times New Roman" panose="02020603050405020304" pitchFamily="18" charset="0"/>
              </a:rPr>
              <a:t>; 2). </a:t>
            </a:r>
            <a:r>
              <a:rPr lang="es-ES_tradnl" dirty="0" err="1">
                <a:latin typeface="Tempus Sans ITC" panose="04020404030D07020202" pitchFamily="82" charset="0"/>
                <a:ea typeface="Times New Roman" panose="02020603050405020304" pitchFamily="18" charset="0"/>
              </a:rPr>
              <a:t>Penyelesaian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dengan</a:t>
            </a:r>
            <a:r>
              <a:rPr lang="es-ES_tradnl" dirty="0">
                <a:latin typeface="Tempus Sans ITC" panose="04020404030D07020202" pitchFamily="82" charset="0"/>
                <a:ea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rPr>
              <a:t>komunikasi</a:t>
            </a:r>
            <a:endParaRPr lang="id-ID" b="1" dirty="0">
              <a:latin typeface="Times New Roman" panose="02020603050405020304" pitchFamily="18" charset="0"/>
              <a:ea typeface="Times New Roman" panose="02020603050405020304" pitchFamily="18" charset="0"/>
            </a:endParaRPr>
          </a:p>
        </p:txBody>
      </p:sp>
      <p:sp>
        <p:nvSpPr>
          <p:cNvPr id="3" name="Rectangle 2"/>
          <p:cNvSpPr/>
          <p:nvPr/>
        </p:nvSpPr>
        <p:spPr>
          <a:xfrm>
            <a:off x="228600" y="1066800"/>
            <a:ext cx="6019800" cy="400110"/>
          </a:xfrm>
          <a:prstGeom prst="rect">
            <a:avLst/>
          </a:prstGeom>
        </p:spPr>
        <p:txBody>
          <a:bodyPr wrap="square">
            <a:spAutoFit/>
          </a:bodyPr>
          <a:lstStyle/>
          <a:p>
            <a:pPr>
              <a:spcAft>
                <a:spcPts val="0"/>
              </a:spcAft>
            </a:pPr>
            <a:r>
              <a:rPr lang="es-ES_tradnl" b="1" cap="all" dirty="0">
                <a:latin typeface="Tempus Sans ITC" panose="04020404030D07020202" pitchFamily="82" charset="0"/>
                <a:ea typeface="Times New Roman" panose="02020603050405020304" pitchFamily="18" charset="0"/>
              </a:rPr>
              <a:t>5. 3. 1  PENYELESAIAN DENGAN WAKTU</a:t>
            </a:r>
            <a:endParaRPr lang="id-ID" b="1" cap="all"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952500" y="1466910"/>
            <a:ext cx="7886700" cy="1015663"/>
          </a:xfrm>
          <a:prstGeom prst="rect">
            <a:avLst/>
          </a:prstGeom>
        </p:spPr>
        <p:txBody>
          <a:bodyPr wrap="square">
            <a:spAutoFit/>
          </a:bodyPr>
          <a:lstStyle/>
          <a:p>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Penyelesaian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waktu</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dilaksanakan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cara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menunda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operasi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rele-rele</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di G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gangguan-gangguan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yang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terjadi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didekat</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atau</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pada bus H. </a:t>
            </a:r>
            <a:endParaRPr lang="id-ID" dirty="0"/>
          </a:p>
        </p:txBody>
      </p:sp>
      <p:sp>
        <p:nvSpPr>
          <p:cNvPr id="7" name="Rectangle 6"/>
          <p:cNvSpPr/>
          <p:nvPr/>
        </p:nvSpPr>
        <p:spPr>
          <a:xfrm>
            <a:off x="929738" y="2590800"/>
            <a:ext cx="7909461" cy="1015663"/>
          </a:xfrm>
          <a:prstGeom prst="rect">
            <a:avLst/>
          </a:prstGeom>
        </p:spPr>
        <p:txBody>
          <a:bodyPr wrap="square">
            <a:spAutoFit/>
          </a:bodyPr>
          <a:lstStyle/>
          <a:p>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Penundaan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ini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memungkinkan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rele-rele</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primer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bus H dan line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disebelah</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kanan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bus H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beroperasi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menghilangkan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gangguan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seperti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F dan F</a:t>
            </a:r>
            <a:r>
              <a:rPr lang="es-ES_tradnl" baseline="-25000" dirty="0">
                <a:latin typeface="Tempus Sans ITC" panose="04020404030D07020202" pitchFamily="82" charset="0"/>
                <a:ea typeface="Times New Roman" panose="02020603050405020304" pitchFamily="18" charset="0"/>
                <a:cs typeface="Times New Roman" panose="02020603050405020304" pitchFamily="18" charset="0"/>
              </a:rPr>
              <a:t>2</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endParaRPr lang="id-ID" dirty="0"/>
          </a:p>
        </p:txBody>
      </p:sp>
      <p:sp>
        <p:nvSpPr>
          <p:cNvPr id="8" name="Rectangle 7"/>
          <p:cNvSpPr/>
          <p:nvPr/>
        </p:nvSpPr>
        <p:spPr>
          <a:xfrm>
            <a:off x="952500" y="3810000"/>
            <a:ext cx="7734300" cy="1015663"/>
          </a:xfrm>
          <a:prstGeom prst="rect">
            <a:avLst/>
          </a:prstGeom>
        </p:spPr>
        <p:txBody>
          <a:bodyPr wrap="square">
            <a:spAutoFit/>
          </a:bodyPr>
          <a:lstStyle/>
          <a:p>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Sayangnya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hal</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ini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menyebabkan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pula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penundaan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operasi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bilamana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gangguan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internal</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pada line GH yang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berada</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didekat</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bus H,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seperti</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a:t>
            </a:r>
            <a:r>
              <a:rPr lang="es-ES_tradnl" dirty="0" err="1">
                <a:latin typeface="Tempus Sans ITC" panose="04020404030D07020202" pitchFamily="82" charset="0"/>
                <a:ea typeface="Times New Roman" panose="02020603050405020304" pitchFamily="18" charset="0"/>
                <a:cs typeface="Times New Roman" panose="02020603050405020304" pitchFamily="18" charset="0"/>
              </a:rPr>
              <a:t>gangguan</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 F</a:t>
            </a:r>
            <a:r>
              <a:rPr lang="es-ES_tradnl" baseline="-25000" dirty="0">
                <a:latin typeface="Tempus Sans ITC" panose="04020404030D07020202" pitchFamily="82" charset="0"/>
                <a:ea typeface="Times New Roman" panose="02020603050405020304" pitchFamily="18" charset="0"/>
                <a:cs typeface="Times New Roman" panose="02020603050405020304" pitchFamily="18" charset="0"/>
              </a:rPr>
              <a:t>1</a:t>
            </a:r>
            <a:r>
              <a:rPr lang="es-ES_tradnl" dirty="0">
                <a:latin typeface="Tempus Sans ITC" panose="04020404030D07020202" pitchFamily="82" charset="0"/>
                <a:ea typeface="Times New Roman" panose="02020603050405020304" pitchFamily="18" charset="0"/>
                <a:cs typeface="Times New Roman" panose="02020603050405020304" pitchFamily="18" charset="0"/>
              </a:rPr>
              <a:t>.</a:t>
            </a:r>
            <a:endParaRPr lang="id-ID" dirty="0"/>
          </a:p>
        </p:txBody>
      </p:sp>
    </p:spTree>
    <p:extLst>
      <p:ext uri="{BB962C8B-B14F-4D97-AF65-F5344CB8AC3E}">
        <p14:creationId xmlns:p14="http://schemas.microsoft.com/office/powerpoint/2010/main" val="17694747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96</a:t>
            </a:fld>
            <a:endParaRPr lang="en-US" altLang="id-ID"/>
          </a:p>
        </p:txBody>
      </p:sp>
      <p:sp>
        <p:nvSpPr>
          <p:cNvPr id="2" name="Rectangle 1"/>
          <p:cNvSpPr/>
          <p:nvPr/>
        </p:nvSpPr>
        <p:spPr>
          <a:xfrm>
            <a:off x="304800" y="381000"/>
            <a:ext cx="6553200" cy="400110"/>
          </a:xfrm>
          <a:prstGeom prst="rect">
            <a:avLst/>
          </a:prstGeom>
        </p:spPr>
        <p:txBody>
          <a:bodyPr wrap="square">
            <a:spAutoFit/>
          </a:bodyPr>
          <a:lstStyle/>
          <a:p>
            <a:pPr>
              <a:spcAft>
                <a:spcPts val="0"/>
              </a:spcAft>
            </a:pPr>
            <a:r>
              <a:rPr lang="en-US" b="1" cap="all" dirty="0">
                <a:latin typeface="Tempus Sans ITC" panose="04020404030D07020202" pitchFamily="82" charset="0"/>
                <a:ea typeface="Times New Roman" panose="02020603050405020304" pitchFamily="18" charset="0"/>
              </a:rPr>
              <a:t>5. 3. 2  PENYELESAIAN DENGAN KOMUNIKASI</a:t>
            </a:r>
            <a:endParaRPr lang="id-ID"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685800" y="914400"/>
            <a:ext cx="8175171" cy="1323439"/>
          </a:xfrm>
          <a:prstGeom prst="rect">
            <a:avLst/>
          </a:prstGeom>
        </p:spPr>
        <p:txBody>
          <a:bodyPr wrap="square">
            <a:spAutoFit/>
          </a:bodyPr>
          <a:lstStyle/>
          <a:p>
            <a:r>
              <a:rPr lang="en-US" dirty="0" err="1">
                <a:latin typeface="Tempus Sans ITC" panose="04020404030D07020202" pitchFamily="82" charset="0"/>
                <a:ea typeface="Times New Roman" panose="02020603050405020304" pitchFamily="18" charset="0"/>
                <a:cs typeface="Times New Roman" panose="02020603050405020304" pitchFamily="18" charset="0"/>
              </a:rPr>
              <a:t>Penyelesaian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cara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kedua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ini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adalah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tipe</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proteksi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diferensial</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seperti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dikemukakan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diatas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Rele-rele</a:t>
            </a:r>
            <a:r>
              <a:rPr lang="en-US" dirty="0">
                <a:latin typeface="Tempus Sans ITC" panose="04020404030D07020202" pitchFamily="82" charset="0"/>
                <a:ea typeface="Times New Roman" panose="02020603050405020304" pitchFamily="18" charset="0"/>
                <a:cs typeface="Times New Roman" panose="02020603050405020304" pitchFamily="18" charset="0"/>
              </a:rPr>
              <a:t> di H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digunakan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memproteksi</a:t>
            </a:r>
            <a:r>
              <a:rPr lang="en-US" dirty="0">
                <a:latin typeface="Tempus Sans ITC" panose="04020404030D07020202" pitchFamily="82" charset="0"/>
                <a:ea typeface="Times New Roman" panose="02020603050405020304" pitchFamily="18" charset="0"/>
                <a:cs typeface="Times New Roman" panose="02020603050405020304" pitchFamily="18" charset="0"/>
              </a:rPr>
              <a:t> line GH yang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ditandai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arah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aliran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daya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atau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informasi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sudut</a:t>
            </a:r>
            <a:r>
              <a:rPr lang="en-US" dirty="0">
                <a:latin typeface="Tempus Sans ITC" panose="04020404030D07020202" pitchFamily="82" charset="0"/>
                <a:ea typeface="Times New Roman" panose="02020603050405020304" pitchFamily="18" charset="0"/>
                <a:cs typeface="Times New Roman" panose="02020603050405020304" pitchFamily="18" charset="0"/>
              </a:rPr>
              <a:t>     phase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relatif</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baik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gangguan</a:t>
            </a:r>
            <a:r>
              <a:rPr lang="en-US" dirty="0">
                <a:latin typeface="Tempus Sans ITC" panose="04020404030D07020202" pitchFamily="82" charset="0"/>
                <a:ea typeface="Times New Roman" panose="02020603050405020304" pitchFamily="18" charset="0"/>
                <a:cs typeface="Times New Roman" panose="02020603050405020304" pitchFamily="18" charset="0"/>
              </a:rPr>
              <a:t> internal (F</a:t>
            </a:r>
            <a:r>
              <a:rPr lang="en-US" baseline="-25000" dirty="0">
                <a:latin typeface="Tempus Sans ITC" panose="04020404030D07020202" pitchFamily="82" charset="0"/>
                <a:ea typeface="Times New Roman" panose="02020603050405020304" pitchFamily="18" charset="0"/>
                <a:cs typeface="Times New Roman" panose="02020603050405020304" pitchFamily="18" charset="0"/>
              </a:rPr>
              <a:t>1</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maupun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eksternal</a:t>
            </a:r>
            <a:r>
              <a:rPr lang="en-US" dirty="0">
                <a:latin typeface="Tempus Sans ITC" panose="04020404030D07020202" pitchFamily="82" charset="0"/>
                <a:ea typeface="Times New Roman" panose="02020603050405020304" pitchFamily="18" charset="0"/>
                <a:cs typeface="Times New Roman" panose="02020603050405020304" pitchFamily="18" charset="0"/>
              </a:rPr>
              <a:t> (F</a:t>
            </a:r>
            <a:r>
              <a:rPr lang="en-US" baseline="-25000" dirty="0">
                <a:latin typeface="Tempus Sans ITC" panose="04020404030D07020202" pitchFamily="82" charset="0"/>
                <a:ea typeface="Times New Roman" panose="02020603050405020304" pitchFamily="18" charset="0"/>
                <a:cs typeface="Times New Roman" panose="02020603050405020304" pitchFamily="18" charset="0"/>
              </a:rPr>
              <a:t>2</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F). </a:t>
            </a:r>
            <a:endParaRPr lang="id-ID" dirty="0"/>
          </a:p>
        </p:txBody>
      </p:sp>
      <p:sp>
        <p:nvSpPr>
          <p:cNvPr id="6" name="Rectangle 5"/>
          <p:cNvSpPr/>
          <p:nvPr/>
        </p:nvSpPr>
        <p:spPr>
          <a:xfrm>
            <a:off x="685800" y="2456795"/>
            <a:ext cx="8305800" cy="1938992"/>
          </a:xfrm>
          <a:prstGeom prst="rect">
            <a:avLst/>
          </a:prstGeom>
        </p:spPr>
        <p:txBody>
          <a:bodyPr wrap="square">
            <a:spAutoFit/>
          </a:bodyPr>
          <a:lstStyle/>
          <a:p>
            <a:r>
              <a:rPr lang="en-US" dirty="0" err="1">
                <a:latin typeface="Tempus Sans ITC" panose="04020404030D07020202" pitchFamily="82" charset="0"/>
                <a:ea typeface="Times New Roman" panose="02020603050405020304" pitchFamily="18" charset="0"/>
                <a:cs typeface="Times New Roman" panose="02020603050405020304" pitchFamily="18" charset="0"/>
              </a:rPr>
              <a:t>Informasi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ini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dikomunikasikan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melalui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suatu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kanal</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ke</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rele-rele</a:t>
            </a:r>
            <a:r>
              <a:rPr lang="en-US" dirty="0">
                <a:latin typeface="Tempus Sans ITC" panose="04020404030D07020202" pitchFamily="82" charset="0"/>
                <a:ea typeface="Times New Roman" panose="02020603050405020304" pitchFamily="18" charset="0"/>
                <a:cs typeface="Times New Roman" panose="02020603050405020304" pitchFamily="18" charset="0"/>
              </a:rPr>
              <a:t> di 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cara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sama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rele-rele</a:t>
            </a:r>
            <a:r>
              <a:rPr lang="en-US" dirty="0">
                <a:latin typeface="Tempus Sans ITC" panose="04020404030D07020202" pitchFamily="82" charset="0"/>
                <a:ea typeface="Times New Roman" panose="02020603050405020304" pitchFamily="18" charset="0"/>
                <a:cs typeface="Times New Roman" panose="02020603050405020304" pitchFamily="18" charset="0"/>
              </a:rPr>
              <a:t> di 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mendapatkan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informasi</a:t>
            </a:r>
            <a:r>
              <a:rPr lang="en-US" dirty="0">
                <a:latin typeface="Tempus Sans ITC" panose="04020404030D07020202" pitchFamily="82" charset="0"/>
                <a:ea typeface="Times New Roman" panose="02020603050405020304" pitchFamily="18" charset="0"/>
                <a:cs typeface="Times New Roman" panose="02020603050405020304" pitchFamily="18" charset="0"/>
              </a:rPr>
              <a:t> yang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dikomunikasikan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ke</a:t>
            </a:r>
            <a:r>
              <a:rPr lang="en-US" dirty="0">
                <a:latin typeface="Tempus Sans ITC" panose="04020404030D07020202" pitchFamily="82" charset="0"/>
                <a:ea typeface="Times New Roman" panose="02020603050405020304" pitchFamily="18" charset="0"/>
                <a:cs typeface="Times New Roman" panose="02020603050405020304" pitchFamily="18" charset="0"/>
              </a:rPr>
              <a:t> H.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Bila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gangguan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berada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dalam</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daerah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utama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Gangguan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antara</a:t>
            </a:r>
            <a:r>
              <a:rPr lang="en-US" dirty="0">
                <a:latin typeface="Tempus Sans ITC" panose="04020404030D07020202" pitchFamily="82" charset="0"/>
                <a:ea typeface="Times New Roman" panose="02020603050405020304" pitchFamily="18" charset="0"/>
                <a:cs typeface="Times New Roman" panose="02020603050405020304" pitchFamily="18" charset="0"/>
              </a:rPr>
              <a:t> N</a:t>
            </a:r>
            <a:r>
              <a:rPr lang="en-US" baseline="-25000" dirty="0">
                <a:latin typeface="Tempus Sans ITC" panose="04020404030D07020202" pitchFamily="82" charset="0"/>
                <a:ea typeface="Times New Roman" panose="02020603050405020304" pitchFamily="18" charset="0"/>
                <a:cs typeface="Times New Roman" panose="02020603050405020304" pitchFamily="18" charset="0"/>
              </a:rPr>
              <a:t>1</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sampai</a:t>
            </a:r>
            <a:r>
              <a:rPr lang="en-US" dirty="0">
                <a:latin typeface="Tempus Sans ITC" panose="04020404030D07020202" pitchFamily="82" charset="0"/>
                <a:ea typeface="Times New Roman" panose="02020603050405020304" pitchFamily="18" charset="0"/>
                <a:cs typeface="Times New Roman" panose="02020603050405020304" pitchFamily="18" charset="0"/>
              </a:rPr>
              <a:t> F</a:t>
            </a:r>
            <a:r>
              <a:rPr lang="en-US" baseline="-25000" dirty="0">
                <a:latin typeface="Tempus Sans ITC" panose="04020404030D07020202" pitchFamily="82" charset="0"/>
                <a:ea typeface="Times New Roman" panose="02020603050405020304" pitchFamily="18" charset="0"/>
                <a:cs typeface="Times New Roman" panose="02020603050405020304" pitchFamily="18" charset="0"/>
              </a:rPr>
              <a:t>1</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rele-rele</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dirty="0">
                <a:latin typeface="Tempus Sans ITC" panose="04020404030D07020202" pitchFamily="82" charset="0"/>
                <a:ea typeface="Times New Roman" panose="02020603050405020304" pitchFamily="18" charset="0"/>
                <a:cs typeface="Times New Roman" panose="02020603050405020304" pitchFamily="18" charset="0"/>
              </a:rPr>
              <a:t> 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H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keduanya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beroperasi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dengan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kecepatan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tinggi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Untuk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gangguan-gangguan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eksternal</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pada</a:t>
            </a:r>
            <a:r>
              <a:rPr lang="en-US" dirty="0">
                <a:latin typeface="Tempus Sans ITC" panose="04020404030D07020202" pitchFamily="82" charset="0"/>
                <a:ea typeface="Times New Roman" panose="02020603050405020304" pitchFamily="18" charset="0"/>
                <a:cs typeface="Times New Roman" panose="02020603050405020304" pitchFamily="18" charset="0"/>
              </a:rPr>
              <a:t> bus 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atau</a:t>
            </a:r>
            <a:r>
              <a:rPr lang="en-US" dirty="0">
                <a:latin typeface="Tempus Sans ITC" panose="04020404030D07020202" pitchFamily="82" charset="0"/>
                <a:ea typeface="Times New Roman" panose="02020603050405020304" pitchFamily="18" charset="0"/>
                <a:cs typeface="Times New Roman" panose="02020603050405020304" pitchFamily="18" charset="0"/>
              </a:rPr>
              <a:t> H,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disebelah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kanan</a:t>
            </a:r>
            <a:r>
              <a:rPr lang="en-US" dirty="0">
                <a:latin typeface="Tempus Sans ITC" panose="04020404030D07020202" pitchFamily="82" charset="0"/>
                <a:ea typeface="Times New Roman" panose="02020603050405020304" pitchFamily="18" charset="0"/>
                <a:cs typeface="Times New Roman" panose="02020603050405020304" pitchFamily="18" charset="0"/>
              </a:rPr>
              <a:t> H,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atau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disebelah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kiri</a:t>
            </a:r>
            <a:r>
              <a:rPr lang="en-US" dirty="0">
                <a:latin typeface="Tempus Sans ITC" panose="04020404030D07020202" pitchFamily="82" charset="0"/>
                <a:ea typeface="Times New Roman" panose="02020603050405020304" pitchFamily="18" charset="0"/>
                <a:cs typeface="Times New Roman" panose="02020603050405020304" pitchFamily="18" charset="0"/>
              </a:rPr>
              <a:t> 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rele-rele</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dikedua</a:t>
            </a:r>
            <a:r>
              <a:rPr lang="en-US" dirty="0">
                <a:latin typeface="Tempus Sans ITC" panose="04020404030D07020202" pitchFamily="82" charset="0"/>
                <a:ea typeface="Times New Roman" panose="02020603050405020304" pitchFamily="18" charset="0"/>
                <a:cs typeface="Times New Roman" panose="02020603050405020304" pitchFamily="18" charset="0"/>
              </a:rPr>
              <a:t> bus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tidak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beroperasi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endParaRPr lang="id-ID" dirty="0"/>
          </a:p>
        </p:txBody>
      </p:sp>
      <p:sp>
        <p:nvSpPr>
          <p:cNvPr id="7" name="Rectangle 6"/>
          <p:cNvSpPr/>
          <p:nvPr/>
        </p:nvSpPr>
        <p:spPr>
          <a:xfrm>
            <a:off x="722415" y="4600888"/>
            <a:ext cx="8138555" cy="707886"/>
          </a:xfrm>
          <a:prstGeom prst="rect">
            <a:avLst/>
          </a:prstGeom>
        </p:spPr>
        <p:txBody>
          <a:bodyPr wrap="square">
            <a:spAutoFit/>
          </a:bodyPr>
          <a:lstStyle/>
          <a:p>
            <a:r>
              <a:rPr lang="en-US" dirty="0">
                <a:latin typeface="Tempus Sans ITC" panose="04020404030D07020202" pitchFamily="82" charset="0"/>
                <a:ea typeface="Times New Roman" panose="02020603050405020304" pitchFamily="18" charset="0"/>
                <a:cs typeface="Times New Roman" panose="02020603050405020304" pitchFamily="18" charset="0"/>
              </a:rPr>
              <a:t>Cara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ini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merupakan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dasar</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pengenalan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terhadap</a:t>
            </a:r>
            <a:r>
              <a:rPr lang="en-US" dirty="0">
                <a:latin typeface="Tempus Sans ITC" panose="04020404030D07020202" pitchFamily="82" charset="0"/>
                <a:ea typeface="Times New Roman" panose="02020603050405020304" pitchFamily="18" charset="0"/>
                <a:cs typeface="Times New Roman" panose="02020603050405020304" pitchFamily="18" charset="0"/>
              </a:rPr>
              <a:t> pilot relaying yang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dibahas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kemudian</a:t>
            </a:r>
            <a:r>
              <a:rPr lang="en-US" dirty="0">
                <a:latin typeface="Tempus Sans ITC" panose="04020404030D07020202" pitchFamily="82" charset="0"/>
                <a:ea typeface="Times New Roman" panose="02020603050405020304" pitchFamily="18" charset="0"/>
                <a:cs typeface="Times New Roman" panose="02020603050405020304" pitchFamily="18" charset="0"/>
              </a:rPr>
              <a:t>.</a:t>
            </a:r>
            <a:endParaRPr lang="id-ID" dirty="0"/>
          </a:p>
        </p:txBody>
      </p:sp>
    </p:spTree>
    <p:extLst>
      <p:ext uri="{BB962C8B-B14F-4D97-AF65-F5344CB8AC3E}">
        <p14:creationId xmlns:p14="http://schemas.microsoft.com/office/powerpoint/2010/main" val="301819187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97</a:t>
            </a:fld>
            <a:endParaRPr lang="en-US" altLang="id-ID"/>
          </a:p>
        </p:txBody>
      </p:sp>
      <p:sp>
        <p:nvSpPr>
          <p:cNvPr id="2" name="Rectangle 1"/>
          <p:cNvSpPr/>
          <p:nvPr/>
        </p:nvSpPr>
        <p:spPr>
          <a:xfrm>
            <a:off x="228600" y="304800"/>
            <a:ext cx="4487126" cy="400110"/>
          </a:xfrm>
          <a:prstGeom prst="rect">
            <a:avLst/>
          </a:prstGeom>
        </p:spPr>
        <p:txBody>
          <a:bodyPr wrap="none">
            <a:spAutoFit/>
          </a:bodyPr>
          <a:lstStyle/>
          <a:p>
            <a:pPr>
              <a:spcAft>
                <a:spcPts val="0"/>
              </a:spcAft>
            </a:pPr>
            <a:r>
              <a:rPr lang="en-US" b="1" cap="all" dirty="0">
                <a:latin typeface="Tempus Sans ITC" panose="04020404030D07020202" pitchFamily="82" charset="0"/>
                <a:ea typeface="Times New Roman" panose="02020603050405020304" pitchFamily="18" charset="0"/>
              </a:rPr>
              <a:t>5. 4  RELE-RELE ARUS LEBIH-WAKTU</a:t>
            </a:r>
            <a:endParaRPr lang="id-ID" b="1" cap="all"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762000" y="704910"/>
            <a:ext cx="8229600" cy="1015663"/>
          </a:xfrm>
          <a:prstGeom prst="rect">
            <a:avLst/>
          </a:prstGeom>
        </p:spPr>
        <p:txBody>
          <a:bodyPr wrap="square">
            <a:spAutoFit/>
          </a:bodyPr>
          <a:lstStyle/>
          <a:p>
            <a:r>
              <a:rPr lang="en-US"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lebih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satu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dari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proteksi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pertama</a:t>
            </a:r>
            <a:r>
              <a:rPr lang="en-US" dirty="0">
                <a:latin typeface="Tempus Sans ITC" panose="04020404030D07020202" pitchFamily="82" charset="0"/>
                <a:ea typeface="Times New Roman" panose="02020603050405020304" pitchFamily="18" charset="0"/>
                <a:cs typeface="Times New Roman" panose="02020603050405020304" pitchFamily="18" charset="0"/>
              </a:rPr>
              <a:t> yang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dikenal</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dikembangkan</a:t>
            </a:r>
            <a:r>
              <a:rPr lang="en-US" dirty="0">
                <a:latin typeface="Tempus Sans ITC" panose="04020404030D07020202" pitchFamily="82" charset="0"/>
                <a:ea typeface="Times New Roman" panose="02020603050405020304" pitchFamily="18" charset="0"/>
                <a:cs typeface="Times New Roman" panose="02020603050405020304" pitchFamily="18" charset="0"/>
              </a:rPr>
              <a:t> 60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sampai</a:t>
            </a:r>
            <a:r>
              <a:rPr lang="en-US" dirty="0">
                <a:latin typeface="Tempus Sans ITC" panose="04020404030D07020202" pitchFamily="82" charset="0"/>
                <a:ea typeface="Times New Roman" panose="02020603050405020304" pitchFamily="18" charset="0"/>
                <a:cs typeface="Times New Roman" panose="02020603050405020304" pitchFamily="18" charset="0"/>
              </a:rPr>
              <a:t> 70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tahun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lalu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digunakan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secara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luas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dalam</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banyak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aplikasi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dari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suatu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sistem</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tenaga</a:t>
            </a:r>
            <a:r>
              <a:rPr lang="en-US" dirty="0">
                <a:latin typeface="Tempus Sans ITC" panose="04020404030D07020202" pitchFamily="82" charset="0"/>
                <a:ea typeface="Times New Roman" panose="02020603050405020304" pitchFamily="18" charset="0"/>
                <a:cs typeface="Times New Roman" panose="02020603050405020304" pitchFamily="18" charset="0"/>
              </a:rPr>
              <a:t>.</a:t>
            </a:r>
            <a:endParaRPr lang="id-ID" dirty="0"/>
          </a:p>
        </p:txBody>
      </p:sp>
      <p:pic>
        <p:nvPicPr>
          <p:cNvPr id="7" name="Picture 6" descr="28"/>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828800"/>
            <a:ext cx="6705600" cy="4343400"/>
          </a:xfrm>
          <a:prstGeom prst="rect">
            <a:avLst/>
          </a:prstGeom>
          <a:noFill/>
          <a:ln>
            <a:noFill/>
          </a:ln>
        </p:spPr>
      </p:pic>
    </p:spTree>
    <p:extLst>
      <p:ext uri="{BB962C8B-B14F-4D97-AF65-F5344CB8AC3E}">
        <p14:creationId xmlns:p14="http://schemas.microsoft.com/office/powerpoint/2010/main" val="166231069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98</a:t>
            </a:fld>
            <a:endParaRPr lang="en-US" altLang="id-ID"/>
          </a:p>
        </p:txBody>
      </p:sp>
      <p:sp>
        <p:nvSpPr>
          <p:cNvPr id="2" name="Rectangle 1"/>
          <p:cNvSpPr/>
          <p:nvPr/>
        </p:nvSpPr>
        <p:spPr>
          <a:xfrm>
            <a:off x="493816" y="228600"/>
            <a:ext cx="8345384" cy="707886"/>
          </a:xfrm>
          <a:prstGeom prst="rect">
            <a:avLst/>
          </a:prstGeom>
        </p:spPr>
        <p:txBody>
          <a:bodyPr wrap="square">
            <a:spAutoFit/>
          </a:bodyPr>
          <a:lstStyle/>
          <a:p>
            <a:r>
              <a:rPr lang="en-US" dirty="0" err="1">
                <a:latin typeface="Tempus Sans ITC" panose="04020404030D07020202" pitchFamily="82" charset="0"/>
                <a:ea typeface="Times New Roman" panose="02020603050405020304" pitchFamily="18" charset="0"/>
                <a:cs typeface="Times New Roman" panose="02020603050405020304" pitchFamily="18" charset="0"/>
              </a:rPr>
              <a:t>Karakteristik-karakteristik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ini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selalu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diperbaiki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beberapa</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karakteristik</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waktu</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dari</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rele</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arus</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lebih</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diberikan</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dalam</a:t>
            </a:r>
            <a:r>
              <a:rPr lang="en-US" dirty="0">
                <a:latin typeface="Tempus Sans ITC" panose="04020404030D07020202" pitchFamily="82" charset="0"/>
                <a:ea typeface="Times New Roman" panose="02020603050405020304" pitchFamily="18" charset="0"/>
                <a:cs typeface="Times New Roman" panose="02020603050405020304" pitchFamily="18" charset="0"/>
              </a:rPr>
              <a:t> </a:t>
            </a:r>
            <a:r>
              <a:rPr lang="en-US" dirty="0" err="1">
                <a:latin typeface="Tempus Sans ITC" panose="04020404030D07020202" pitchFamily="82" charset="0"/>
                <a:ea typeface="Times New Roman" panose="02020603050405020304" pitchFamily="18" charset="0"/>
                <a:cs typeface="Times New Roman" panose="02020603050405020304" pitchFamily="18" charset="0"/>
              </a:rPr>
              <a:t>Gambar</a:t>
            </a:r>
            <a:r>
              <a:rPr lang="en-US" dirty="0">
                <a:latin typeface="Tempus Sans ITC" panose="04020404030D07020202" pitchFamily="82" charset="0"/>
                <a:ea typeface="Times New Roman" panose="02020603050405020304" pitchFamily="18" charset="0"/>
                <a:cs typeface="Times New Roman" panose="02020603050405020304" pitchFamily="18" charset="0"/>
              </a:rPr>
              <a:t> 5-6.</a:t>
            </a:r>
            <a:endParaRPr lang="id-ID" dirty="0"/>
          </a:p>
        </p:txBody>
      </p:sp>
      <p:pic>
        <p:nvPicPr>
          <p:cNvPr id="6" name="Picture 5" descr="27"/>
          <p:cNvPicPr/>
          <p:nvPr/>
        </p:nvPicPr>
        <p:blipFill>
          <a:blip r:embed="rId2">
            <a:extLst>
              <a:ext uri="{28A0092B-C50C-407E-A947-70E740481C1C}">
                <a14:useLocalDpi xmlns:a14="http://schemas.microsoft.com/office/drawing/2010/main" val="0"/>
              </a:ext>
            </a:extLst>
          </a:blip>
          <a:srcRect/>
          <a:stretch>
            <a:fillRect/>
          </a:stretch>
        </p:blipFill>
        <p:spPr bwMode="auto">
          <a:xfrm>
            <a:off x="685800" y="970174"/>
            <a:ext cx="7772400" cy="5125826"/>
          </a:xfrm>
          <a:prstGeom prst="rect">
            <a:avLst/>
          </a:prstGeom>
          <a:noFill/>
          <a:ln>
            <a:noFill/>
          </a:ln>
        </p:spPr>
      </p:pic>
    </p:spTree>
    <p:extLst>
      <p:ext uri="{BB962C8B-B14F-4D97-AF65-F5344CB8AC3E}">
        <p14:creationId xmlns:p14="http://schemas.microsoft.com/office/powerpoint/2010/main" val="157935466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EFD4B-C97C-443F-8371-CECDFDCA6B59}" type="datetime1">
              <a:rPr lang="en-US" altLang="id-ID" smtClean="0"/>
              <a:t>5/15/2017</a:t>
            </a:fld>
            <a:endParaRPr lang="en-US" altLang="id-ID"/>
          </a:p>
        </p:txBody>
      </p:sp>
      <p:sp>
        <p:nvSpPr>
          <p:cNvPr id="5" name="Slide Number Placeholder 4"/>
          <p:cNvSpPr>
            <a:spLocks noGrp="1"/>
          </p:cNvSpPr>
          <p:nvPr>
            <p:ph type="sldNum" sz="quarter" idx="12"/>
          </p:nvPr>
        </p:nvSpPr>
        <p:spPr/>
        <p:txBody>
          <a:bodyPr/>
          <a:lstStyle/>
          <a:p>
            <a:fld id="{24F3844A-602E-4E13-8682-1CA3AA8999A3}" type="slidenum">
              <a:rPr lang="en-US" altLang="id-ID" smtClean="0"/>
              <a:pPr/>
              <a:t>99</a:t>
            </a:fld>
            <a:endParaRPr lang="en-US" altLang="id-ID"/>
          </a:p>
        </p:txBody>
      </p:sp>
      <p:sp>
        <p:nvSpPr>
          <p:cNvPr id="2" name="Rectangle 1"/>
          <p:cNvSpPr/>
          <p:nvPr/>
        </p:nvSpPr>
        <p:spPr>
          <a:xfrm>
            <a:off x="609600" y="1676400"/>
            <a:ext cx="8229600" cy="2416046"/>
          </a:xfrm>
          <a:prstGeom prst="rect">
            <a:avLst/>
          </a:prstGeom>
        </p:spPr>
        <p:txBody>
          <a:bodyPr wrap="square">
            <a:spAutoFit/>
          </a:bodyPr>
          <a:lstStyle/>
          <a:p>
            <a:pPr algn="just">
              <a:spcAft>
                <a:spcPts val="0"/>
              </a:spcAft>
            </a:pPr>
            <a:r>
              <a:rPr lang="en-US" dirty="0" err="1" smtClean="0">
                <a:latin typeface="Tempus Sans ITC" panose="04020404030D07020202" pitchFamily="82" charset="0"/>
                <a:ea typeface="Times New Roman" panose="02020603050405020304" pitchFamily="18" charset="0"/>
              </a:rPr>
              <a:t>Dengan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sebesar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waktu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sangat</a:t>
            </a:r>
            <a:r>
              <a:rPr lang="en-US" dirty="0" smtClean="0">
                <a:latin typeface="Tempus Sans ITC" panose="04020404030D07020202" pitchFamily="82" charset="0"/>
                <a:ea typeface="Times New Roman" panose="02020603050405020304" pitchFamily="18" charset="0"/>
              </a:rPr>
              <a:t> lama </a:t>
            </a:r>
            <a:r>
              <a:rPr lang="en-US" dirty="0" err="1" smtClean="0">
                <a:latin typeface="Tempus Sans ITC" panose="04020404030D07020202" pitchFamily="82" charset="0"/>
                <a:ea typeface="Times New Roman" panose="02020603050405020304" pitchFamily="18" charset="0"/>
              </a:rPr>
              <a:t>dan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sukar</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untuk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memeriksa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kecuali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dipertahankan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harga</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sangat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akurat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Sedikit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perubahan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atau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deviasi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perubahan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pada</a:t>
            </a:r>
            <a:r>
              <a:rPr lang="en-US" dirty="0" smtClean="0">
                <a:latin typeface="Tempus Sans ITC" panose="04020404030D07020202" pitchFamily="82" charset="0"/>
                <a:ea typeface="Times New Roman" panose="02020603050405020304" pitchFamily="18" charset="0"/>
              </a:rPr>
              <a:t> level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menghasilkan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perubahan</a:t>
            </a:r>
            <a:r>
              <a:rPr lang="en-US" cap="all"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Waktu</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sangat</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berarti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karenanya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dalam</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pabrikasi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tidak</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diperlihatkan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kurva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waktu</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dibawah</a:t>
            </a:r>
            <a:r>
              <a:rPr lang="en-US" dirty="0" smtClean="0">
                <a:latin typeface="Tempus Sans ITC" panose="04020404030D07020202" pitchFamily="82" charset="0"/>
                <a:ea typeface="Times New Roman" panose="02020603050405020304" pitchFamily="18" charset="0"/>
              </a:rPr>
              <a:t> 1,5 </a:t>
            </a:r>
            <a:r>
              <a:rPr lang="en-US" dirty="0" err="1" smtClean="0">
                <a:latin typeface="Tempus Sans ITC" panose="04020404030D07020202" pitchFamily="82" charset="0"/>
                <a:ea typeface="Times New Roman" panose="02020603050405020304" pitchFamily="18" charset="0"/>
              </a:rPr>
              <a:t>atau</a:t>
            </a:r>
            <a:r>
              <a:rPr lang="en-US" dirty="0" smtClean="0">
                <a:latin typeface="Tempus Sans ITC" panose="04020404030D07020202" pitchFamily="82" charset="0"/>
                <a:ea typeface="Times New Roman" panose="02020603050405020304" pitchFamily="18" charset="0"/>
              </a:rPr>
              <a:t> 2 kali </a:t>
            </a:r>
            <a:r>
              <a:rPr lang="en-US" dirty="0" err="1" smtClean="0">
                <a:latin typeface="Tempus Sans ITC" panose="04020404030D07020202" pitchFamily="82" charset="0"/>
                <a:ea typeface="Times New Roman" panose="02020603050405020304" pitchFamily="18" charset="0"/>
              </a:rPr>
              <a:t>arus</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angkat</a:t>
            </a:r>
            <a:r>
              <a:rPr lang="en-US" dirty="0" smtClean="0">
                <a:latin typeface="Tempus Sans ITC" panose="04020404030D07020202" pitchFamily="82" charset="0"/>
                <a:ea typeface="Times New Roman" panose="02020603050405020304" pitchFamily="18" charset="0"/>
              </a:rPr>
              <a:t> minimum. </a:t>
            </a:r>
            <a:r>
              <a:rPr lang="en-US" dirty="0" err="1" smtClean="0">
                <a:latin typeface="Tempus Sans ITC" panose="04020404030D07020202" pitchFamily="82" charset="0"/>
                <a:ea typeface="Times New Roman" panose="02020603050405020304" pitchFamily="18" charset="0"/>
              </a:rPr>
              <a:t>Dalam</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prakteknya</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bagian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ini</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bukanlah</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merupakan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bagian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kurva</a:t>
            </a:r>
            <a:r>
              <a:rPr lang="en-US" dirty="0" smtClean="0">
                <a:latin typeface="Tempus Sans ITC" panose="04020404030D07020202" pitchFamily="82" charset="0"/>
                <a:ea typeface="Times New Roman" panose="02020603050405020304" pitchFamily="18" charset="0"/>
              </a:rPr>
              <a:t> yang </a:t>
            </a:r>
            <a:r>
              <a:rPr lang="en-US" dirty="0" err="1" smtClean="0">
                <a:latin typeface="Tempus Sans ITC" panose="04020404030D07020202" pitchFamily="82" charset="0"/>
                <a:ea typeface="Times New Roman" panose="02020603050405020304" pitchFamily="18" charset="0"/>
              </a:rPr>
              <a:t>dipergunakan</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dalam</a:t>
            </a:r>
            <a:r>
              <a:rPr lang="en-US" dirty="0" smtClean="0">
                <a:latin typeface="Tempus Sans ITC" panose="04020404030D07020202" pitchFamily="82" charset="0"/>
                <a:ea typeface="Times New Roman" panose="02020603050405020304" pitchFamily="18" charset="0"/>
              </a:rPr>
              <a:t> </a:t>
            </a:r>
            <a:r>
              <a:rPr lang="en-US" dirty="0" err="1" smtClean="0">
                <a:latin typeface="Tempus Sans ITC" panose="04020404030D07020202" pitchFamily="82" charset="0"/>
                <a:ea typeface="Times New Roman" panose="02020603050405020304" pitchFamily="18" charset="0"/>
              </a:rPr>
              <a:t>proteksi</a:t>
            </a:r>
            <a:r>
              <a:rPr lang="en-US" dirty="0" smtClean="0">
                <a:latin typeface="Tempus Sans ITC" panose="04020404030D07020202" pitchFamily="82" charset="0"/>
                <a:ea typeface="Times New Roman" panose="02020603050405020304" pitchFamily="18" charset="0"/>
              </a:rPr>
              <a:t>.</a:t>
            </a:r>
            <a:endParaRPr lang="id-ID" b="1" dirty="0" smtClean="0">
              <a:latin typeface="Times New Roman" panose="02020603050405020304" pitchFamily="18" charset="0"/>
              <a:ea typeface="Times New Roman" panose="02020603050405020304" pitchFamily="18" charset="0"/>
            </a:endParaRPr>
          </a:p>
          <a:p>
            <a:pPr algn="just">
              <a:spcAft>
                <a:spcPts val="0"/>
              </a:spcAft>
            </a:pPr>
            <a:r>
              <a:rPr lang="en-US" sz="1100" dirty="0" smtClean="0">
                <a:latin typeface="Times New Roman" panose="02020603050405020304" pitchFamily="18" charset="0"/>
                <a:ea typeface="Times New Roman" panose="02020603050405020304" pitchFamily="18" charset="0"/>
              </a:rPr>
              <a:t> </a:t>
            </a:r>
            <a:endParaRPr lang="id-ID" b="1" dirty="0" smtClean="0">
              <a:latin typeface="Times New Roman" panose="02020603050405020304" pitchFamily="18" charset="0"/>
              <a:ea typeface="Times New Roman" panose="02020603050405020304" pitchFamily="18" charset="0"/>
            </a:endParaRPr>
          </a:p>
        </p:txBody>
      </p:sp>
      <p:sp>
        <p:nvSpPr>
          <p:cNvPr id="3" name="Rectangle 2"/>
          <p:cNvSpPr/>
          <p:nvPr/>
        </p:nvSpPr>
        <p:spPr>
          <a:xfrm>
            <a:off x="609600" y="228600"/>
            <a:ext cx="8534400" cy="1323439"/>
          </a:xfrm>
          <a:prstGeom prst="rect">
            <a:avLst/>
          </a:prstGeom>
        </p:spPr>
        <p:txBody>
          <a:bodyPr wrap="square">
            <a:spAutoFit/>
          </a:bodyPr>
          <a:lstStyle/>
          <a:p>
            <a:r>
              <a:rPr lang="en-US" dirty="0" err="1">
                <a:latin typeface="Tempus Sans ITC" panose="04020404030D07020202" pitchFamily="82" charset="0"/>
                <a:ea typeface="Times New Roman" panose="02020603050405020304" pitchFamily="18" charset="0"/>
              </a:rPr>
              <a:t>Semua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rele</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memiliki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sejumlah</a:t>
            </a:r>
            <a:r>
              <a:rPr lang="en-US" dirty="0">
                <a:latin typeface="Tempus Sans ITC" panose="04020404030D07020202" pitchFamily="82" charset="0"/>
                <a:ea typeface="Times New Roman" panose="02020603050405020304" pitchFamily="18" charset="0"/>
              </a:rPr>
              <a:t> tap, </a:t>
            </a:r>
            <a:r>
              <a:rPr lang="en-US" dirty="0" err="1">
                <a:latin typeface="Tempus Sans ITC" panose="04020404030D07020202" pitchFamily="82" charset="0"/>
                <a:ea typeface="Times New Roman" panose="02020603050405020304" pitchFamily="18" charset="0"/>
              </a:rPr>
              <a:t>masing-masing</a:t>
            </a:r>
            <a:r>
              <a:rPr lang="en-US" dirty="0">
                <a:latin typeface="Tempus Sans ITC" panose="04020404030D07020202" pitchFamily="82" charset="0"/>
                <a:ea typeface="Times New Roman" panose="02020603050405020304" pitchFamily="18" charset="0"/>
              </a:rPr>
              <a:t> tap </a:t>
            </a:r>
            <a:r>
              <a:rPr lang="en-US" dirty="0" err="1">
                <a:latin typeface="Tempus Sans ITC" panose="04020404030D07020202" pitchFamily="82" charset="0"/>
                <a:ea typeface="Times New Roman" panose="02020603050405020304" pitchFamily="18" charset="0"/>
              </a:rPr>
              <a:t>mewakili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arus</a:t>
            </a:r>
            <a:r>
              <a:rPr lang="en-US" dirty="0">
                <a:latin typeface="Tempus Sans ITC" panose="04020404030D07020202" pitchFamily="82" charset="0"/>
                <a:ea typeface="Times New Roman" panose="02020603050405020304" pitchFamily="18" charset="0"/>
              </a:rPr>
              <a:t> minimum (</a:t>
            </a:r>
            <a:r>
              <a:rPr lang="en-US" dirty="0" err="1">
                <a:latin typeface="Tempus Sans ITC" panose="04020404030D07020202" pitchFamily="82" charset="0"/>
                <a:ea typeface="Times New Roman" panose="02020603050405020304" pitchFamily="18" charset="0"/>
              </a:rPr>
              <a:t>tegangan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dimana</a:t>
            </a:r>
            <a:r>
              <a:rPr lang="en-US" dirty="0">
                <a:latin typeface="Tempus Sans ITC" panose="04020404030D07020202" pitchFamily="82" charset="0"/>
                <a:ea typeface="Times New Roman" panose="02020603050405020304" pitchFamily="18" charset="0"/>
              </a:rPr>
              <a:t> unit </a:t>
            </a:r>
            <a:r>
              <a:rPr lang="en-US" dirty="0" err="1">
                <a:latin typeface="Tempus Sans ITC" panose="04020404030D07020202" pitchFamily="82" charset="0"/>
                <a:ea typeface="Times New Roman" panose="02020603050405020304" pitchFamily="18" charset="0"/>
              </a:rPr>
              <a:t>rele</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mulai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beroperasi</a:t>
            </a:r>
            <a:r>
              <a:rPr lang="en-US" dirty="0">
                <a:latin typeface="Tempus Sans ITC" panose="04020404030D07020202" pitchFamily="82" charset="0"/>
                <a:ea typeface="Times New Roman" panose="02020603050405020304" pitchFamily="18" charset="0"/>
              </a:rPr>
              <a:t>, yang </a:t>
            </a:r>
            <a:r>
              <a:rPr lang="en-US" dirty="0" err="1">
                <a:latin typeface="Tempus Sans ITC" panose="04020404030D07020202" pitchFamily="82" charset="0"/>
                <a:ea typeface="Times New Roman" panose="02020603050405020304" pitchFamily="18" charset="0"/>
              </a:rPr>
              <a:t>disebut</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arus</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angkat</a:t>
            </a:r>
            <a:r>
              <a:rPr lang="en-US" dirty="0">
                <a:latin typeface="Tempus Sans ITC" panose="04020404030D07020202" pitchFamily="82" charset="0"/>
                <a:ea typeface="Times New Roman" panose="02020603050405020304" pitchFamily="18" charset="0"/>
              </a:rPr>
              <a:t> minimum. </a:t>
            </a:r>
            <a:r>
              <a:rPr lang="en-US" dirty="0" err="1">
                <a:latin typeface="Tempus Sans ITC" panose="04020404030D07020202" pitchFamily="82" charset="0"/>
                <a:ea typeface="Times New Roman" panose="02020603050405020304" pitchFamily="18" charset="0"/>
              </a:rPr>
              <a:t>Jadi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sebuah</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rele</a:t>
            </a:r>
            <a:r>
              <a:rPr lang="en-US" dirty="0">
                <a:latin typeface="Tempus Sans ITC" panose="04020404030D07020202" pitchFamily="82" charset="0"/>
                <a:ea typeface="Times New Roman" panose="02020603050405020304" pitchFamily="18" charset="0"/>
              </a:rPr>
              <a:t> yang </a:t>
            </a:r>
            <a:r>
              <a:rPr lang="en-US" dirty="0" err="1">
                <a:latin typeface="Tempus Sans ITC" panose="04020404030D07020202" pitchFamily="82" charset="0"/>
                <a:ea typeface="Times New Roman" panose="02020603050405020304" pitchFamily="18" charset="0"/>
              </a:rPr>
              <a:t>diatur</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pada</a:t>
            </a:r>
            <a:r>
              <a:rPr lang="en-US" dirty="0">
                <a:latin typeface="Tempus Sans ITC" panose="04020404030D07020202" pitchFamily="82" charset="0"/>
                <a:ea typeface="Times New Roman" panose="02020603050405020304" pitchFamily="18" charset="0"/>
              </a:rPr>
              <a:t> tap 2, </a:t>
            </a:r>
            <a:r>
              <a:rPr lang="en-US" dirty="0" err="1">
                <a:latin typeface="Tempus Sans ITC" panose="04020404030D07020202" pitchFamily="82" charset="0"/>
                <a:ea typeface="Times New Roman" panose="02020603050405020304" pitchFamily="18" charset="0"/>
              </a:rPr>
              <a:t>akan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mulai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bekerja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pada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saat</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arus</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mencapai</a:t>
            </a:r>
            <a:r>
              <a:rPr lang="en-US" dirty="0">
                <a:latin typeface="Tempus Sans ITC" panose="04020404030D07020202" pitchFamily="82" charset="0"/>
                <a:ea typeface="Times New Roman" panose="02020603050405020304" pitchFamily="18" charset="0"/>
              </a:rPr>
              <a:t> 2.0 </a:t>
            </a:r>
            <a:r>
              <a:rPr lang="en-US" dirty="0">
                <a:latin typeface="Tempus Sans ITC" panose="04020404030D07020202" pitchFamily="82" charset="0"/>
                <a:ea typeface="Times New Roman" panose="02020603050405020304" pitchFamily="18" charset="0"/>
                <a:sym typeface="Symbol" panose="05050102010706020507" pitchFamily="18" charset="2"/>
              </a:rPr>
              <a:t></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toleransi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pabrikasi</a:t>
            </a:r>
            <a:r>
              <a:rPr lang="en-US" dirty="0">
                <a:latin typeface="Tempus Sans ITC" panose="04020404030D07020202" pitchFamily="82" charset="0"/>
                <a:ea typeface="Times New Roman" panose="02020603050405020304" pitchFamily="18" charset="0"/>
              </a:rPr>
              <a:t>.</a:t>
            </a:r>
            <a:endParaRPr lang="id-ID" dirty="0"/>
          </a:p>
        </p:txBody>
      </p:sp>
      <p:sp>
        <p:nvSpPr>
          <p:cNvPr id="6" name="Rectangle 5"/>
          <p:cNvSpPr/>
          <p:nvPr/>
        </p:nvSpPr>
        <p:spPr>
          <a:xfrm>
            <a:off x="685800" y="3995678"/>
            <a:ext cx="8458200" cy="1631216"/>
          </a:xfrm>
          <a:prstGeom prst="rect">
            <a:avLst/>
          </a:prstGeom>
        </p:spPr>
        <p:txBody>
          <a:bodyPr wrap="square">
            <a:spAutoFit/>
          </a:bodyPr>
          <a:lstStyle/>
          <a:p>
            <a:r>
              <a:rPr lang="en-US" dirty="0" err="1">
                <a:latin typeface="Tempus Sans ITC" panose="04020404030D07020202" pitchFamily="82" charset="0"/>
                <a:ea typeface="Times New Roman" panose="02020603050405020304" pitchFamily="18" charset="0"/>
              </a:rPr>
              <a:t>Absis</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dari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kurva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karakteristik</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menunjukkan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pengali</a:t>
            </a:r>
            <a:r>
              <a:rPr lang="en-US" dirty="0">
                <a:latin typeface="Tempus Sans ITC" panose="04020404030D07020202" pitchFamily="82" charset="0"/>
                <a:ea typeface="Times New Roman" panose="02020603050405020304" pitchFamily="18" charset="0"/>
              </a:rPr>
              <a:t> tap </a:t>
            </a:r>
            <a:r>
              <a:rPr lang="en-US" dirty="0" err="1">
                <a:latin typeface="Tempus Sans ITC" panose="04020404030D07020202" pitchFamily="82" charset="0"/>
                <a:ea typeface="Times New Roman" panose="02020603050405020304" pitchFamily="18" charset="0"/>
              </a:rPr>
              <a:t>atau</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arus</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angkat</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Ini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digunakan</a:t>
            </a:r>
            <a:r>
              <a:rPr lang="en-US" dirty="0">
                <a:latin typeface="Tempus Sans ITC" panose="04020404030D07020202" pitchFamily="82" charset="0"/>
                <a:ea typeface="Times New Roman" panose="02020603050405020304" pitchFamily="18" charset="0"/>
              </a:rPr>
              <a:t> agar </a:t>
            </a:r>
            <a:r>
              <a:rPr lang="en-US" dirty="0" err="1">
                <a:latin typeface="Tempus Sans ITC" panose="04020404030D07020202" pitchFamily="82" charset="0"/>
                <a:ea typeface="Times New Roman" panose="02020603050405020304" pitchFamily="18" charset="0"/>
              </a:rPr>
              <a:t>mudah</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menggunakan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satu</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skala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untuk</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semua</a:t>
            </a:r>
            <a:r>
              <a:rPr lang="en-US" dirty="0">
                <a:latin typeface="Tempus Sans ITC" panose="04020404030D07020202" pitchFamily="82" charset="0"/>
                <a:ea typeface="Times New Roman" panose="02020603050405020304" pitchFamily="18" charset="0"/>
              </a:rPr>
              <a:t> tap. </a:t>
            </a:r>
            <a:r>
              <a:rPr lang="en-US" dirty="0" err="1">
                <a:latin typeface="Tempus Sans ITC" panose="04020404030D07020202" pitchFamily="82" charset="0"/>
                <a:ea typeface="Times New Roman" panose="02020603050405020304" pitchFamily="18" charset="0"/>
              </a:rPr>
              <a:t>Sebagai</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contoh</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dengan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penunjukkan</a:t>
            </a:r>
            <a:r>
              <a:rPr lang="en-US" dirty="0">
                <a:latin typeface="Tempus Sans ITC" panose="04020404030D07020202" pitchFamily="82" charset="0"/>
                <a:ea typeface="Times New Roman" panose="02020603050405020304" pitchFamily="18" charset="0"/>
              </a:rPr>
              <a:t> tap = 5, </a:t>
            </a:r>
            <a:r>
              <a:rPr lang="en-US" dirty="0" err="1">
                <a:latin typeface="Tempus Sans ITC" panose="04020404030D07020202" pitchFamily="82" charset="0"/>
                <a:ea typeface="Times New Roman" panose="02020603050405020304" pitchFamily="18" charset="0"/>
              </a:rPr>
              <a:t>dengan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pengali</a:t>
            </a:r>
            <a:r>
              <a:rPr lang="en-US" dirty="0">
                <a:latin typeface="Tempus Sans ITC" panose="04020404030D07020202" pitchFamily="82" charset="0"/>
                <a:ea typeface="Times New Roman" panose="02020603050405020304" pitchFamily="18" charset="0"/>
              </a:rPr>
              <a:t> 5 </a:t>
            </a:r>
            <a:r>
              <a:rPr lang="en-US" dirty="0" err="1">
                <a:latin typeface="Tempus Sans ITC" panose="04020404030D07020202" pitchFamily="82" charset="0"/>
                <a:ea typeface="Times New Roman" panose="02020603050405020304" pitchFamily="18" charset="0"/>
              </a:rPr>
              <a:t>pada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kurva</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menunjukkan</a:t>
            </a:r>
            <a:r>
              <a:rPr lang="en-US" dirty="0">
                <a:latin typeface="Tempus Sans ITC" panose="04020404030D07020202" pitchFamily="82" charset="0"/>
                <a:ea typeface="Times New Roman" panose="02020603050405020304" pitchFamily="18" charset="0"/>
              </a:rPr>
              <a:t> 25A, </a:t>
            </a:r>
            <a:r>
              <a:rPr lang="en-US" dirty="0" err="1">
                <a:latin typeface="Tempus Sans ITC" panose="04020404030D07020202" pitchFamily="82" charset="0"/>
                <a:ea typeface="Times New Roman" panose="02020603050405020304" pitchFamily="18" charset="0"/>
              </a:rPr>
              <a:t>dengan</a:t>
            </a:r>
            <a:r>
              <a:rPr lang="en-US" dirty="0">
                <a:latin typeface="Tempus Sans ITC" panose="04020404030D07020202" pitchFamily="82" charset="0"/>
                <a:ea typeface="Times New Roman" panose="02020603050405020304" pitchFamily="18" charset="0"/>
              </a:rPr>
              <a:t> tap 2, </a:t>
            </a:r>
            <a:r>
              <a:rPr lang="en-US" dirty="0" err="1">
                <a:latin typeface="Tempus Sans ITC" panose="04020404030D07020202" pitchFamily="82" charset="0"/>
                <a:ea typeface="Times New Roman" panose="02020603050405020304" pitchFamily="18" charset="0"/>
              </a:rPr>
              <a:t>pengali</a:t>
            </a:r>
            <a:r>
              <a:rPr lang="en-US" dirty="0">
                <a:latin typeface="Tempus Sans ITC" panose="04020404030D07020202" pitchFamily="82" charset="0"/>
                <a:ea typeface="Times New Roman" panose="02020603050405020304" pitchFamily="18" charset="0"/>
              </a:rPr>
              <a:t> 5 </a:t>
            </a:r>
            <a:r>
              <a:rPr lang="en-US" dirty="0" err="1">
                <a:latin typeface="Tempus Sans ITC" panose="04020404030D07020202" pitchFamily="82" charset="0"/>
                <a:ea typeface="Times New Roman" panose="02020603050405020304" pitchFamily="18" charset="0"/>
              </a:rPr>
              <a:t>menunjukkan</a:t>
            </a:r>
            <a:r>
              <a:rPr lang="en-US" dirty="0">
                <a:latin typeface="Tempus Sans ITC" panose="04020404030D07020202" pitchFamily="82" charset="0"/>
                <a:ea typeface="Times New Roman" panose="02020603050405020304" pitchFamily="18" charset="0"/>
              </a:rPr>
              <a:t> 10A </a:t>
            </a:r>
            <a:r>
              <a:rPr lang="en-US" dirty="0" err="1">
                <a:latin typeface="Tempus Sans ITC" panose="04020404030D07020202" pitchFamily="82" charset="0"/>
                <a:ea typeface="Times New Roman" panose="02020603050405020304" pitchFamily="18" charset="0"/>
              </a:rPr>
              <a:t>demikian</a:t>
            </a:r>
            <a:r>
              <a:rPr lang="en-US" dirty="0">
                <a:latin typeface="Tempus Sans ITC" panose="04020404030D07020202" pitchFamily="82" charset="0"/>
                <a:ea typeface="Times New Roman" panose="02020603050405020304" pitchFamily="18" charset="0"/>
              </a:rPr>
              <a:t> </a:t>
            </a:r>
            <a:r>
              <a:rPr lang="en-US" dirty="0" err="1">
                <a:latin typeface="Tempus Sans ITC" panose="04020404030D07020202" pitchFamily="82" charset="0"/>
                <a:ea typeface="Times New Roman" panose="02020603050405020304" pitchFamily="18" charset="0"/>
              </a:rPr>
              <a:t>seterusnya</a:t>
            </a:r>
            <a:r>
              <a:rPr lang="en-US" dirty="0">
                <a:latin typeface="Tempus Sans ITC" panose="04020404030D07020202" pitchFamily="82" charset="0"/>
                <a:ea typeface="Times New Roman" panose="02020603050405020304" pitchFamily="18" charset="0"/>
              </a:rPr>
              <a:t>. </a:t>
            </a:r>
            <a:endParaRPr lang="id-ID" dirty="0"/>
          </a:p>
        </p:txBody>
      </p:sp>
    </p:spTree>
    <p:extLst>
      <p:ext uri="{BB962C8B-B14F-4D97-AF65-F5344CB8AC3E}">
        <p14:creationId xmlns:p14="http://schemas.microsoft.com/office/powerpoint/2010/main" val="28551498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UID" val="{320A47FC-B5F4-48A6-9392-5EC463B4E0D3}"/>
  <p:tag name="ISPRING_RESOURCE_FOLDER" val="C:\FOLDER KERJA\SIAP PINDAH\UTP BAHAN KULIAH\PROTEKSI\PROTEKSI_BAB 1\"/>
  <p:tag name="ISPRING_PRESENTATION_PATH" val="C:\FOLDER KERJA\SIAP PINDAH\UTP BAHAN KULIAH\PROTEKSI\PROTEKSI_BAB 1.pptx"/>
  <p:tag name="ISPRING_PROJECT_FOLDER_UPDATED" val="1"/>
  <p:tag name="ISPRING_SCREEN_RECS_UPDATED" val="C:\FOLDER KERJA\SIAP PINDAH\UTP BAHAN KULIAH\PROTEKSI\PROTEKSI_BAB 1"/>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391</TotalTime>
  <Words>29321</Words>
  <Application>Microsoft Office PowerPoint</Application>
  <PresentationFormat>On-screen Show (4:3)</PresentationFormat>
  <Paragraphs>2028</Paragraphs>
  <Slides>302</Slides>
  <Notes>10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302</vt:i4>
      </vt:variant>
    </vt:vector>
  </HeadingPairs>
  <TitlesOfParts>
    <vt:vector size="314" baseType="lpstr">
      <vt:lpstr>Arial</vt:lpstr>
      <vt:lpstr>Book Antiqua</vt:lpstr>
      <vt:lpstr>Bradley Hand ITC</vt:lpstr>
      <vt:lpstr>Matura MT Script Capitals</vt:lpstr>
      <vt:lpstr>Symbol</vt:lpstr>
      <vt:lpstr>Tempus Sans ITC</vt:lpstr>
      <vt:lpstr>Times New Roman</vt:lpstr>
      <vt:lpstr>Trebuchet MS</vt:lpstr>
      <vt:lpstr>Wingdings 3</vt:lpstr>
      <vt:lpstr>Facet</vt:lpstr>
      <vt:lpstr>Equation</vt:lpstr>
      <vt:lpstr>Visio.Drawing.6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elektro</dc:creator>
  <cp:lastModifiedBy>Hendra Marta Yudha</cp:lastModifiedBy>
  <cp:revision>18</cp:revision>
  <dcterms:created xsi:type="dcterms:W3CDTF">2007-06-20T14:38:01Z</dcterms:created>
  <dcterms:modified xsi:type="dcterms:W3CDTF">2017-05-15T04:04:50Z</dcterms:modified>
</cp:coreProperties>
</file>